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7" r:id="rId2"/>
    <p:sldId id="306" r:id="rId3"/>
    <p:sldId id="304" r:id="rId4"/>
    <p:sldId id="301" r:id="rId5"/>
    <p:sldId id="305" r:id="rId6"/>
    <p:sldId id="307" r:id="rId7"/>
    <p:sldId id="308" r:id="rId8"/>
    <p:sldId id="309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9A6E4"/>
    <a:srgbClr val="4472C4"/>
    <a:srgbClr val="2F528F"/>
    <a:srgbClr val="E1AA9F"/>
    <a:srgbClr val="E6B8AF"/>
    <a:srgbClr val="FAD3AC"/>
    <a:srgbClr val="FC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7"/>
  </p:normalViewPr>
  <p:slideViewPr>
    <p:cSldViewPr snapToGrid="0">
      <p:cViewPr varScale="1">
        <p:scale>
          <a:sx n="104" d="100"/>
          <a:sy n="104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66B3-B563-4BFD-9003-A8F4753C917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6C37-C52F-454C-A74B-A720366D32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1876-1953-455D-B2CC-80F859FD4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2DA85-2F0D-4268-9238-9288722C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B72B0-B058-42D4-A9A4-0E43684B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383" y="6481036"/>
            <a:ext cx="2743200" cy="365125"/>
          </a:xfrm>
        </p:spPr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C019C-0954-48A1-B602-1BF70B67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673" y="6481036"/>
            <a:ext cx="4121727" cy="365125"/>
          </a:xfrm>
        </p:spPr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EDFB4-7C54-4ED3-8E92-C78A7A75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183" y="6481036"/>
            <a:ext cx="2743200" cy="365125"/>
          </a:xfrm>
        </p:spPr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83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7395-023D-49A8-BCA2-B9599502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26C91-E195-41F6-8CDD-7E82F847B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CCD7-9721-4E84-9896-1537AAE1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B949-34B4-4D89-A156-50C51019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C5B3-F0B6-4393-AECD-1FEA2B98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20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0C5C2-F747-47EE-92B3-6FE4E0500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E3E91-8480-4326-B457-9E9B304D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A255-A378-4998-B64A-3F000BF8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8DFB-397A-41EC-8071-684ECEA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74AC5-EB5D-49F7-AAD7-8A0F802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34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6C6-59DC-4D1A-8809-DEA39DE8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13"/>
            <a:ext cx="10515600" cy="89714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F8AC-2519-433F-BA0D-34689738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45D2-FA12-4D2B-9CDA-7DBBF365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4815-5D60-4CA2-8FD7-7A84E6A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DEB1A-7A06-4853-B034-AB6FCD67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873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1E7D-395C-400C-9B62-19119515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8E39-8803-4D36-BBFB-FCCC4C14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25A9-6BF1-4EA9-84A6-9DFF4529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4E2C-259B-4621-A74D-A5B5CC3B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F336-C3AB-492D-A48E-3E0DC091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785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5451-2F3C-4D5F-A327-1051501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C0CF-565C-45B2-98BA-40BA997B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5FB50-A32C-48EF-ABA0-36E8DFF1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1103B-F566-4EAE-A906-3E9988B9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E0E7B-DEE2-4ECF-A5D5-C05DBC58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06A2-7DC6-41D7-B4EB-B285CFF6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9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04D8-9613-4915-8A6D-977C1B3C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DBA6-4AC0-4A9A-B144-059AF3A5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9BE44-7036-43A6-B565-B6094F4A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9EC90-EFB5-45EC-B366-8615805DF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E6317-685A-48DC-939A-3BCBD9264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1E075-8D3A-42B5-BA01-536E537C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24AA9-3368-44BF-965A-2D84ABAD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610A8-49C1-4980-9848-67A57555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152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B9BB-014F-4AA3-A882-BEEC6A8C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CE4D5-9423-4938-AA95-78012276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7C9DD-078C-407B-8921-70177152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5E087-878F-4255-8BCB-4E452198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09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D143A-B1FD-4D9A-A413-C604AF23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F3DB8-93E4-441D-872F-C0F8882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F51B-B3E7-4975-8E13-DCC29F0D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37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8468-0044-4272-BD88-5C193DBD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3A1C-9B9D-4A5A-A1DC-A2D15657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64480-F8C4-4B71-BE4D-E4F34D0D9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CC50-29AB-4377-AA41-B44F15B5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E557D-4C92-43C1-82E0-355CB41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8029-856C-4B4A-B102-EFC46E19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604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0D3E-D70A-4343-8E54-5489BE7A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9DA77-7FD5-41F5-A2C8-35EEA9BDA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435E9-7010-4316-9ED6-FA0A95CA4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3B5D0-3369-40C3-BA55-727C36AE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E9F1-67E4-4096-BFEA-C56B79C8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DEEF6-7167-4DB3-8B16-1F2F1D29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307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21F22-96EA-4888-A1C7-1128DB18D59F}"/>
              </a:ext>
            </a:extLst>
          </p:cNvPr>
          <p:cNvSpPr/>
          <p:nvPr userDrawn="1"/>
        </p:nvSpPr>
        <p:spPr>
          <a:xfrm>
            <a:off x="0" y="6492875"/>
            <a:ext cx="12192000" cy="353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B246-85A8-4B4F-8630-4DEA2826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CF9FD-C627-4389-9220-316B13BF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93E7-5C65-4348-857B-7F786C135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83" y="64810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755F-CE0E-421D-BE7E-6466359B9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1673" y="6481036"/>
            <a:ext cx="4121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5F89-B03E-4564-85F3-FA682905B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183" y="64810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DD93D2-433D-4333-B4A7-6B4DE0E3D254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8" name="Image 12" descr="Une image contenant stéréo, boule, assis, pièce&#10;&#10;Description générée automatiquement">
            <a:extLst>
              <a:ext uri="{FF2B5EF4-FFF2-40B4-BE49-F238E27FC236}">
                <a16:creationId xmlns:a16="http://schemas.microsoft.com/office/drawing/2014/main" id="{7A249A90-5387-4771-8313-3389E960AC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61" y="-48733"/>
            <a:ext cx="1530789" cy="1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B5D3-3FE5-41A8-8F30-95C0F9BFE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Asteroid Framing Camera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150" sz="4800" dirty="0">
                <a:latin typeface="Arial" panose="020B0604020202020204" pitchFamily="34" charset="0"/>
                <a:cs typeface="Arial" panose="020B0604020202020204" pitchFamily="34" charset="0"/>
              </a:rPr>
              <a:t>s Swing-By</a:t>
            </a:r>
            <a:endParaRPr lang="en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F0BF6-8761-45A7-891B-3402029A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19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Jean-Baptiste Vincent</a:t>
            </a:r>
            <a:r>
              <a:rPr lang="en-150" dirty="0"/>
              <a:t>, </a:t>
            </a:r>
            <a:r>
              <a:rPr lang="en-GB" dirty="0"/>
              <a:t>G</a:t>
            </a:r>
            <a:r>
              <a:rPr lang="en-150" dirty="0"/>
              <a:t>a</a:t>
            </a:r>
            <a:r>
              <a:rPr lang="en-GB" dirty="0"/>
              <a:t>b</a:t>
            </a:r>
            <a:r>
              <a:rPr lang="en-150" dirty="0"/>
              <a:t>o</a:t>
            </a:r>
            <a:r>
              <a:rPr lang="en-GB" dirty="0"/>
              <a:t>r</a:t>
            </a:r>
            <a:r>
              <a:rPr lang="en-150" dirty="0"/>
              <a:t> </a:t>
            </a:r>
            <a:r>
              <a:rPr lang="en-GB" dirty="0"/>
              <a:t>K</a:t>
            </a:r>
            <a:r>
              <a:rPr lang="en-150" dirty="0"/>
              <a:t>o</a:t>
            </a:r>
            <a:r>
              <a:rPr lang="en-GB" dirty="0"/>
              <a:t>v</a:t>
            </a:r>
            <a:r>
              <a:rPr lang="en-150" dirty="0"/>
              <a:t>a</a:t>
            </a:r>
            <a:r>
              <a:rPr lang="en-GB" dirty="0"/>
              <a:t>c</a:t>
            </a:r>
            <a:r>
              <a:rPr lang="en-150" dirty="0"/>
              <a:t>s, </a:t>
            </a:r>
            <a:r>
              <a:rPr lang="en-GB" dirty="0"/>
              <a:t>S</a:t>
            </a:r>
            <a:r>
              <a:rPr lang="en-150" dirty="0"/>
              <a:t>e</a:t>
            </a:r>
            <a:r>
              <a:rPr lang="en-GB" dirty="0"/>
              <a:t>i</a:t>
            </a:r>
            <a:r>
              <a:rPr lang="en-150" dirty="0"/>
              <a:t>j</a:t>
            </a:r>
            <a:r>
              <a:rPr lang="en-GB" dirty="0"/>
              <a:t>i</a:t>
            </a:r>
            <a:r>
              <a:rPr lang="en-150" dirty="0"/>
              <a:t> </a:t>
            </a:r>
            <a:r>
              <a:rPr lang="en-GB" dirty="0"/>
              <a:t>S</a:t>
            </a:r>
            <a:r>
              <a:rPr lang="en-150" dirty="0"/>
              <a:t>u</a:t>
            </a:r>
            <a:r>
              <a:rPr lang="en-GB" dirty="0"/>
              <a:t>g</a:t>
            </a:r>
            <a:r>
              <a:rPr lang="en-150" dirty="0"/>
              <a:t>i</a:t>
            </a:r>
            <a:r>
              <a:rPr lang="en-GB" dirty="0"/>
              <a:t>t</a:t>
            </a:r>
            <a:r>
              <a:rPr lang="en-150" dirty="0"/>
              <a:t>a</a:t>
            </a:r>
            <a:endParaRPr lang="en-US" dirty="0"/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Hera SOWG</a:t>
            </a:r>
          </a:p>
          <a:p>
            <a:r>
              <a:rPr lang="en-150" dirty="0">
                <a:cs typeface="Courier New" panose="02070309020205020404" pitchFamily="49" charset="0"/>
              </a:rPr>
              <a:t>20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150" dirty="0">
                <a:cs typeface="Courier New" panose="02070309020205020404" pitchFamily="49" charset="0"/>
              </a:rPr>
              <a:t>N</a:t>
            </a:r>
            <a:r>
              <a:rPr lang="en-GB" dirty="0">
                <a:cs typeface="Courier New" panose="02070309020205020404" pitchFamily="49" charset="0"/>
              </a:rPr>
              <a:t>o</a:t>
            </a:r>
            <a:r>
              <a:rPr lang="en-150" dirty="0">
                <a:cs typeface="Courier New" panose="02070309020205020404" pitchFamily="49" charset="0"/>
              </a:rPr>
              <a:t>v</a:t>
            </a:r>
            <a:r>
              <a:rPr lang="en-GB" dirty="0">
                <a:cs typeface="Courier New" panose="02070309020205020404" pitchFamily="49" charset="0"/>
              </a:rPr>
              <a:t>e</a:t>
            </a:r>
            <a:r>
              <a:rPr lang="en-150" dirty="0">
                <a:cs typeface="Courier New" panose="02070309020205020404" pitchFamily="49" charset="0"/>
              </a:rPr>
              <a:t>m</a:t>
            </a:r>
            <a:r>
              <a:rPr lang="en-GB" dirty="0">
                <a:cs typeface="Courier New" panose="02070309020205020404" pitchFamily="49" charset="0"/>
              </a:rPr>
              <a:t>b</a:t>
            </a:r>
            <a:r>
              <a:rPr lang="en-150" dirty="0">
                <a:cs typeface="Courier New" panose="02070309020205020404" pitchFamily="49" charset="0"/>
              </a:rPr>
              <a:t>e</a:t>
            </a:r>
            <a:r>
              <a:rPr lang="en-GB" dirty="0">
                <a:cs typeface="Courier New" panose="02070309020205020404" pitchFamily="49" charset="0"/>
              </a:rPr>
              <a:t>r</a:t>
            </a:r>
            <a:r>
              <a:rPr lang="en-US" dirty="0">
                <a:cs typeface="Courier New" panose="02070309020205020404" pitchFamily="49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9595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8C9A-722E-4C30-B6B3-9B2C0290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150" dirty="0"/>
              <a:t>r</a:t>
            </a:r>
            <a:r>
              <a:rPr lang="en-GB" dirty="0"/>
              <a:t>u</a:t>
            </a:r>
            <a:r>
              <a:rPr lang="en-150" dirty="0"/>
              <a:t>i</a:t>
            </a:r>
            <a:r>
              <a:rPr lang="en-GB" dirty="0"/>
              <a:t>s</a:t>
            </a:r>
            <a:r>
              <a:rPr lang="en-150" dirty="0"/>
              <a:t>e </a:t>
            </a:r>
            <a:r>
              <a:rPr lang="en-GB" dirty="0"/>
              <a:t>p</a:t>
            </a:r>
            <a:r>
              <a:rPr lang="en-150" dirty="0"/>
              <a:t>h</a:t>
            </a:r>
            <a:r>
              <a:rPr lang="en-GB" dirty="0"/>
              <a:t>a</a:t>
            </a:r>
            <a:r>
              <a:rPr lang="en-150" dirty="0"/>
              <a:t>s</a:t>
            </a:r>
            <a:r>
              <a:rPr lang="en-GB" dirty="0"/>
              <a:t>e</a:t>
            </a:r>
            <a:r>
              <a:rPr lang="en-150" dirty="0"/>
              <a:t> </a:t>
            </a:r>
            <a:r>
              <a:rPr lang="en-GB" dirty="0"/>
              <a:t>p</a:t>
            </a:r>
            <a:r>
              <a:rPr lang="en-150" dirty="0"/>
              <a:t>l</a:t>
            </a:r>
            <a:r>
              <a:rPr lang="en-GB" dirty="0"/>
              <a:t>a</a:t>
            </a:r>
            <a:r>
              <a:rPr lang="en-150" dirty="0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66A7-86F7-4EB1-917A-6EFEA9F1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o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u</a:t>
            </a:r>
            <a:r>
              <a:rPr lang="en-150" sz="2000" dirty="0"/>
              <a:t>p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 </a:t>
            </a:r>
            <a:r>
              <a:rPr lang="en-GB" sz="2000" dirty="0"/>
              <a:t>f</a:t>
            </a:r>
            <a:r>
              <a:rPr lang="en-150" sz="2000" dirty="0"/>
              <a:t>o</a:t>
            </a:r>
            <a:r>
              <a:rPr lang="en-GB" sz="2000" dirty="0"/>
              <a:t>l</a:t>
            </a:r>
            <a:r>
              <a:rPr lang="en-150" sz="2000" dirty="0"/>
              <a:t>l</a:t>
            </a:r>
            <a:r>
              <a:rPr lang="en-GB" sz="2000" dirty="0"/>
              <a:t>o</a:t>
            </a:r>
            <a:r>
              <a:rPr lang="en-150" sz="2000" dirty="0"/>
              <a:t>w</a:t>
            </a:r>
            <a:r>
              <a:rPr lang="en-GB" sz="2000" dirty="0"/>
              <a:t>i</a:t>
            </a:r>
            <a:r>
              <a:rPr lang="en-150" sz="2000" dirty="0"/>
              <a:t>n</a:t>
            </a:r>
            <a:r>
              <a:rPr lang="en-GB" sz="2000" dirty="0"/>
              <a:t>g</a:t>
            </a:r>
            <a:r>
              <a:rPr lang="en-150" sz="2000" dirty="0"/>
              <a:t> </a:t>
            </a:r>
            <a:r>
              <a:rPr lang="en-GB" sz="2000" dirty="0"/>
              <a:t>e</a:t>
            </a:r>
            <a:r>
              <a:rPr lang="en-150" sz="2000" dirty="0"/>
              <a:t>v</a:t>
            </a:r>
            <a:r>
              <a:rPr lang="en-GB" sz="2000" dirty="0"/>
              <a:t>a</a:t>
            </a:r>
            <a:r>
              <a:rPr lang="en-150" sz="2000" dirty="0"/>
              <a:t>l</a:t>
            </a:r>
            <a:r>
              <a:rPr lang="en-GB" sz="2000" dirty="0"/>
              <a:t>u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 </a:t>
            </a:r>
            <a:r>
              <a:rPr lang="en-GB" sz="2000" dirty="0"/>
              <a:t>o</a:t>
            </a:r>
            <a:r>
              <a:rPr lang="en-150" sz="2000" dirty="0"/>
              <a:t>f </a:t>
            </a:r>
            <a:r>
              <a:rPr lang="en-GB" sz="2000" dirty="0"/>
              <a:t>c</a:t>
            </a:r>
            <a:r>
              <a:rPr lang="en-150" sz="2000" dirty="0"/>
              <a:t>o</a:t>
            </a:r>
            <a:r>
              <a:rPr lang="en-GB" sz="2000" dirty="0"/>
              <a:t>m</a:t>
            </a:r>
            <a:r>
              <a:rPr lang="en-150" sz="2000" dirty="0"/>
              <a:t>m</a:t>
            </a:r>
            <a:r>
              <a:rPr lang="en-GB" sz="2000" dirty="0"/>
              <a:t>i</a:t>
            </a:r>
            <a:r>
              <a:rPr lang="en-150" sz="2000" dirty="0"/>
              <a:t>s</a:t>
            </a:r>
            <a:r>
              <a:rPr lang="en-GB" sz="2000" dirty="0"/>
              <a:t>s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</a:t>
            </a:r>
            <a:r>
              <a:rPr lang="en-GB" sz="2000" dirty="0"/>
              <a:t>i</a:t>
            </a:r>
            <a:r>
              <a:rPr lang="en-150" sz="2000" dirty="0"/>
              <a:t>n</a:t>
            </a:r>
            <a:r>
              <a:rPr lang="en-GB" sz="2000" dirty="0"/>
              <a:t>g</a:t>
            </a:r>
            <a:r>
              <a:rPr lang="en-150" sz="2000" dirty="0"/>
              <a:t> 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a</a:t>
            </a:r>
          </a:p>
          <a:p>
            <a:r>
              <a:rPr lang="en-150" sz="2000" dirty="0"/>
              <a:t>To be discussed with investigation team</a:t>
            </a:r>
          </a:p>
          <a:p>
            <a:r>
              <a:rPr lang="en-150" sz="2000" dirty="0"/>
              <a:t>Updated planning spreadsheet to ESOC by end of November. OK ?</a:t>
            </a:r>
          </a:p>
          <a:p>
            <a:endParaRPr lang="en-150" sz="2000" dirty="0"/>
          </a:p>
          <a:p>
            <a:r>
              <a:rPr lang="en-GB" sz="2000" dirty="0"/>
              <a:t>C</a:t>
            </a:r>
            <a:r>
              <a:rPr lang="en-150" sz="2000" dirty="0"/>
              <a:t>r</a:t>
            </a:r>
            <a:r>
              <a:rPr lang="en-GB" sz="2000" dirty="0"/>
              <a:t>u</a:t>
            </a:r>
            <a:r>
              <a:rPr lang="en-150" sz="2000" dirty="0"/>
              <a:t>i</a:t>
            </a:r>
            <a:r>
              <a:rPr lang="en-GB" sz="2000" dirty="0"/>
              <a:t>s</a:t>
            </a:r>
            <a:r>
              <a:rPr lang="en-150" sz="2000" dirty="0"/>
              <a:t>e:</a:t>
            </a:r>
          </a:p>
          <a:p>
            <a:pPr lvl="1"/>
            <a:r>
              <a:rPr lang="en-GB" sz="2000" dirty="0"/>
              <a:t>u</a:t>
            </a:r>
            <a:r>
              <a:rPr lang="en-150" sz="2000" dirty="0"/>
              <a:t>p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 exposure time</a:t>
            </a:r>
            <a:r>
              <a:rPr lang="en-GB" sz="2000" dirty="0"/>
              <a:t>s</a:t>
            </a:r>
            <a:r>
              <a:rPr lang="en-150" sz="2000" dirty="0"/>
              <a:t>, re</a:t>
            </a:r>
            <a:r>
              <a:rPr lang="en-GB" sz="2000" dirty="0"/>
              <a:t>m</a:t>
            </a:r>
            <a:r>
              <a:rPr lang="en-150" sz="2000" dirty="0"/>
              <a:t>o</a:t>
            </a:r>
            <a:r>
              <a:rPr lang="en-GB" sz="2000" dirty="0"/>
              <a:t>v</a:t>
            </a:r>
            <a:r>
              <a:rPr lang="en-150" sz="2000" dirty="0"/>
              <a:t>e 16</a:t>
            </a:r>
            <a:r>
              <a:rPr lang="en-GB" sz="2000" dirty="0"/>
              <a:t>C</a:t>
            </a:r>
            <a:r>
              <a:rPr lang="en-150" sz="2000" dirty="0"/>
              <a:t>y</a:t>
            </a:r>
            <a:r>
              <a:rPr lang="en-GB" sz="2000" dirty="0"/>
              <a:t>g</a:t>
            </a:r>
            <a:r>
              <a:rPr lang="en-150" sz="2000" dirty="0"/>
              <a:t>, </a:t>
            </a:r>
            <a:r>
              <a:rPr lang="en-GB" sz="2000" dirty="0"/>
              <a:t>a</a:t>
            </a:r>
            <a:r>
              <a:rPr lang="en-150" sz="2000" dirty="0"/>
              <a:t>d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M</a:t>
            </a:r>
            <a:r>
              <a:rPr lang="en-150" sz="2000" dirty="0"/>
              <a:t>42 (</a:t>
            </a:r>
            <a:r>
              <a:rPr lang="en-GB" sz="2000" dirty="0"/>
              <a:t>O</a:t>
            </a:r>
            <a:r>
              <a:rPr lang="en-150" sz="2000" dirty="0"/>
              <a:t>r</a:t>
            </a:r>
            <a:r>
              <a:rPr lang="en-GB" sz="2000" dirty="0"/>
              <a:t>i</a:t>
            </a:r>
            <a:r>
              <a:rPr lang="en-150" sz="2000" dirty="0"/>
              <a:t>o</a:t>
            </a:r>
            <a:r>
              <a:rPr lang="en-GB" sz="2000" dirty="0"/>
              <a:t>n</a:t>
            </a:r>
            <a:r>
              <a:rPr lang="en-150" sz="2000" dirty="0"/>
              <a:t> </a:t>
            </a:r>
            <a:r>
              <a:rPr lang="en-GB" sz="2000" dirty="0"/>
              <a:t>Neb</a:t>
            </a:r>
            <a:r>
              <a:rPr lang="en-150" sz="2000" dirty="0"/>
              <a:t>u</a:t>
            </a:r>
            <a:r>
              <a:rPr lang="en-GB" sz="2000" dirty="0"/>
              <a:t>l</a:t>
            </a:r>
            <a:r>
              <a:rPr lang="en-150" sz="2000" dirty="0"/>
              <a:t>a)</a:t>
            </a:r>
          </a:p>
          <a:p>
            <a:pPr lvl="1"/>
            <a:endParaRPr lang="en-150" sz="2000" dirty="0"/>
          </a:p>
          <a:p>
            <a:r>
              <a:rPr lang="en-150" sz="2000" dirty="0"/>
              <a:t>Mars: </a:t>
            </a:r>
            <a:r>
              <a:rPr lang="en-GB" sz="2000" dirty="0"/>
              <a:t>m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o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u</a:t>
            </a:r>
            <a:r>
              <a:rPr lang="en-150" sz="2000" dirty="0"/>
              <a:t>p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 to timeline</a:t>
            </a:r>
          </a:p>
          <a:p>
            <a:pPr lvl="1"/>
            <a:r>
              <a:rPr lang="en-150" sz="2000" dirty="0"/>
              <a:t>low </a:t>
            </a:r>
            <a:r>
              <a:rPr lang="en-GB" sz="2000" dirty="0"/>
              <a:t>c</a:t>
            </a:r>
            <a:r>
              <a:rPr lang="en-150" sz="2000" dirty="0"/>
              <a:t>a</a:t>
            </a:r>
            <a:r>
              <a:rPr lang="en-GB" sz="2000" dirty="0"/>
              <a:t>d</a:t>
            </a:r>
            <a:r>
              <a:rPr lang="en-150" sz="2000" dirty="0"/>
              <a:t>e</a:t>
            </a:r>
            <a:r>
              <a:rPr lang="en-GB" sz="2000" dirty="0"/>
              <a:t>n</a:t>
            </a:r>
            <a:r>
              <a:rPr lang="en-150" sz="2000" dirty="0"/>
              <a:t>c</a:t>
            </a:r>
            <a:r>
              <a:rPr lang="en-GB" sz="2000" dirty="0"/>
              <a:t>e</a:t>
            </a:r>
            <a:r>
              <a:rPr lang="en-150" sz="2000" dirty="0"/>
              <a:t> imaging 9 days before CA </a:t>
            </a:r>
          </a:p>
          <a:p>
            <a:pPr lvl="1"/>
            <a:r>
              <a:rPr lang="en-150" sz="2000" dirty="0"/>
              <a:t>faster ca</a:t>
            </a:r>
            <a:r>
              <a:rPr lang="en-GB" sz="2000" dirty="0"/>
              <a:t>d</a:t>
            </a:r>
            <a:r>
              <a:rPr lang="en-150" sz="2000" dirty="0"/>
              <a:t>e</a:t>
            </a:r>
            <a:r>
              <a:rPr lang="en-GB" sz="2000" dirty="0"/>
              <a:t>n</a:t>
            </a:r>
            <a:r>
              <a:rPr lang="en-150" sz="2000" dirty="0"/>
              <a:t>c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s</a:t>
            </a:r>
            <a:r>
              <a:rPr lang="en-150" sz="2000" dirty="0"/>
              <a:t>t</a:t>
            </a:r>
            <a:r>
              <a:rPr lang="en-GB" sz="2000" dirty="0"/>
              <a:t>a</a:t>
            </a:r>
            <a:r>
              <a:rPr lang="en-150" sz="2000" dirty="0"/>
              <a:t>r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t </a:t>
            </a:r>
            <a:r>
              <a:rPr lang="en-GB" sz="2000" dirty="0"/>
              <a:t>C</a:t>
            </a:r>
            <a:r>
              <a:rPr lang="en-150" sz="2000" dirty="0"/>
              <a:t>A-25</a:t>
            </a:r>
            <a:r>
              <a:rPr lang="en-GB" sz="2000" dirty="0"/>
              <a:t>h</a:t>
            </a:r>
            <a:r>
              <a:rPr lang="en-150" sz="2000" dirty="0"/>
              <a:t>, </a:t>
            </a:r>
            <a:r>
              <a:rPr lang="en-GB" sz="2000" dirty="0"/>
              <a:t>i</a:t>
            </a:r>
            <a:r>
              <a:rPr lang="en-150" sz="2000" dirty="0"/>
              <a:t>n</a:t>
            </a:r>
            <a:r>
              <a:rPr lang="en-GB" sz="2000" dirty="0"/>
              <a:t>c</a:t>
            </a:r>
            <a:r>
              <a:rPr lang="en-150" sz="2000" dirty="0" err="1"/>
              <a:t>rease</a:t>
            </a:r>
            <a:r>
              <a:rPr lang="en-150" sz="2000" dirty="0"/>
              <a:t> at CA-2h</a:t>
            </a:r>
          </a:p>
          <a:p>
            <a:pPr lvl="1"/>
            <a:r>
              <a:rPr lang="en-150" sz="2000" dirty="0" err="1"/>
              <a:t>qu</a:t>
            </a:r>
            <a:r>
              <a:rPr lang="en-GB" sz="2000" dirty="0"/>
              <a:t>e</a:t>
            </a:r>
            <a:r>
              <a:rPr lang="en-150" sz="2000" dirty="0"/>
              <a:t>s</a:t>
            </a:r>
            <a:r>
              <a:rPr lang="en-GB" sz="2000" dirty="0"/>
              <a:t>t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</a:t>
            </a:r>
            <a:r>
              <a:rPr lang="en-GB" sz="2000" dirty="0"/>
              <a:t>s</a:t>
            </a:r>
            <a:r>
              <a:rPr lang="en-150" sz="2000" dirty="0"/>
              <a:t> about use of both AFCs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07BC-4032-4629-BC02-F80EA779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F39E8-08CF-4E1F-A966-848BE541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4795-AA9E-474A-880D-8A7E022C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35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2087-FEBD-4BEA-87C5-2144A48C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E</a:t>
            </a:r>
            <a:r>
              <a:rPr lang="en-GB" dirty="0"/>
              <a:t>v</a:t>
            </a:r>
            <a:r>
              <a:rPr lang="en-150" dirty="0"/>
              <a:t>e</a:t>
            </a:r>
            <a:r>
              <a:rPr lang="en-GB" dirty="0"/>
              <a:t>r</a:t>
            </a:r>
            <a:r>
              <a:rPr lang="en-150" dirty="0"/>
              <a:t>y 6 </a:t>
            </a:r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n</a:t>
            </a:r>
            <a:r>
              <a:rPr lang="en-150" dirty="0"/>
              <a:t>t</a:t>
            </a:r>
            <a:r>
              <a:rPr lang="en-GB" dirty="0"/>
              <a:t>h</a:t>
            </a:r>
            <a:r>
              <a:rPr lang="en-150" dirty="0"/>
              <a:t>s, </a:t>
            </a:r>
            <a:r>
              <a:rPr lang="en-GB" dirty="0"/>
              <a:t>b</a:t>
            </a:r>
            <a:r>
              <a:rPr lang="en-150" dirty="0"/>
              <a:t>o</a:t>
            </a:r>
            <a:r>
              <a:rPr lang="en-GB" dirty="0"/>
              <a:t>t</a:t>
            </a:r>
            <a:r>
              <a:rPr lang="en-150" dirty="0"/>
              <a:t>h </a:t>
            </a:r>
            <a:r>
              <a:rPr lang="en-GB" dirty="0"/>
              <a:t>c</a:t>
            </a:r>
            <a:r>
              <a:rPr lang="en-150" dirty="0"/>
              <a:t>a</a:t>
            </a:r>
            <a:r>
              <a:rPr lang="en-GB" dirty="0"/>
              <a:t>m</a:t>
            </a:r>
            <a:r>
              <a:rPr lang="en-150" dirty="0"/>
              <a:t>e</a:t>
            </a:r>
            <a:r>
              <a:rPr lang="en-GB" dirty="0"/>
              <a:t>r</a:t>
            </a:r>
            <a:r>
              <a:rPr lang="en-150" dirty="0"/>
              <a:t>a</a:t>
            </a:r>
            <a:r>
              <a:rPr lang="en-GB" dirty="0"/>
              <a:t>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451F-BAEA-481F-9938-06B06CAA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39644-7D02-4C58-8EE6-A786E4AC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2F306-45A6-4E38-9C9E-13B2E7C1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3</a:t>
            </a:fld>
            <a:endParaRPr lang="en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A7C9FB-6B42-45A8-B4C7-0D1D5BBFA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19927"/>
              </p:ext>
            </p:extLst>
          </p:nvPr>
        </p:nvGraphicFramePr>
        <p:xfrm>
          <a:off x="192942" y="1969229"/>
          <a:ext cx="11778094" cy="34494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1153">
                  <a:extLst>
                    <a:ext uri="{9D8B030D-6E8A-4147-A177-3AD203B41FA5}">
                      <a16:colId xmlns:a16="http://schemas.microsoft.com/office/drawing/2014/main" val="4192851289"/>
                    </a:ext>
                  </a:extLst>
                </a:gridCol>
                <a:gridCol w="3684295">
                  <a:extLst>
                    <a:ext uri="{9D8B030D-6E8A-4147-A177-3AD203B41FA5}">
                      <a16:colId xmlns:a16="http://schemas.microsoft.com/office/drawing/2014/main" val="2790454526"/>
                    </a:ext>
                  </a:extLst>
                </a:gridCol>
                <a:gridCol w="2894957">
                  <a:extLst>
                    <a:ext uri="{9D8B030D-6E8A-4147-A177-3AD203B41FA5}">
                      <a16:colId xmlns:a16="http://schemas.microsoft.com/office/drawing/2014/main" val="977858852"/>
                    </a:ext>
                  </a:extLst>
                </a:gridCol>
                <a:gridCol w="2157689">
                  <a:extLst>
                    <a:ext uri="{9D8B030D-6E8A-4147-A177-3AD203B41FA5}">
                      <a16:colId xmlns:a16="http://schemas.microsoft.com/office/drawing/2014/main" val="4045727359"/>
                    </a:ext>
                  </a:extLst>
                </a:gridCol>
              </a:tblGrid>
              <a:tr h="4310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Objective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Observing constraints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Obs</a:t>
                      </a:r>
                      <a:r>
                        <a:rPr lang="en-GB" sz="1600" u="none" strike="noStrike" dirty="0">
                          <a:effectLst/>
                        </a:rPr>
                        <a:t> Mode/ Attitude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Observing sequence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660483073"/>
                  </a:ext>
                </a:extLst>
              </a:tr>
              <a:tr h="531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Bias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 bright object in </a:t>
                      </a:r>
                      <a:r>
                        <a:rPr lang="en-US" sz="1600" u="none" strike="noStrike" dirty="0" err="1">
                          <a:effectLst/>
                        </a:rPr>
                        <a:t>FoV</a:t>
                      </a:r>
                      <a:r>
                        <a:rPr lang="en-US" sz="1600" u="none" strike="noStrike" dirty="0">
                          <a:effectLst/>
                        </a:rPr>
                        <a:t>, point away from Sun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any attitude, even during slew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u="none" strike="noStrike" dirty="0">
                          <a:effectLst/>
                        </a:rPr>
                        <a:t>5</a:t>
                      </a:r>
                      <a:r>
                        <a:rPr lang="en-GB" sz="1600" u="none" strike="noStrike" dirty="0">
                          <a:effectLst/>
                        </a:rPr>
                        <a:t>x </a:t>
                      </a:r>
                      <a:r>
                        <a:rPr lang="en-150" sz="1600" u="none" strike="noStrike" dirty="0">
                          <a:effectLst/>
                        </a:rPr>
                        <a:t>0.224</a:t>
                      </a:r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r>
                        <a:rPr lang="en-150" sz="1600" u="none" strike="noStrike" dirty="0">
                          <a:effectLst/>
                        </a:rPr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378210030"/>
                  </a:ext>
                </a:extLst>
              </a:tr>
              <a:tr h="531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Dark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 bright object in </a:t>
                      </a:r>
                      <a:r>
                        <a:rPr lang="en-US" sz="1600" u="none" strike="noStrike" dirty="0" err="1">
                          <a:effectLst/>
                        </a:rPr>
                        <a:t>FoV</a:t>
                      </a:r>
                      <a:r>
                        <a:rPr lang="en-US" sz="1600" u="none" strike="noStrike" dirty="0">
                          <a:effectLst/>
                        </a:rPr>
                        <a:t>, point away from Sun and Galactic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any attitude, even during slew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u="none" strike="noStrike" dirty="0">
                          <a:effectLst/>
                        </a:rPr>
                        <a:t>5</a:t>
                      </a:r>
                      <a:r>
                        <a:rPr lang="en-GB" sz="1600" u="none" strike="noStrike" dirty="0">
                          <a:effectLst/>
                        </a:rPr>
                        <a:t>x 1</a:t>
                      </a:r>
                      <a:r>
                        <a:rPr lang="en-150" sz="1600" u="none" strike="noStrike" dirty="0">
                          <a:effectLst/>
                        </a:rPr>
                        <a:t>000</a:t>
                      </a:r>
                      <a:r>
                        <a:rPr lang="en-GB" sz="1600" u="none" strike="noStrike" dirty="0">
                          <a:effectLst/>
                        </a:rPr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751312579"/>
                  </a:ext>
                </a:extLst>
              </a:tr>
              <a:tr h="4657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Standard star (radiometric calib)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at V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u="none" strike="noStrike" dirty="0">
                          <a:effectLst/>
                        </a:rPr>
                        <a:t>3</a:t>
                      </a:r>
                      <a:r>
                        <a:rPr lang="en-GB" sz="1600" u="none" strike="noStrike" dirty="0">
                          <a:effectLst/>
                        </a:rPr>
                        <a:t>x</a:t>
                      </a:r>
                      <a:r>
                        <a:rPr lang="en-150" sz="1600" u="none" strike="noStrike" dirty="0">
                          <a:effectLst/>
                        </a:rPr>
                        <a:t>3 </a:t>
                      </a:r>
                      <a:r>
                        <a:rPr lang="en-GB" sz="1600" u="none" strike="noStrike" dirty="0">
                          <a:effectLst/>
                        </a:rPr>
                        <a:t>r</a:t>
                      </a:r>
                      <a:r>
                        <a:rPr lang="en-150" sz="1600" u="none" strike="noStrike" dirty="0">
                          <a:effectLst/>
                        </a:rPr>
                        <a:t>a</a:t>
                      </a:r>
                      <a:r>
                        <a:rPr lang="en-GB" sz="1600" u="none" strike="noStrike" dirty="0">
                          <a:effectLst/>
                        </a:rPr>
                        <a:t>s</a:t>
                      </a:r>
                      <a:r>
                        <a:rPr lang="en-150" sz="1600" u="none" strike="noStrike" dirty="0">
                          <a:effectLst/>
                        </a:rPr>
                        <a:t>t</a:t>
                      </a:r>
                      <a:r>
                        <a:rPr lang="en-GB" sz="1600" u="none" strike="noStrike" dirty="0">
                          <a:effectLst/>
                        </a:rPr>
                        <a:t>e</a:t>
                      </a:r>
                      <a:r>
                        <a:rPr lang="en-150" sz="1600" u="none" strike="noStrike" dirty="0">
                          <a:effectLst/>
                        </a:rPr>
                        <a:t>r +-1°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0x 12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49768648"/>
                  </a:ext>
                </a:extLst>
              </a:tr>
              <a:tr h="4657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sngStrike" dirty="0">
                          <a:effectLst/>
                        </a:rPr>
                        <a:t>Standard star (radiometric </a:t>
                      </a:r>
                      <a:r>
                        <a:rPr lang="en-GB" sz="1600" u="none" strike="sngStrike" dirty="0" err="1">
                          <a:effectLst/>
                        </a:rPr>
                        <a:t>calib</a:t>
                      </a:r>
                      <a:r>
                        <a:rPr lang="en-GB" sz="1600" u="none" strike="sngStrike" dirty="0">
                          <a:effectLst/>
                        </a:rPr>
                        <a:t>)</a:t>
                      </a:r>
                      <a:endParaRPr lang="en-GB" sz="1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sngStrike" dirty="0">
                          <a:effectLst/>
                        </a:rPr>
                        <a:t>16 </a:t>
                      </a:r>
                      <a:r>
                        <a:rPr lang="en-GB" sz="1600" u="none" strike="sngStrike" dirty="0" err="1">
                          <a:effectLst/>
                        </a:rPr>
                        <a:t>Cygni</a:t>
                      </a:r>
                      <a:r>
                        <a:rPr lang="en-GB" sz="1600" u="none" strike="sngStrike" dirty="0">
                          <a:effectLst/>
                        </a:rPr>
                        <a:t> in </a:t>
                      </a:r>
                      <a:r>
                        <a:rPr lang="en-GB" sz="1600" u="none" strike="sngStrike" dirty="0" err="1">
                          <a:effectLst/>
                        </a:rPr>
                        <a:t>FoV</a:t>
                      </a:r>
                      <a:endParaRPr lang="en-GB" sz="1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150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GB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150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GB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150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GB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150" sz="16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r +-1°</a:t>
                      </a:r>
                      <a:endParaRPr lang="en-US" sz="16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sng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150" sz="1600" b="0" u="none" strike="sngStrike" dirty="0">
                          <a:solidFill>
                            <a:schemeClr val="tx1"/>
                          </a:solidFill>
                          <a:effectLst/>
                        </a:rPr>
                        <a:t>0x 1000</a:t>
                      </a:r>
                      <a:r>
                        <a:rPr lang="en-GB" sz="1600" b="0" u="none" strike="sngStrike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150" sz="1600" b="0" u="none" strike="sng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6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1196584988"/>
                  </a:ext>
                </a:extLst>
              </a:tr>
              <a:tr h="43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Extended object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M4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150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rion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150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Nebu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a)</a:t>
                      </a:r>
                    </a:p>
                    <a:p>
                      <a:pPr algn="l" fontAlgn="ctr"/>
                      <a:r>
                        <a:rPr lang="en-150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150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05h 35m 17.3s</a:t>
                      </a:r>
                      <a:r>
                        <a:rPr lang="en-150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150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150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−05° 23′ 28″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Boresight to target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4000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150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449336838"/>
                  </a:ext>
                </a:extLst>
              </a:tr>
              <a:tr h="5313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Star field (distortion measurement)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RA: 07h 21m; DEC:-25d 34m</a:t>
                      </a:r>
                    </a:p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RA: 04h 25m; DEC:+15d 10m</a:t>
                      </a: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u="none" strike="noStrike" dirty="0">
                          <a:effectLst/>
                        </a:rPr>
                        <a:t>3</a:t>
                      </a:r>
                      <a:r>
                        <a:rPr lang="en-GB" sz="1600" u="none" strike="noStrike" dirty="0">
                          <a:effectLst/>
                        </a:rPr>
                        <a:t>x</a:t>
                      </a:r>
                      <a:r>
                        <a:rPr lang="en-150" sz="1600" u="none" strike="noStrike" dirty="0">
                          <a:effectLst/>
                        </a:rPr>
                        <a:t>3 </a:t>
                      </a:r>
                      <a:r>
                        <a:rPr lang="en-GB" sz="1600" u="none" strike="noStrike" dirty="0">
                          <a:effectLst/>
                        </a:rPr>
                        <a:t>r</a:t>
                      </a:r>
                      <a:r>
                        <a:rPr lang="en-150" sz="1600" u="none" strike="noStrike" dirty="0">
                          <a:effectLst/>
                        </a:rPr>
                        <a:t>a</a:t>
                      </a:r>
                      <a:r>
                        <a:rPr lang="en-GB" sz="1600" u="none" strike="noStrike" dirty="0">
                          <a:effectLst/>
                        </a:rPr>
                        <a:t>s</a:t>
                      </a:r>
                      <a:r>
                        <a:rPr lang="en-150" sz="1600" u="none" strike="noStrike" dirty="0">
                          <a:effectLst/>
                        </a:rPr>
                        <a:t>t</a:t>
                      </a:r>
                      <a:r>
                        <a:rPr lang="en-GB" sz="1600" u="none" strike="noStrike" dirty="0">
                          <a:effectLst/>
                        </a:rPr>
                        <a:t>e</a:t>
                      </a:r>
                      <a:r>
                        <a:rPr lang="en-150" sz="1600" u="none" strike="noStrike" dirty="0">
                          <a:effectLst/>
                        </a:rPr>
                        <a:t>r +-1°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600" u="none" strike="noStrike" dirty="0">
                          <a:effectLst/>
                        </a:rPr>
                        <a:t>500</a:t>
                      </a:r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r>
                        <a:rPr lang="en-150" sz="1600" u="none" strike="noStrike" dirty="0">
                          <a:effectLst/>
                        </a:rPr>
                        <a:t>s, 1000ms, 1500ms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266816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74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92D8-CC18-4546-A8A3-5B070DD8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3"/>
            <a:ext cx="10515600" cy="897147"/>
          </a:xfrm>
        </p:spPr>
        <p:txBody>
          <a:bodyPr>
            <a:normAutofit fontScale="90000"/>
          </a:bodyPr>
          <a:lstStyle/>
          <a:p>
            <a:r>
              <a:rPr lang="en-GB" dirty="0"/>
              <a:t>M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s swing-by</a:t>
            </a:r>
            <a:br>
              <a:rPr lang="en-150" dirty="0"/>
            </a:br>
            <a:r>
              <a:rPr lang="en-GB" sz="2200" dirty="0"/>
              <a:t>hera_plan_v170_20241118_001</a:t>
            </a:r>
            <a:r>
              <a:rPr lang="en-150" sz="2200" dirty="0"/>
              <a:t>, pointing locked to Mars </a:t>
            </a:r>
            <a:r>
              <a:rPr lang="en-150" sz="2200" dirty="0" err="1"/>
              <a:t>center</a:t>
            </a:r>
            <a:endParaRPr lang="en-150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CBA0-C4F0-400B-B9E9-4E11A38D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8764"/>
            <a:ext cx="10515600" cy="2484194"/>
          </a:xfrm>
        </p:spPr>
        <p:txBody>
          <a:bodyPr>
            <a:noAutofit/>
          </a:bodyPr>
          <a:lstStyle/>
          <a:p>
            <a:r>
              <a:rPr lang="en-150" sz="2000" dirty="0"/>
              <a:t>~170 </a:t>
            </a:r>
            <a:r>
              <a:rPr lang="en-GB" sz="2000" dirty="0"/>
              <a:t>i</a:t>
            </a:r>
            <a:r>
              <a:rPr lang="en-150" sz="2000" dirty="0"/>
              <a:t>m</a:t>
            </a:r>
            <a:r>
              <a:rPr lang="en-GB" sz="2000" dirty="0"/>
              <a:t>a</a:t>
            </a:r>
            <a:r>
              <a:rPr lang="en-150" sz="2000" dirty="0"/>
              <a:t>g</a:t>
            </a:r>
            <a:r>
              <a:rPr lang="en-GB" sz="2000" dirty="0"/>
              <a:t>e</a:t>
            </a:r>
            <a:r>
              <a:rPr lang="en-150" sz="2000" dirty="0"/>
              <a:t>s </a:t>
            </a:r>
            <a:r>
              <a:rPr lang="en-GB" sz="2000" dirty="0"/>
              <a:t>p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c</a:t>
            </a:r>
            <a:r>
              <a:rPr lang="en-150" sz="2000" dirty="0"/>
              <a:t>a</a:t>
            </a:r>
            <a:r>
              <a:rPr lang="en-GB" sz="2000" dirty="0"/>
              <a:t>m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a. Can </a:t>
            </a:r>
            <a:r>
              <a:rPr lang="en-GB" sz="2000" dirty="0"/>
              <a:t>w</a:t>
            </a:r>
            <a:r>
              <a:rPr lang="en-150" sz="2000" dirty="0"/>
              <a:t>e </a:t>
            </a:r>
            <a:r>
              <a:rPr lang="en-GB" sz="2000" dirty="0"/>
              <a:t>o</a:t>
            </a:r>
            <a:r>
              <a:rPr lang="en-150" sz="2000" dirty="0"/>
              <a:t>p</a:t>
            </a:r>
            <a:r>
              <a:rPr lang="en-GB" sz="2000" dirty="0"/>
              <a:t>e</a:t>
            </a:r>
            <a:r>
              <a:rPr lang="en-150" sz="2000" dirty="0"/>
              <a:t>r</a:t>
            </a:r>
            <a:r>
              <a:rPr lang="en-GB" sz="2000" dirty="0"/>
              <a:t>a</a:t>
            </a:r>
            <a:r>
              <a:rPr lang="en-150" sz="2000" dirty="0"/>
              <a:t>t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b</a:t>
            </a:r>
            <a:r>
              <a:rPr lang="en-150" sz="2000" dirty="0"/>
              <a:t>o</a:t>
            </a:r>
            <a:r>
              <a:rPr lang="en-GB" sz="2000" dirty="0"/>
              <a:t>t</a:t>
            </a:r>
            <a:r>
              <a:rPr lang="en-150" sz="2000" dirty="0"/>
              <a:t>h </a:t>
            </a:r>
            <a:r>
              <a:rPr lang="en-GB" sz="2000" dirty="0"/>
              <a:t>A</a:t>
            </a:r>
            <a:r>
              <a:rPr lang="en-150" sz="2000" dirty="0"/>
              <a:t>F</a:t>
            </a:r>
            <a:r>
              <a:rPr lang="en-GB" sz="2000" dirty="0"/>
              <a:t>C</a:t>
            </a:r>
            <a:r>
              <a:rPr lang="en-150" sz="2000" dirty="0"/>
              <a:t>s during the swing-by ?</a:t>
            </a:r>
          </a:p>
          <a:p>
            <a:r>
              <a:rPr lang="en-150" sz="2000" dirty="0"/>
              <a:t>AF</a:t>
            </a:r>
            <a:r>
              <a:rPr lang="en-GB" sz="2000" dirty="0"/>
              <a:t>C</a:t>
            </a:r>
            <a:r>
              <a:rPr lang="en-150" sz="2000" dirty="0"/>
              <a:t>1 </a:t>
            </a:r>
            <a:r>
              <a:rPr lang="en-150" sz="2000" dirty="0" err="1"/>
              <a:t>prio</a:t>
            </a:r>
            <a:r>
              <a:rPr lang="en-GB" sz="2000" dirty="0"/>
              <a:t>r</a:t>
            </a:r>
            <a:r>
              <a:rPr lang="en-150" sz="2000" dirty="0"/>
              <a:t>i</a:t>
            </a:r>
            <a:r>
              <a:rPr lang="en-GB" sz="2000" dirty="0"/>
              <a:t>t</a:t>
            </a:r>
            <a:r>
              <a:rPr lang="en-150" sz="2000" dirty="0"/>
              <a:t>y, need at least two full frame exposures </a:t>
            </a:r>
            <a:r>
              <a:rPr lang="en-150" sz="2000" dirty="0" err="1"/>
              <a:t>wi</a:t>
            </a:r>
            <a:r>
              <a:rPr lang="en-GB" sz="2000" dirty="0"/>
              <a:t>t</a:t>
            </a:r>
            <a:r>
              <a:rPr lang="en-150" sz="2000" dirty="0"/>
              <a:t>h </a:t>
            </a:r>
            <a:r>
              <a:rPr lang="en-GB" sz="2000" dirty="0"/>
              <a:t>A</a:t>
            </a:r>
            <a:r>
              <a:rPr lang="en-150" sz="2000" dirty="0"/>
              <a:t>F</a:t>
            </a:r>
            <a:r>
              <a:rPr lang="en-GB" sz="2000" dirty="0"/>
              <a:t>C</a:t>
            </a:r>
            <a:r>
              <a:rPr lang="en-150" sz="2000" dirty="0"/>
              <a:t>2</a:t>
            </a:r>
          </a:p>
          <a:p>
            <a:r>
              <a:rPr lang="en-150" sz="2000" dirty="0"/>
              <a:t>Deimos </a:t>
            </a:r>
            <a:r>
              <a:rPr lang="en-GB" sz="2000" dirty="0"/>
              <a:t>w</a:t>
            </a:r>
            <a:r>
              <a:rPr lang="en-150" sz="2000" dirty="0"/>
              <a:t>i</a:t>
            </a:r>
            <a:r>
              <a:rPr lang="en-GB" sz="2000" dirty="0"/>
              <a:t>l</a:t>
            </a:r>
            <a:r>
              <a:rPr lang="en-150" sz="2000" dirty="0"/>
              <a:t>l </a:t>
            </a:r>
            <a:r>
              <a:rPr lang="en-GB" sz="2000" dirty="0"/>
              <a:t>b</a:t>
            </a:r>
            <a:r>
              <a:rPr lang="en-150" sz="2000" dirty="0"/>
              <a:t>e observed only with AF</a:t>
            </a:r>
            <a:r>
              <a:rPr lang="en-GB" sz="2000" dirty="0"/>
              <a:t>C</a:t>
            </a:r>
            <a:r>
              <a:rPr lang="en-150" sz="2000" dirty="0"/>
              <a:t>1</a:t>
            </a:r>
          </a:p>
          <a:p>
            <a:endParaRPr lang="en-150" sz="2000" dirty="0"/>
          </a:p>
          <a:p>
            <a:r>
              <a:rPr lang="en-GB" sz="2000" dirty="0"/>
              <a:t>P</a:t>
            </a:r>
            <a:r>
              <a:rPr lang="en-150" sz="2000" dirty="0"/>
              <a:t>h</a:t>
            </a:r>
            <a:r>
              <a:rPr lang="en-GB" sz="2000" dirty="0"/>
              <a:t>o</a:t>
            </a:r>
            <a:r>
              <a:rPr lang="en-150" sz="2000" dirty="0"/>
              <a:t>b</a:t>
            </a:r>
            <a:r>
              <a:rPr lang="en-GB" sz="2000" dirty="0"/>
              <a:t>o</a:t>
            </a:r>
            <a:r>
              <a:rPr lang="en-150" sz="2000" dirty="0"/>
              <a:t>s </a:t>
            </a:r>
            <a:r>
              <a:rPr lang="en-GB" sz="2000" dirty="0"/>
              <a:t>a</a:t>
            </a:r>
            <a:r>
              <a:rPr lang="en-150" sz="2000" dirty="0"/>
              <a:t>s</a:t>
            </a:r>
            <a:r>
              <a:rPr lang="en-GB" sz="2000" dirty="0"/>
              <a:t>t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m</a:t>
            </a:r>
            <a:r>
              <a:rPr lang="en-GB" sz="2000" dirty="0"/>
              <a:t>e</a:t>
            </a:r>
            <a:r>
              <a:rPr lang="en-150" sz="2000" dirty="0"/>
              <a:t>t</a:t>
            </a:r>
            <a:r>
              <a:rPr lang="en-GB" sz="2000" dirty="0"/>
              <a:t>r</a:t>
            </a:r>
            <a:r>
              <a:rPr lang="en-150" sz="2000" dirty="0"/>
              <a:t>y </a:t>
            </a:r>
            <a:r>
              <a:rPr lang="en-GB" sz="2000" dirty="0"/>
              <a:t>t</a:t>
            </a:r>
            <a:r>
              <a:rPr lang="en-150" sz="2000" dirty="0"/>
              <a:t>b</a:t>
            </a:r>
            <a:r>
              <a:rPr lang="en-GB" sz="2000" dirty="0"/>
              <a:t>d</a:t>
            </a:r>
            <a:r>
              <a:rPr lang="en-150" sz="2000" dirty="0"/>
              <a:t>, </a:t>
            </a:r>
            <a:r>
              <a:rPr lang="en-GB" sz="2000" dirty="0"/>
              <a:t>n</a:t>
            </a:r>
            <a:r>
              <a:rPr lang="en-150" sz="2000" dirty="0"/>
              <a:t>e</a:t>
            </a:r>
            <a:r>
              <a:rPr lang="en-GB" sz="2000" dirty="0"/>
              <a:t>e</a:t>
            </a:r>
            <a:r>
              <a:rPr lang="en-150" sz="2000" dirty="0"/>
              <a:t>d </a:t>
            </a:r>
            <a:r>
              <a:rPr lang="en-GB" sz="2000" dirty="0"/>
              <a:t>t</a:t>
            </a:r>
            <a:r>
              <a:rPr lang="en-150" sz="2000" dirty="0"/>
              <a:t>o </a:t>
            </a:r>
            <a:r>
              <a:rPr lang="en-GB" sz="2000" dirty="0"/>
              <a:t>c</a:t>
            </a:r>
            <a:r>
              <a:rPr lang="en-150" sz="2000" dirty="0"/>
              <a:t>h</a:t>
            </a:r>
            <a:r>
              <a:rPr lang="en-GB" sz="2000" dirty="0"/>
              <a:t>e</a:t>
            </a:r>
            <a:r>
              <a:rPr lang="en-150" sz="2000" dirty="0"/>
              <a:t>c</a:t>
            </a:r>
            <a:r>
              <a:rPr lang="en-GB" sz="2000" dirty="0"/>
              <a:t>k</a:t>
            </a:r>
            <a:r>
              <a:rPr lang="en-150" sz="2000" dirty="0"/>
              <a:t> </a:t>
            </a:r>
            <a:r>
              <a:rPr lang="en-GB" sz="2000" dirty="0"/>
              <a:t>o</a:t>
            </a:r>
            <a:r>
              <a:rPr lang="en-150" sz="2000" dirty="0"/>
              <a:t>b</a:t>
            </a:r>
            <a:r>
              <a:rPr lang="en-GB" sz="2000" dirty="0"/>
              <a:t>s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v</a:t>
            </a:r>
            <a:r>
              <a:rPr lang="en-GB" sz="2000" dirty="0"/>
              <a:t>a</a:t>
            </a:r>
            <a:r>
              <a:rPr lang="en-150" sz="2000" dirty="0" err="1"/>
              <a:t>bility</a:t>
            </a:r>
            <a:endParaRPr lang="en-150" sz="2000" dirty="0"/>
          </a:p>
          <a:p>
            <a:r>
              <a:rPr lang="en-150" sz="2000" dirty="0"/>
              <a:t>C</a:t>
            </a:r>
            <a:r>
              <a:rPr lang="en-GB" sz="2000" dirty="0"/>
              <a:t>a</a:t>
            </a:r>
            <a:r>
              <a:rPr lang="en-150" sz="2000" dirty="0"/>
              <a:t>m</a:t>
            </a:r>
            <a:r>
              <a:rPr lang="en-GB" sz="2000" dirty="0"/>
              <a:t>e</a:t>
            </a:r>
            <a:r>
              <a:rPr lang="en-150" sz="2000" dirty="0"/>
              <a:t>r</a:t>
            </a:r>
            <a:r>
              <a:rPr lang="en-GB" sz="2000" dirty="0"/>
              <a:t>a</a:t>
            </a:r>
            <a:r>
              <a:rPr lang="en-150" sz="2000" dirty="0"/>
              <a:t> </a:t>
            </a:r>
            <a:r>
              <a:rPr lang="en-GB" sz="2000" dirty="0"/>
              <a:t>p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f</a:t>
            </a:r>
            <a:r>
              <a:rPr lang="en-GB" sz="2000" dirty="0"/>
              <a:t>o</a:t>
            </a:r>
            <a:r>
              <a:rPr lang="en-150" sz="2000" dirty="0"/>
              <a:t>r</a:t>
            </a:r>
            <a:r>
              <a:rPr lang="en-GB" sz="2000" dirty="0"/>
              <a:t>m</a:t>
            </a:r>
            <a:r>
              <a:rPr lang="en-150" sz="2000" dirty="0"/>
              <a:t>a</a:t>
            </a:r>
            <a:r>
              <a:rPr lang="en-GB" sz="2000" dirty="0"/>
              <a:t>n</a:t>
            </a:r>
            <a:r>
              <a:rPr lang="en-150" sz="2000" dirty="0"/>
              <a:t>c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n</a:t>
            </a:r>
            <a:r>
              <a:rPr lang="en-150" sz="2000" dirty="0"/>
              <a:t>o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g</a:t>
            </a:r>
            <a:r>
              <a:rPr lang="en-150" sz="2000" dirty="0"/>
              <a:t>u</a:t>
            </a:r>
            <a:r>
              <a:rPr lang="en-GB" sz="2000" dirty="0"/>
              <a:t>a</a:t>
            </a:r>
            <a:r>
              <a:rPr lang="en-150" sz="2000" dirty="0"/>
              <a:t>r</a:t>
            </a:r>
            <a:r>
              <a:rPr lang="en-GB" sz="2000" dirty="0"/>
              <a:t>a</a:t>
            </a:r>
            <a:r>
              <a:rPr lang="en-150" sz="2000" dirty="0"/>
              <a:t>n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e</a:t>
            </a:r>
            <a:r>
              <a:rPr lang="en-150" sz="2000" dirty="0"/>
              <a:t>d </a:t>
            </a:r>
            <a:r>
              <a:rPr lang="en-GB" sz="2000" dirty="0"/>
              <a:t>i</a:t>
            </a:r>
            <a:r>
              <a:rPr lang="en-150" sz="2000" dirty="0"/>
              <a:t>f </a:t>
            </a:r>
            <a:r>
              <a:rPr lang="en-GB" sz="2000" dirty="0"/>
              <a:t>S</a:t>
            </a:r>
            <a:r>
              <a:rPr lang="en-150" sz="2000" dirty="0"/>
              <a:t>u</a:t>
            </a:r>
            <a:r>
              <a:rPr lang="en-GB" sz="2000" dirty="0"/>
              <a:t>n</a:t>
            </a:r>
            <a:r>
              <a:rPr lang="en-150" sz="2000" dirty="0"/>
              <a:t> </a:t>
            </a:r>
            <a:r>
              <a:rPr lang="en-GB" sz="2000" dirty="0"/>
              <a:t>e</a:t>
            </a:r>
            <a:r>
              <a:rPr lang="en-150" sz="2000" dirty="0"/>
              <a:t>l</a:t>
            </a:r>
            <a:r>
              <a:rPr lang="en-GB" sz="2000" dirty="0"/>
              <a:t>o</a:t>
            </a:r>
            <a:r>
              <a:rPr lang="en-150" sz="2000" dirty="0"/>
              <a:t>n</a:t>
            </a:r>
            <a:r>
              <a:rPr lang="en-GB" sz="2000" dirty="0"/>
              <a:t>g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 &lt; 40°, </a:t>
            </a:r>
            <a:r>
              <a:rPr lang="en-GB" sz="2000" dirty="0"/>
              <a:t>n</a:t>
            </a:r>
            <a:r>
              <a:rPr lang="en-150" sz="2000" dirty="0"/>
              <a:t>o observations </a:t>
            </a:r>
            <a:r>
              <a:rPr lang="en-150" sz="2000" dirty="0" err="1"/>
              <a:t>af</a:t>
            </a:r>
            <a:r>
              <a:rPr lang="en-GB" sz="2000" dirty="0" err="1"/>
              <a:t>te</a:t>
            </a:r>
            <a:r>
              <a:rPr lang="en-150" sz="2000" dirty="0"/>
              <a:t>r 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42E2C-360A-4826-997F-36CB2AA2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FB03-55D2-4A4F-90BE-C6F52A96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B4F0-ED5E-4B23-A88F-BBAFDB96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4</a:t>
            </a:fld>
            <a:endParaRPr lang="en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F09EEE-AAAB-4758-8B7C-1FEF4295C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85223"/>
              </p:ext>
            </p:extLst>
          </p:nvPr>
        </p:nvGraphicFramePr>
        <p:xfrm>
          <a:off x="163346" y="1434133"/>
          <a:ext cx="11858380" cy="24254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97150">
                  <a:extLst>
                    <a:ext uri="{9D8B030D-6E8A-4147-A177-3AD203B41FA5}">
                      <a16:colId xmlns:a16="http://schemas.microsoft.com/office/drawing/2014/main" val="4192851289"/>
                    </a:ext>
                  </a:extLst>
                </a:gridCol>
                <a:gridCol w="3681046">
                  <a:extLst>
                    <a:ext uri="{9D8B030D-6E8A-4147-A177-3AD203B41FA5}">
                      <a16:colId xmlns:a16="http://schemas.microsoft.com/office/drawing/2014/main" val="2790454526"/>
                    </a:ext>
                  </a:extLst>
                </a:gridCol>
                <a:gridCol w="5580184">
                  <a:extLst>
                    <a:ext uri="{9D8B030D-6E8A-4147-A177-3AD203B41FA5}">
                      <a16:colId xmlns:a16="http://schemas.microsoft.com/office/drawing/2014/main" val="977858852"/>
                    </a:ext>
                  </a:extLst>
                </a:gridCol>
              </a:tblGrid>
              <a:tr h="431069"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2000" u="none" strike="noStrike" dirty="0">
                          <a:effectLst/>
                        </a:rPr>
                        <a:t>T</a:t>
                      </a:r>
                      <a:r>
                        <a:rPr lang="en-GB" sz="2000" u="none" strike="noStrike" dirty="0">
                          <a:effectLst/>
                        </a:rPr>
                        <a:t>i</a:t>
                      </a:r>
                      <a:r>
                        <a:rPr lang="en-150" sz="2000" u="none" strike="noStrike" dirty="0">
                          <a:effectLst/>
                        </a:rPr>
                        <a:t>m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2000" u="none" strike="noStrike" dirty="0">
                          <a:effectLst/>
                        </a:rPr>
                        <a:t>Target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b</a:t>
                      </a:r>
                      <a:r>
                        <a:rPr lang="en-150" sz="2000" u="none" strike="noStrike" dirty="0">
                          <a:effectLst/>
                        </a:rPr>
                        <a:t>s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r</a:t>
                      </a:r>
                      <a:r>
                        <a:rPr lang="en-GB" sz="2000" u="none" strike="noStrike" dirty="0">
                          <a:effectLst/>
                        </a:rPr>
                        <a:t>v</a:t>
                      </a:r>
                      <a:r>
                        <a:rPr lang="en-150" sz="2000" u="none" strike="noStrike" dirty="0"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effectLst/>
                        </a:rPr>
                        <a:t>n</a:t>
                      </a:r>
                      <a:r>
                        <a:rPr lang="en-150" sz="2000" u="none" strike="noStrike" dirty="0">
                          <a:effectLst/>
                        </a:rPr>
                        <a:t>g 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e</a:t>
                      </a:r>
                      <a:r>
                        <a:rPr lang="en-GB" sz="2000" u="none" strike="noStrike" dirty="0">
                          <a:effectLst/>
                        </a:rPr>
                        <a:t>q</a:t>
                      </a:r>
                      <a:r>
                        <a:rPr lang="en-150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n</a:t>
                      </a:r>
                      <a:r>
                        <a:rPr lang="en-GB" sz="2000" u="none" strike="noStrike" dirty="0">
                          <a:effectLst/>
                        </a:rPr>
                        <a:t>c</a:t>
                      </a:r>
                      <a:r>
                        <a:rPr lang="en-150" sz="2000" u="none" strike="noStrike" dirty="0">
                          <a:effectLst/>
                        </a:rPr>
                        <a:t>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660483073"/>
                  </a:ext>
                </a:extLst>
              </a:tr>
              <a:tr h="531378"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C</a:t>
                      </a:r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r>
                        <a:rPr lang="en-150" sz="2000" u="none" strike="noStrike" dirty="0">
                          <a:effectLst/>
                        </a:rPr>
                        <a:t> – 9 days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a</a:t>
                      </a:r>
                      <a:r>
                        <a:rPr lang="en-GB" sz="2000" u="none" strike="noStrike" dirty="0">
                          <a:effectLst/>
                        </a:rPr>
                        <a:t>r</a:t>
                      </a:r>
                      <a:r>
                        <a:rPr lang="en-150" sz="2000" u="none" strike="noStrike" dirty="0">
                          <a:effectLst/>
                        </a:rPr>
                        <a:t>s 10 </a:t>
                      </a:r>
                      <a:r>
                        <a:rPr lang="en-GB" sz="2000" u="none" strike="noStrike" dirty="0">
                          <a:effectLst/>
                        </a:rPr>
                        <a:t>t</a:t>
                      </a:r>
                      <a:r>
                        <a:rPr lang="en-150" sz="2000" u="none" strike="noStrike" dirty="0">
                          <a:effectLst/>
                        </a:rPr>
                        <a:t>o 90 </a:t>
                      </a:r>
                      <a:r>
                        <a:rPr lang="en-GB" sz="2000" u="none" strike="noStrike" dirty="0">
                          <a:effectLst/>
                        </a:rPr>
                        <a:t>p</a:t>
                      </a:r>
                      <a:r>
                        <a:rPr lang="en-150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150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exposur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378210030"/>
                  </a:ext>
                </a:extLst>
              </a:tr>
              <a:tr h="531378"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C</a:t>
                      </a:r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r>
                        <a:rPr lang="en-150" sz="2000" u="none" strike="noStrike" dirty="0">
                          <a:effectLst/>
                        </a:rPr>
                        <a:t> – 25 </a:t>
                      </a:r>
                      <a:r>
                        <a:rPr lang="en-GB" sz="2000" u="none" strike="noStrike" dirty="0">
                          <a:effectLst/>
                        </a:rPr>
                        <a:t>h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u</a:t>
                      </a:r>
                      <a:r>
                        <a:rPr lang="en-150" sz="2000" u="none" strike="noStrike" dirty="0">
                          <a:effectLst/>
                        </a:rPr>
                        <a:t>r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a</a:t>
                      </a:r>
                      <a:r>
                        <a:rPr lang="en-GB" sz="2000" u="none" strike="noStrike" dirty="0">
                          <a:effectLst/>
                        </a:rPr>
                        <a:t>r</a:t>
                      </a:r>
                      <a:r>
                        <a:rPr lang="en-150" sz="2000" u="none" strike="noStrike" dirty="0">
                          <a:effectLst/>
                        </a:rPr>
                        <a:t>s 90 </a:t>
                      </a:r>
                      <a:r>
                        <a:rPr lang="en-GB" sz="2000" u="none" strike="noStrike" dirty="0">
                          <a:effectLst/>
                        </a:rPr>
                        <a:t>t</a:t>
                      </a:r>
                      <a:r>
                        <a:rPr lang="en-150" sz="2000" u="none" strike="noStrike" dirty="0">
                          <a:effectLst/>
                        </a:rPr>
                        <a:t>o 1020 </a:t>
                      </a:r>
                      <a:r>
                        <a:rPr lang="en-GB" sz="2000" u="none" strike="noStrike" dirty="0">
                          <a:effectLst/>
                        </a:rPr>
                        <a:t>p</a:t>
                      </a:r>
                      <a:r>
                        <a:rPr lang="en-150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2 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x</a:t>
                      </a:r>
                      <a:r>
                        <a:rPr lang="en-GB" sz="2000" u="none" strike="noStrike" dirty="0">
                          <a:effectLst/>
                        </a:rPr>
                        <a:t>p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>
                          <a:effectLst/>
                        </a:rPr>
                        <a:t>r</a:t>
                      </a:r>
                      <a:r>
                        <a:rPr lang="en-150" sz="2000" u="none" strike="noStrike" dirty="0">
                          <a:effectLst/>
                        </a:rPr>
                        <a:t>e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v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r</a:t>
                      </a:r>
                      <a:r>
                        <a:rPr lang="en-GB" sz="2000" u="none" strike="noStrike" dirty="0">
                          <a:effectLst/>
                        </a:rPr>
                        <a:t>y</a:t>
                      </a:r>
                      <a:r>
                        <a:rPr lang="en-150" sz="2000" u="none" strike="noStrike" dirty="0">
                          <a:effectLst/>
                        </a:rPr>
                        <a:t> 30</a:t>
                      </a:r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3751312579"/>
                  </a:ext>
                </a:extLst>
              </a:tr>
              <a:tr h="465794"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C</a:t>
                      </a:r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r>
                        <a:rPr lang="en-150" sz="2000" u="none" strike="noStrike" dirty="0">
                          <a:effectLst/>
                        </a:rPr>
                        <a:t> – 2 </a:t>
                      </a:r>
                      <a:r>
                        <a:rPr lang="en-GB" sz="2000" u="none" strike="noStrike" dirty="0">
                          <a:effectLst/>
                        </a:rPr>
                        <a:t>h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u</a:t>
                      </a:r>
                      <a:r>
                        <a:rPr lang="en-150" sz="2000" u="none" strike="noStrike" dirty="0">
                          <a:effectLst/>
                        </a:rPr>
                        <a:t>r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150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ull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frame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2 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x</a:t>
                      </a:r>
                      <a:r>
                        <a:rPr lang="en-GB" sz="2000" u="none" strike="noStrike" dirty="0">
                          <a:effectLst/>
                        </a:rPr>
                        <a:t>p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>
                          <a:effectLst/>
                        </a:rPr>
                        <a:t>r</a:t>
                      </a:r>
                      <a:r>
                        <a:rPr lang="en-150" sz="2000" u="none" strike="noStrike" dirty="0">
                          <a:effectLst/>
                        </a:rPr>
                        <a:t>e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v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r</a:t>
                      </a:r>
                      <a:r>
                        <a:rPr lang="en-GB" sz="2000" u="none" strike="noStrike" dirty="0">
                          <a:effectLst/>
                        </a:rPr>
                        <a:t>y</a:t>
                      </a:r>
                      <a:r>
                        <a:rPr lang="en-150" sz="2000" u="none" strike="noStrike" dirty="0">
                          <a:effectLst/>
                        </a:rPr>
                        <a:t> 5</a:t>
                      </a:r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49768648"/>
                  </a:ext>
                </a:extLst>
              </a:tr>
              <a:tr h="465794"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C</a:t>
                      </a:r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r>
                        <a:rPr lang="en-150" sz="2000" u="none" strike="noStrike" dirty="0">
                          <a:effectLst/>
                        </a:rPr>
                        <a:t> – 40 </a:t>
                      </a:r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effectLst/>
                        </a:rPr>
                        <a:t>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2000" u="none" strike="noStrike" dirty="0">
                          <a:effectLst/>
                        </a:rPr>
                        <a:t>D</a:t>
                      </a:r>
                      <a:r>
                        <a:rPr lang="en-GB" sz="2000" u="none" strike="noStrike" dirty="0">
                          <a:effectLst/>
                        </a:rPr>
                        <a:t>e</a:t>
                      </a:r>
                      <a:r>
                        <a:rPr lang="en-150" sz="2000" u="none" strike="noStrike" dirty="0"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r>
                        <a:rPr lang="en-150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i</a:t>
                      </a:r>
                      <a:r>
                        <a:rPr lang="en-150" sz="2000" u="none" strike="noStrike" dirty="0">
                          <a:effectLst/>
                        </a:rPr>
                        <a:t>n </a:t>
                      </a:r>
                      <a:r>
                        <a:rPr lang="en-GB" sz="2000" u="none" strike="noStrike" dirty="0">
                          <a:effectLst/>
                        </a:rPr>
                        <a:t>F</a:t>
                      </a:r>
                      <a:r>
                        <a:rPr lang="en-150" sz="2000" u="none" strike="noStrike" dirty="0">
                          <a:effectLst/>
                        </a:rPr>
                        <a:t>o</a:t>
                      </a:r>
                      <a:r>
                        <a:rPr lang="en-GB" sz="2000" u="none" strike="noStrike" dirty="0">
                          <a:effectLst/>
                        </a:rPr>
                        <a:t>V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image every 5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(~30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150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opportunity)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0" marR="4940" marT="4940" marB="0" anchor="ctr"/>
                </a:tc>
                <a:extLst>
                  <a:ext uri="{0D108BD9-81ED-4DB2-BD59-A6C34878D82A}">
                    <a16:rowId xmlns:a16="http://schemas.microsoft.com/office/drawing/2014/main" val="119658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9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0DAE-1DAE-4CA1-8740-C851991D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DF7C-64E8-41DA-B007-512C3C3D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0824-ACF2-44DC-B0D9-049BC03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5</a:t>
            </a:fld>
            <a:endParaRPr lang="en-DE"/>
          </a:p>
        </p:txBody>
      </p:sp>
      <p:pic>
        <p:nvPicPr>
          <p:cNvPr id="9" name="afc_mars0001-0087">
            <a:hlinkClick r:id="" action="ppaction://media"/>
            <a:extLst>
              <a:ext uri="{FF2B5EF4-FFF2-40B4-BE49-F238E27FC236}">
                <a16:creationId xmlns:a16="http://schemas.microsoft.com/office/drawing/2014/main" id="{9F069E4C-C58F-48E5-AF9D-2FE6299400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2304" y="11839"/>
            <a:ext cx="6480464" cy="64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70D3-A42A-482D-81AC-26E8EC98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s swing-by</a:t>
            </a:r>
            <a:br>
              <a:rPr lang="en-150" dirty="0"/>
            </a:br>
            <a:r>
              <a:rPr lang="en-GB" sz="2200" dirty="0"/>
              <a:t>hera_plan_v170_20241118_001</a:t>
            </a:r>
            <a:r>
              <a:rPr lang="en-150" sz="2200" dirty="0"/>
              <a:t>, pointing locked to Mars </a:t>
            </a:r>
            <a:r>
              <a:rPr lang="en-150" sz="2200" dirty="0" err="1"/>
              <a:t>center</a:t>
            </a:r>
            <a:endParaRPr lang="en-150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0DAE-1DAE-4CA1-8740-C851991D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DF7C-64E8-41DA-B007-512C3C3D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0824-ACF2-44DC-B0D9-049BC03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6</a:t>
            </a:fld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A9A4A-1CB4-4E95-BBD3-42CB280F74D4}"/>
              </a:ext>
            </a:extLst>
          </p:cNvPr>
          <p:cNvSpPr txBox="1"/>
          <p:nvPr/>
        </p:nvSpPr>
        <p:spPr>
          <a:xfrm>
            <a:off x="997721" y="4397617"/>
            <a:ext cx="125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150" dirty="0"/>
              <a:t>A -2 </a:t>
            </a:r>
            <a:r>
              <a:rPr lang="en-GB" dirty="0"/>
              <a:t>h</a:t>
            </a:r>
            <a:endParaRPr lang="en-150" dirty="0"/>
          </a:p>
          <a:p>
            <a:pPr algn="ctr"/>
            <a:r>
              <a:rPr lang="en-150" dirty="0"/>
              <a:t>Mars &gt; </a:t>
            </a:r>
            <a:r>
              <a:rPr lang="en-150" dirty="0" err="1"/>
              <a:t>FoV</a:t>
            </a:r>
            <a:endParaRPr lang="en-150" dirty="0"/>
          </a:p>
          <a:p>
            <a:pPr algn="ctr"/>
            <a:endParaRPr lang="en-150" dirty="0"/>
          </a:p>
          <a:p>
            <a:pPr algn="ctr"/>
            <a:r>
              <a:rPr lang="en-150" dirty="0"/>
              <a:t>6.1 km/px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B2F70-0FC1-4776-91B9-F2CD497C9A76}"/>
              </a:ext>
            </a:extLst>
          </p:cNvPr>
          <p:cNvSpPr txBox="1"/>
          <p:nvPr/>
        </p:nvSpPr>
        <p:spPr>
          <a:xfrm>
            <a:off x="3992965" y="4397617"/>
            <a:ext cx="112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150" dirty="0"/>
              <a:t>A -1.5 </a:t>
            </a:r>
            <a:r>
              <a:rPr lang="en-GB" dirty="0"/>
              <a:t>h</a:t>
            </a:r>
            <a:endParaRPr lang="en-150" dirty="0"/>
          </a:p>
          <a:p>
            <a:pPr algn="ctr"/>
            <a:r>
              <a:rPr lang="en-150" dirty="0"/>
              <a:t>Full frame</a:t>
            </a:r>
          </a:p>
          <a:p>
            <a:pPr algn="ctr"/>
            <a:endParaRPr lang="en-150" dirty="0"/>
          </a:p>
          <a:p>
            <a:pPr algn="ctr"/>
            <a:r>
              <a:rPr lang="en-150" dirty="0"/>
              <a:t>4.6 </a:t>
            </a:r>
            <a:r>
              <a:rPr lang="en-GB" dirty="0"/>
              <a:t>k</a:t>
            </a:r>
            <a:r>
              <a:rPr lang="en-150" dirty="0"/>
              <a:t>m/</a:t>
            </a:r>
            <a:r>
              <a:rPr lang="en-GB" dirty="0"/>
              <a:t>p</a:t>
            </a:r>
            <a:r>
              <a:rPr lang="en-150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E8A4C-32CC-4A60-AA62-EC9E04E7A1D2}"/>
              </a:ext>
            </a:extLst>
          </p:cNvPr>
          <p:cNvSpPr txBox="1"/>
          <p:nvPr/>
        </p:nvSpPr>
        <p:spPr>
          <a:xfrm>
            <a:off x="9916667" y="4397617"/>
            <a:ext cx="181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150" dirty="0"/>
              <a:t>l</a:t>
            </a:r>
            <a:r>
              <a:rPr lang="en-GB" dirty="0"/>
              <a:t>o</a:t>
            </a:r>
            <a:r>
              <a:rPr lang="en-150" dirty="0"/>
              <a:t>s</a:t>
            </a:r>
            <a:r>
              <a:rPr lang="en-GB" dirty="0"/>
              <a:t>e</a:t>
            </a:r>
            <a:r>
              <a:rPr lang="en-150" dirty="0"/>
              <a:t>s</a:t>
            </a:r>
            <a:r>
              <a:rPr lang="en-GB" dirty="0"/>
              <a:t>t</a:t>
            </a:r>
            <a:r>
              <a:rPr lang="en-150" dirty="0"/>
              <a:t> A</a:t>
            </a:r>
            <a:r>
              <a:rPr lang="en-GB" dirty="0" err="1"/>
              <a:t>ppr</a:t>
            </a:r>
            <a:r>
              <a:rPr lang="en-150" dirty="0"/>
              <a:t>o</a:t>
            </a:r>
            <a:r>
              <a:rPr lang="en-GB" dirty="0"/>
              <a:t>a</a:t>
            </a:r>
            <a:r>
              <a:rPr lang="en-150" dirty="0"/>
              <a:t>c</a:t>
            </a:r>
            <a:r>
              <a:rPr lang="en-GB" dirty="0"/>
              <a:t>h</a:t>
            </a:r>
            <a:endParaRPr lang="en-150" dirty="0"/>
          </a:p>
          <a:p>
            <a:pPr algn="ctr"/>
            <a:endParaRPr lang="en-150" dirty="0"/>
          </a:p>
          <a:p>
            <a:pPr algn="ctr"/>
            <a:endParaRPr lang="en-GB" dirty="0"/>
          </a:p>
          <a:p>
            <a:pPr algn="ctr"/>
            <a:r>
              <a:rPr lang="en-150" dirty="0"/>
              <a:t>Mars: 800 m/px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54833-F6DE-4360-8028-B3D8A7D955F7}"/>
              </a:ext>
            </a:extLst>
          </p:cNvPr>
          <p:cNvSpPr txBox="1"/>
          <p:nvPr/>
        </p:nvSpPr>
        <p:spPr>
          <a:xfrm>
            <a:off x="6539690" y="4397617"/>
            <a:ext cx="2225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150" dirty="0"/>
              <a:t>A -40 m</a:t>
            </a:r>
            <a:r>
              <a:rPr lang="en-GB" dirty="0"/>
              <a:t>i</a:t>
            </a:r>
            <a:r>
              <a:rPr lang="en-150" dirty="0"/>
              <a:t>n</a:t>
            </a:r>
          </a:p>
          <a:p>
            <a:pPr algn="ctr"/>
            <a:r>
              <a:rPr lang="en-GB" dirty="0"/>
              <a:t>D</a:t>
            </a:r>
            <a:r>
              <a:rPr lang="en-150" dirty="0"/>
              <a:t>e</a:t>
            </a:r>
            <a:r>
              <a:rPr lang="en-GB" dirty="0"/>
              <a:t>i</a:t>
            </a:r>
            <a:r>
              <a:rPr lang="en-150" dirty="0"/>
              <a:t>m</a:t>
            </a:r>
            <a:r>
              <a:rPr lang="en-GB" dirty="0"/>
              <a:t>o</a:t>
            </a:r>
            <a:r>
              <a:rPr lang="en-150" dirty="0"/>
              <a:t>s in </a:t>
            </a:r>
            <a:r>
              <a:rPr lang="en-150" dirty="0" err="1"/>
              <a:t>FoV</a:t>
            </a:r>
            <a:r>
              <a:rPr lang="en-150" dirty="0"/>
              <a:t> </a:t>
            </a:r>
            <a:r>
              <a:rPr lang="en-GB" dirty="0"/>
              <a:t>f</a:t>
            </a:r>
            <a:r>
              <a:rPr lang="en-150" dirty="0"/>
              <a:t>or 30</a:t>
            </a:r>
            <a:r>
              <a:rPr lang="en-GB" dirty="0"/>
              <a:t>s</a:t>
            </a:r>
            <a:endParaRPr lang="en-150" dirty="0"/>
          </a:p>
          <a:p>
            <a:pPr algn="ctr"/>
            <a:endParaRPr lang="en-150" dirty="0"/>
          </a:p>
          <a:p>
            <a:pPr algn="ctr"/>
            <a:r>
              <a:rPr lang="en-GB" dirty="0"/>
              <a:t>M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s: 1.9 </a:t>
            </a:r>
            <a:r>
              <a:rPr lang="en-GB" dirty="0"/>
              <a:t>k</a:t>
            </a:r>
            <a:r>
              <a:rPr lang="en-150" dirty="0"/>
              <a:t>m/</a:t>
            </a:r>
            <a:r>
              <a:rPr lang="en-GB" dirty="0"/>
              <a:t>p</a:t>
            </a:r>
            <a:r>
              <a:rPr lang="en-150" dirty="0"/>
              <a:t>x </a:t>
            </a:r>
          </a:p>
          <a:p>
            <a:pPr algn="ctr"/>
            <a:r>
              <a:rPr lang="en-150" dirty="0"/>
              <a:t>Deimos: 75 m/px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DAFEDD-56A2-4164-8648-BFDE07E8F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" y="1398285"/>
            <a:ext cx="2909456" cy="290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E85AF2-1F59-43C7-B53B-3789E8905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59" y="1398285"/>
            <a:ext cx="2909456" cy="290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16C465-4696-43B1-830D-D0A28DD25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01" y="1398286"/>
            <a:ext cx="2909456" cy="2909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DD0659-57D7-4648-B0C1-0C987E9DD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4" y="1398285"/>
            <a:ext cx="2909456" cy="29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5391F-7AFA-4544-9696-039F0039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DD64-4C6B-4A1D-B80D-3A509D19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1EDE0-C2D9-48A2-8022-62AED39B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7</a:t>
            </a:fld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97FBC5-C702-4F7D-B1AB-5BD67893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7" y="990595"/>
            <a:ext cx="10159005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5070-1405-4BFE-A586-7D2CA59C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2024-11-20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70F6B-7E69-4BFB-A588-D6D50947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Cruise Phase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D4AAB-971A-4F65-A24F-F891EB7D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8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1CF3F-BC08-43EF-B9B4-4C0C94B1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7" y="990595"/>
            <a:ext cx="10159005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Widescreen</PresentationFormat>
  <Paragraphs>109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Asteroid Framing Camera Cruise Phase / Mars Swing-By</vt:lpstr>
      <vt:lpstr>Cruise phase plan</vt:lpstr>
      <vt:lpstr>Every 6 months, both cameras</vt:lpstr>
      <vt:lpstr>Mars swing-by hera_plan_v170_20241118_001, pointing locked to Mars center</vt:lpstr>
      <vt:lpstr>PowerPoint Presentation</vt:lpstr>
      <vt:lpstr>Mars swing-by hera_plan_v170_20241118_001, pointing locked to Mars center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 WG4 meeting #01</dc:title>
  <dc:creator>Jean-Baptiste Vincent</dc:creator>
  <cp:lastModifiedBy>Vincent, Jean-Baptiste</cp:lastModifiedBy>
  <cp:revision>230</cp:revision>
  <dcterms:created xsi:type="dcterms:W3CDTF">2021-03-09T10:10:15Z</dcterms:created>
  <dcterms:modified xsi:type="dcterms:W3CDTF">2024-11-29T15:14:39Z</dcterms:modified>
</cp:coreProperties>
</file>