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682" r:id="rId6"/>
    <p:sldMasterId id="2147483662" r:id="rId7"/>
    <p:sldMasterId id="2147483690" r:id="rId8"/>
    <p:sldMasterId id="2147483694" r:id="rId9"/>
    <p:sldMasterId id="2147483727" r:id="rId10"/>
  </p:sldMasterIdLst>
  <p:notesMasterIdLst>
    <p:notesMasterId r:id="rId19"/>
  </p:notesMasterIdLst>
  <p:handoutMasterIdLst>
    <p:handoutMasterId r:id="rId20"/>
  </p:handoutMasterIdLst>
  <p:sldIdLst>
    <p:sldId id="256" r:id="rId11"/>
    <p:sldId id="458" r:id="rId12"/>
    <p:sldId id="459" r:id="rId13"/>
    <p:sldId id="464" r:id="rId14"/>
    <p:sldId id="461" r:id="rId15"/>
    <p:sldId id="460" r:id="rId16"/>
    <p:sldId id="462" r:id="rId17"/>
    <p:sldId id="46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nnat Pamini" initials="AP" lastIdx="40" clrIdx="0">
    <p:extLst>
      <p:ext uri="{19B8F6BF-5375-455C-9EA6-DF929625EA0E}">
        <p15:presenceInfo xmlns:p15="http://schemas.microsoft.com/office/powerpoint/2012/main" userId="S-1-5-21-335591254-3743126510-2744721249-162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  <a:srgbClr val="00FF00"/>
    <a:srgbClr val="334B8D"/>
    <a:srgbClr val="E8E9EE"/>
    <a:srgbClr val="CDD0DB"/>
    <a:srgbClr val="008000"/>
    <a:srgbClr val="009900"/>
    <a:srgbClr val="10A09B"/>
    <a:srgbClr val="AA87DE"/>
    <a:srgbClr val="DB6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4253" autoAdjust="0"/>
  </p:normalViewPr>
  <p:slideViewPr>
    <p:cSldViewPr snapToGrid="0" showGuides="1">
      <p:cViewPr varScale="1">
        <p:scale>
          <a:sx n="110" d="100"/>
          <a:sy n="110" d="100"/>
        </p:scale>
        <p:origin x="127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howGuides="1">
      <p:cViewPr varScale="1">
        <p:scale>
          <a:sx n="89" d="100"/>
          <a:sy n="89" d="100"/>
        </p:scale>
        <p:origin x="28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46F89-3C8B-A74E-BE19-BACA2AE1C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94FE-5F46-2648-BCB3-488879180D4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E62194E-DFCA-4BBD-A85C-BE14FE4AC49E}" type="datetimeFigureOut">
              <a:rPr lang="fr-FR" smtClean="0"/>
              <a:pPr/>
              <a:t>18/11/2024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24C0918-2127-494D-BCD3-BC383FA1C4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27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97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4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96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78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72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20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26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6919" y="3247804"/>
            <a:ext cx="2438167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CNES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CNES Poster" panose="00000500000000000000" pitchFamily="50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707" y="3902872"/>
            <a:ext cx="312585" cy="215444"/>
          </a:xfrm>
        </p:spPr>
        <p:txBody>
          <a:bodyPr/>
          <a:lstStyle>
            <a:lvl1pPr>
              <a:defRPr>
                <a:latin typeface="CNES Sans" panose="00000500000000000000" pitchFamily="50" charset="0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5409" y="4270969"/>
            <a:ext cx="3621184" cy="276999"/>
          </a:xfrm>
        </p:spPr>
        <p:txBody>
          <a:bodyPr/>
          <a:lstStyle>
            <a:lvl1pPr>
              <a:defRPr sz="1800">
                <a:latin typeface="CNES Sans" panose="00000500000000000000" pitchFamily="50" charset="0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20470" y="3659292"/>
            <a:ext cx="351058" cy="215444"/>
          </a:xfrm>
        </p:spPr>
        <p:txBody>
          <a:bodyPr/>
          <a:lstStyle>
            <a:lvl1pPr>
              <a:defRPr b="1">
                <a:latin typeface="CNES Sans" panose="00000500000000000000" pitchFamily="50" charset="0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614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0" y="211108"/>
            <a:ext cx="722205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8000" y="998378"/>
            <a:ext cx="7222050" cy="471868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000" b="0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6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  <p:pic>
        <p:nvPicPr>
          <p:cNvPr id="8" name="Espace réservé pour une image 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6" r="28106"/>
          <a:stretch>
            <a:fillRect/>
          </a:stretch>
        </p:blipFill>
        <p:spPr>
          <a:xfrm>
            <a:off x="0" y="0"/>
            <a:ext cx="4267200" cy="6572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-13494"/>
            <a:ext cx="4267200" cy="6584950"/>
          </a:xfrm>
          <a:prstGeom prst="rect">
            <a:avLst/>
          </a:prstGeom>
          <a:gradFill>
            <a:gsLst>
              <a:gs pos="100000">
                <a:schemeClr val="accent1">
                  <a:alpha val="15000"/>
                </a:schemeClr>
              </a:gs>
              <a:gs pos="0">
                <a:srgbClr val="192388">
                  <a:alpha val="7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08" y="5800169"/>
            <a:ext cx="823992" cy="7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823784"/>
            <a:ext cx="11472001" cy="4876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232036"/>
            <a:ext cx="11472001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905164"/>
            <a:ext cx="4932000" cy="5375563"/>
          </a:xfrm>
          <a:prstGeom prst="rect">
            <a:avLst/>
          </a:prstGeom>
        </p:spPr>
        <p:txBody>
          <a:bodyPr/>
          <a:lstStyle>
            <a:lvl2pPr>
              <a:defRPr b="0"/>
            </a:lvl2pPr>
            <a:lvl3pPr>
              <a:defRPr>
                <a:solidFill>
                  <a:schemeClr val="tx1"/>
                </a:solidFill>
              </a:defRPr>
            </a:lvl3pPr>
            <a:lvl4pPr>
              <a:defRPr lang="fr-FR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</a:t>
            </a:r>
            <a:r>
              <a:rPr lang="fr-FR" dirty="0" smtClean="0"/>
              <a:t>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905164"/>
            <a:ext cx="4932000" cy="5375563"/>
          </a:xfrm>
          <a:prstGeom prst="rect">
            <a:avLst/>
          </a:prstGeom>
        </p:spPr>
        <p:txBody>
          <a:bodyPr/>
          <a:lstStyle>
            <a:lvl2pPr>
              <a:defRPr b="0"/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08" y="5800169"/>
            <a:ext cx="823992" cy="7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6" r="28106"/>
          <a:stretch>
            <a:fillRect/>
          </a:stretch>
        </p:blipFill>
        <p:spPr>
          <a:xfrm>
            <a:off x="0" y="0"/>
            <a:ext cx="4267200" cy="6572250"/>
          </a:xfrm>
          <a:prstGeom prst="rect">
            <a:avLst/>
          </a:prstGeom>
        </p:spPr>
      </p:pic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793102"/>
            <a:ext cx="7098225" cy="49321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08000" y="232036"/>
            <a:ext cx="7223999" cy="29084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4267200" cy="6584950"/>
          </a:xfrm>
          <a:prstGeom prst="rect">
            <a:avLst/>
          </a:prstGeom>
          <a:gradFill>
            <a:gsLst>
              <a:gs pos="100000">
                <a:schemeClr val="accent1">
                  <a:alpha val="15000"/>
                </a:schemeClr>
              </a:gs>
              <a:gs pos="0">
                <a:srgbClr val="192388">
                  <a:alpha val="7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08" y="5800169"/>
            <a:ext cx="823992" cy="7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0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8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53256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9278" y="4074988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334B8D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53256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1848" y="4074983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334B8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1329" y="4074982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334B8D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55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53256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9278" y="4074983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334B8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9797" y="4074984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334B8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8759" y="4074982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334B8D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90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9278" y="4074984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-1" y="6532563"/>
            <a:ext cx="10621399" cy="32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Copyright ©2024 by CNES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13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8075" y="4706938"/>
            <a:ext cx="3335850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 algn="ctr">
              <a:defRPr>
                <a:latin typeface="CNES Poster" panose="00000500000000000000" pitchFamily="50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6919" y="3247804"/>
            <a:ext cx="2438167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CNES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707" y="3902872"/>
            <a:ext cx="312585" cy="215444"/>
          </a:xfrm>
        </p:spPr>
        <p:txBody>
          <a:bodyPr/>
          <a:lstStyle>
            <a:lvl1pPr>
              <a:defRPr>
                <a:latin typeface="CNES Sans" panose="00000500000000000000" pitchFamily="50" charset="0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0471" y="3687428"/>
            <a:ext cx="351058" cy="215444"/>
          </a:xfrm>
        </p:spPr>
        <p:txBody>
          <a:bodyPr/>
          <a:lstStyle>
            <a:lvl1pPr>
              <a:defRPr b="1">
                <a:latin typeface="CNES Sans" panose="00000500000000000000" pitchFamily="50" charset="0"/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5409" y="4270969"/>
            <a:ext cx="3621184" cy="276999"/>
          </a:xfrm>
        </p:spPr>
        <p:txBody>
          <a:bodyPr/>
          <a:lstStyle>
            <a:lvl1pPr>
              <a:defRPr sz="1800">
                <a:latin typeface="CNES Sans" panose="00000500000000000000" pitchFamily="50" charset="0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</p:spTree>
    <p:extLst>
      <p:ext uri="{BB962C8B-B14F-4D97-AF65-F5344CB8AC3E}">
        <p14:creationId xmlns:p14="http://schemas.microsoft.com/office/powerpoint/2010/main" val="41737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1848" y="4074983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1329" y="4074982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-1" y="6532563"/>
            <a:ext cx="10621399" cy="32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Copyright ©2024 by CNES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35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9278" y="4074983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9797" y="4074984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8759" y="4074982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-1" y="6532563"/>
            <a:ext cx="10621399" cy="32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Copyright ©2024 by CNES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10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9278" y="4074984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331124" y="2347306"/>
            <a:ext cx="11472001" cy="1214042"/>
          </a:xfrm>
          <a:prstGeom prst="rect">
            <a:avLst/>
          </a:prstGeom>
        </p:spPr>
        <p:txBody>
          <a:bodyPr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0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1848" y="4074983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1329" y="4074982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1124" y="2347306"/>
            <a:ext cx="11472001" cy="1214042"/>
          </a:xfrm>
          <a:prstGeom prst="rect">
            <a:avLst/>
          </a:prstGeom>
        </p:spPr>
        <p:txBody>
          <a:bodyPr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88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9278" y="4074983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9797" y="4074984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8759" y="4074982"/>
            <a:ext cx="1904074" cy="1236625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331124" y="2347306"/>
            <a:ext cx="11472001" cy="1214042"/>
          </a:xfrm>
          <a:prstGeom prst="rect">
            <a:avLst/>
          </a:prstGeom>
        </p:spPr>
        <p:txBody>
          <a:bodyPr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45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2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90167" y="6085707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0034" y="6085707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CNES Poster" panose="00000500000000000000" pitchFamily="50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6919" y="3247804"/>
            <a:ext cx="2438167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CNES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707" y="3902872"/>
            <a:ext cx="312585" cy="215444"/>
          </a:xfrm>
        </p:spPr>
        <p:txBody>
          <a:bodyPr/>
          <a:lstStyle>
            <a:lvl1pPr>
              <a:defRPr>
                <a:latin typeface="CNES Sans" panose="00000500000000000000" pitchFamily="50" charset="0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0471" y="3687428"/>
            <a:ext cx="351058" cy="215444"/>
          </a:xfrm>
        </p:spPr>
        <p:txBody>
          <a:bodyPr/>
          <a:lstStyle>
            <a:lvl1pPr>
              <a:defRPr b="1">
                <a:latin typeface="CNES Sans" panose="00000500000000000000" pitchFamily="50" charset="0"/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5409" y="4270969"/>
            <a:ext cx="3621184" cy="276999"/>
          </a:xfrm>
        </p:spPr>
        <p:txBody>
          <a:bodyPr/>
          <a:lstStyle>
            <a:lvl1pPr>
              <a:defRPr sz="1800">
                <a:latin typeface="CNES Sans" panose="00000500000000000000" pitchFamily="50" charset="0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</p:spTree>
    <p:extLst>
      <p:ext uri="{BB962C8B-B14F-4D97-AF65-F5344CB8AC3E}">
        <p14:creationId xmlns:p14="http://schemas.microsoft.com/office/powerpoint/2010/main" val="10074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6733" y="6082486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733" y="6082486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733" y="6082486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CNES Poster" panose="00000500000000000000" pitchFamily="50" charset="0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6919" y="3247804"/>
            <a:ext cx="2438167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CNES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707" y="3902872"/>
            <a:ext cx="312585" cy="215444"/>
          </a:xfrm>
        </p:spPr>
        <p:txBody>
          <a:bodyPr/>
          <a:lstStyle>
            <a:lvl1pPr>
              <a:defRPr>
                <a:latin typeface="CNES Sans" panose="00000500000000000000" pitchFamily="50" charset="0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0471" y="3687428"/>
            <a:ext cx="351058" cy="215444"/>
          </a:xfrm>
        </p:spPr>
        <p:txBody>
          <a:bodyPr/>
          <a:lstStyle>
            <a:lvl1pPr>
              <a:defRPr b="1">
                <a:latin typeface="CNES Sans" panose="00000500000000000000" pitchFamily="50" charset="0"/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5409" y="4270969"/>
            <a:ext cx="3621184" cy="276999"/>
          </a:xfrm>
        </p:spPr>
        <p:txBody>
          <a:bodyPr/>
          <a:lstStyle>
            <a:lvl1pPr>
              <a:defRPr sz="1800">
                <a:latin typeface="CNES Sans" panose="00000500000000000000" pitchFamily="50" charset="0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</p:spTree>
    <p:extLst>
      <p:ext uri="{BB962C8B-B14F-4D97-AF65-F5344CB8AC3E}">
        <p14:creationId xmlns:p14="http://schemas.microsoft.com/office/powerpoint/2010/main" val="32974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9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1 logo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F20B399D-A684-4EF1-BFD5-9C2A62FCEB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8100" y="418536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6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BCAE0AC3-3AD1-45CC-B8DE-CEFD7DC632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333F62-BE85-4EFD-B930-BDC53170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2F017C8B-246A-402C-915F-A0ECF3745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9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1678" y="3565689"/>
            <a:ext cx="3714158" cy="338554"/>
          </a:xfrm>
        </p:spPr>
        <p:txBody>
          <a:bodyPr anchor="t" anchorCtr="0"/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678" y="2457693"/>
            <a:ext cx="7115175" cy="110799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9964" y="-649367"/>
            <a:ext cx="3651642" cy="763285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61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53657"/>
            <a:ext cx="11479575" cy="290849"/>
          </a:xfrm>
        </p:spPr>
        <p:txBody>
          <a:bodyPr/>
          <a:lstStyle>
            <a:lvl1pPr>
              <a:defRPr sz="21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8000" y="1665487"/>
            <a:ext cx="7231575" cy="38401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000" b="0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6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©2024 by CNES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08" y="5800169"/>
            <a:ext cx="823992" cy="7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image" Target="../media/image5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" b="11193"/>
          <a:stretch/>
        </p:blipFill>
        <p:spPr>
          <a:xfrm>
            <a:off x="0" y="-1"/>
            <a:ext cx="12192000" cy="688109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1387588"/>
            <a:ext cx="9688875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 smtClean="0"/>
              <a:t>présentation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7264" y="3910282"/>
            <a:ext cx="357470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7" cstate="hq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7029" r="17530" b="27720"/>
          <a:stretch/>
        </p:blipFill>
        <p:spPr>
          <a:xfrm>
            <a:off x="4995591" y="5457102"/>
            <a:ext cx="2200815" cy="5375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37" y="82550"/>
            <a:ext cx="827163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87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bg1"/>
          </a:solidFill>
          <a:latin typeface="CNES Poster" panose="00000500000000000000" pitchFamily="50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CNES Sans" panose="00000500000000000000" pitchFamily="50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" r="5994"/>
          <a:stretch/>
        </p:blipFill>
        <p:spPr>
          <a:xfrm>
            <a:off x="11365008" y="38100"/>
            <a:ext cx="774605" cy="707002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15886"/>
            <a:ext cx="6096000" cy="290849"/>
          </a:xfrm>
          <a:prstGeom prst="rect">
            <a:avLst/>
          </a:prstGeom>
        </p:spPr>
        <p:txBody>
          <a:bodyPr vert="horz" wrap="square" lIns="360000" tIns="0" rIns="360000" bIns="0" rtlCol="0" anchor="b" anchorCtr="0">
            <a:spAutoFit/>
          </a:bodyPr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31673"/>
            <a:ext cx="6096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/>
              <a:t>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57CBFF-1346-4243-BCAA-9A7DE08819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14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100" b="0" kern="1200" cap="all" baseline="0">
          <a:solidFill>
            <a:schemeClr val="accent3"/>
          </a:solidFill>
          <a:latin typeface="CNES Sans" panose="00000500000000000000" pitchFamily="50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200" kern="1200" cap="all" baseline="0">
          <a:solidFill>
            <a:schemeClr val="accent3"/>
          </a:solidFill>
          <a:latin typeface="CNES Sans" panose="00000500000000000000" pitchFamily="50" charset="0"/>
          <a:ea typeface="+mn-ea"/>
          <a:cs typeface="Arial" panose="020B0604020202020204" pitchFamily="34" charset="0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B7EDC-2534-4611-95D5-5BE5203126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82000"/>
                </a:srgbClr>
              </a:gs>
              <a:gs pos="100000">
                <a:srgbClr val="7030A0">
                  <a:lumMod val="58000"/>
                </a:srgb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450" y="3009937"/>
            <a:ext cx="7115175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35191" y="-663654"/>
            <a:ext cx="3651641" cy="763285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37" y="82550"/>
            <a:ext cx="827163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49600" b="1" i="0" kern="1200" cap="all" baseline="0">
          <a:solidFill>
            <a:schemeClr val="bg1">
              <a:alpha val="3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48000">
                <a:schemeClr val="accent2">
                  <a:lumMod val="85000"/>
                  <a:lumOff val="15000"/>
                </a:schemeClr>
              </a:gs>
              <a:gs pos="0">
                <a:schemeClr val="tx2">
                  <a:lumMod val="92000"/>
                  <a:lumOff val="8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232036"/>
            <a:ext cx="11472001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68887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90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-1" y="6532563"/>
            <a:ext cx="10621399" cy="32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Copyright ©2024 by CNES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6986" y="29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70" r:id="rId4"/>
    <p:sldLayoutId id="2147483673" r:id="rId5"/>
    <p:sldLayoutId id="2147483671" r:id="rId6"/>
    <p:sldLayoutId id="21474837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rgbClr val="334B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v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48000">
                <a:schemeClr val="accent2">
                  <a:lumMod val="85000"/>
                  <a:lumOff val="15000"/>
                </a:schemeClr>
              </a:gs>
              <a:gs pos="0">
                <a:schemeClr val="tx2">
                  <a:lumMod val="92000"/>
                  <a:lumOff val="8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87011" y="291600"/>
            <a:ext cx="1458929" cy="360000"/>
          </a:xfrm>
          <a:prstGeom prst="rect">
            <a:avLst/>
          </a:prstGeom>
        </p:spPr>
      </p:pic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558034"/>
            <a:ext cx="11472001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68887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90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08" y="5800169"/>
            <a:ext cx="823992" cy="772081"/>
          </a:xfrm>
          <a:prstGeom prst="rect">
            <a:avLst/>
          </a:prstGeom>
        </p:spPr>
      </p:pic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-1" y="6532563"/>
            <a:ext cx="10621399" cy="32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Copyright ©2024 by CNES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15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334B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11784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-635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1000"/>
                </a:schemeClr>
              </a:gs>
              <a:gs pos="81000">
                <a:schemeClr val="accent2">
                  <a:alpha val="80000"/>
                  <a:lumMod val="100000"/>
                </a:schemeClr>
              </a:gs>
              <a:gs pos="36000">
                <a:srgbClr val="005191">
                  <a:alpha val="80000"/>
                  <a:lumMod val="95000"/>
                  <a:lumOff val="5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558034"/>
            <a:ext cx="11472001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6" cstate="hq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7029" r="17530" b="27720"/>
          <a:stretch/>
        </p:blipFill>
        <p:spPr>
          <a:xfrm>
            <a:off x="10378800" y="284400"/>
            <a:ext cx="1475264" cy="360347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8510" y="586800"/>
            <a:ext cx="96888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10927490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575" y="6224230"/>
            <a:ext cx="827163" cy="568960"/>
          </a:xfrm>
          <a:prstGeom prst="rect">
            <a:avLst/>
          </a:prstGeom>
        </p:spPr>
      </p:pic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-1" y="6532563"/>
            <a:ext cx="10621399" cy="32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Copyright ©2024 by CNES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3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11784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6" cstate="hq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7029" r="17530" b="27720"/>
          <a:stretch/>
        </p:blipFill>
        <p:spPr>
          <a:xfrm>
            <a:off x="4995591" y="6066698"/>
            <a:ext cx="2200815" cy="53757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11" y="168275"/>
            <a:ext cx="827163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NES Poster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r="-149" b="-32513"/>
          <a:stretch/>
        </p:blipFill>
        <p:spPr>
          <a:xfrm>
            <a:off x="4803767" y="6096254"/>
            <a:ext cx="1385454" cy="575256"/>
          </a:xfrm>
        </p:spPr>
      </p:pic>
      <p:pic>
        <p:nvPicPr>
          <p:cNvPr id="16" name="Espace réservé pour une image  1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r="1350"/>
          <a:stretch>
            <a:fillRect/>
          </a:stretch>
        </p:blipFill>
        <p:spPr>
          <a:xfrm>
            <a:off x="5983813" y="5812109"/>
            <a:ext cx="1506100" cy="97815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782" y="805453"/>
            <a:ext cx="9688875" cy="997196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Hera </a:t>
            </a:r>
            <a:r>
              <a:rPr lang="en-GB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Cubesats</a:t>
            </a: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b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C-FDSOC</a:t>
            </a:r>
            <a:endParaRPr lang="en-GB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00496" y="2243430"/>
            <a:ext cx="6271139" cy="430887"/>
          </a:xfrm>
        </p:spPr>
        <p:txBody>
          <a:bodyPr/>
          <a:lstStyle/>
          <a:p>
            <a:r>
              <a:rPr lang="en-GB" sz="2800" b="1" cap="none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Splinter – JuRa Planning and Commanding</a:t>
            </a:r>
            <a:endParaRPr lang="en-GB" sz="2800" b="1" cap="none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736863" y="5065961"/>
            <a:ext cx="4690515" cy="276999"/>
          </a:xfrm>
        </p:spPr>
        <p:txBody>
          <a:bodyPr/>
          <a:lstStyle/>
          <a:p>
            <a:r>
              <a:rPr lang="fr-FR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Hera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SOWG &amp; Workshop </a:t>
            </a:r>
            <a:r>
              <a:rPr lang="fr-FR" sz="1800" b="0" smtClean="0">
                <a:latin typeface="Calibri" panose="020F0502020204030204" pitchFamily="34" charset="0"/>
                <a:cs typeface="Calibri" panose="020F0502020204030204" pitchFamily="34" charset="0"/>
              </a:rPr>
              <a:t>@ESAC – 19-20/11/2024</a:t>
            </a:r>
            <a:endParaRPr lang="en-GB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3053650" y="2958462"/>
            <a:ext cx="6164828" cy="1846659"/>
          </a:xfrm>
        </p:spPr>
        <p:txBody>
          <a:bodyPr/>
          <a:lstStyle/>
          <a:p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Pâmini ANNAT,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Jean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JAUBERT, Philippe GUILLEMOT (CNES)</a:t>
            </a:r>
            <a:b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Sébastien GOULET (CS Group)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Alain HERIQUE, Yves ROGEZ (IPAG)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Milan TOMIC (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GomSpace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199052" y="6626632"/>
            <a:ext cx="78547" cy="184666"/>
          </a:xfrm>
        </p:spPr>
        <p:txBody>
          <a:bodyPr/>
          <a:lstStyle/>
          <a:p>
            <a:fld id="{1F15C832-BA88-44B2-B74D-EBDA7A9ACE5F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9998" y="232036"/>
            <a:ext cx="11472001" cy="332399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points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addressed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splinter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Copyright ©2024 by CNES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1340" y="954672"/>
            <a:ext cx="11097241" cy="3693319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Orbit </a:t>
            </a:r>
            <a:r>
              <a:rPr lang="en-US" dirty="0" smtClean="0"/>
              <a:t>prediction uncertainties vs JuRa programming strategy and objectives</a:t>
            </a:r>
            <a:br>
              <a:rPr lang="en-US" dirty="0" smtClean="0"/>
            </a:br>
            <a:endParaRPr lang="fr-FR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Science Request preparation sharing between IPAG &amp; C-FDSOC/MP </a:t>
            </a:r>
            <a:r>
              <a:rPr lang="en-US" dirty="0" smtClean="0"/>
              <a:t>operators in connection with the predefined LTP Schedule consideration</a:t>
            </a:r>
            <a:br>
              <a:rPr lang="en-US" dirty="0" smtClean="0"/>
            </a:br>
            <a:endParaRPr lang="fr-FR" dirty="0"/>
          </a:p>
          <a:p>
            <a:pPr lvl="1"/>
            <a:r>
              <a:rPr lang="en-US" dirty="0" smtClean="0"/>
              <a:t>Focus on ISL </a:t>
            </a:r>
            <a:r>
              <a:rPr lang="en-US" dirty="0"/>
              <a:t>configuration pre-reserved slots according to fix pattern principle (pattern to be adapted between SSTO and landing phases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fr-FR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Optimization possibilities via </a:t>
            </a:r>
            <a:r>
              <a:rPr lang="en-US" dirty="0"/>
              <a:t>selective </a:t>
            </a:r>
            <a:r>
              <a:rPr lang="en-US" dirty="0" smtClean="0"/>
              <a:t>JuRa data downlink</a:t>
            </a:r>
            <a:br>
              <a:rPr lang="en-US" dirty="0" smtClean="0"/>
            </a:b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Other questions </a:t>
            </a:r>
            <a:r>
              <a:rPr lang="en-US" dirty="0"/>
              <a:t>from the last MPS Q&amp;A document sent to </a:t>
            </a:r>
            <a:r>
              <a:rPr lang="en-US" dirty="0" err="1" smtClean="0"/>
              <a:t>GomSpace</a:t>
            </a:r>
            <a:r>
              <a:rPr lang="en-US" dirty="0" smtClean="0"/>
              <a:t> </a:t>
            </a:r>
            <a:r>
              <a:rPr lang="en-US" dirty="0"/>
              <a:t>and Payload teams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ther topic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1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999" y="823784"/>
            <a:ext cx="11472001" cy="5463805"/>
          </a:xfrm>
        </p:spPr>
        <p:txBody>
          <a:bodyPr/>
          <a:lstStyle/>
          <a:p>
            <a:r>
              <a:rPr lang="fr-FR" sz="1800" b="1" dirty="0" smtClean="0"/>
              <a:t>Description of the issue :</a:t>
            </a:r>
            <a:r>
              <a:rPr lang="fr-FR" sz="1800" b="1" smtClean="0"/>
              <a:t/>
            </a:r>
            <a:br>
              <a:rPr lang="fr-FR" sz="1800" b="1" smtClean="0"/>
            </a:br>
            <a:r>
              <a:rPr lang="fr-FR" sz="1800" b="1" smtClean="0"/>
              <a:t/>
            </a:r>
            <a:br>
              <a:rPr lang="fr-FR" sz="1800" b="1" smtClean="0"/>
            </a:br>
            <a:r>
              <a:rPr lang="en-US" smtClean="0"/>
              <a:t>The </a:t>
            </a:r>
            <a:r>
              <a:rPr lang="en-US" dirty="0" smtClean="0"/>
              <a:t>performance of the orbit prediction for Juventas is currently difficult to estimate (linked to accuracy of orbit reconstruction, uncertainties of physical models, no station keeping intended, on-board autonomous orbit correction just experimental, accuracy of insertion</a:t>
            </a:r>
            <a:r>
              <a:rPr lang="en-US"/>
              <a:t>, </a:t>
            </a:r>
            <a:r>
              <a:rPr lang="en-US" smtClean="0"/>
              <a:t>…).	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</a:rPr>
              <a:t>See next slide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 conclusion from OMAR </a:t>
            </a:r>
            <a:r>
              <a:rPr lang="en-US"/>
              <a:t>V1 </a:t>
            </a:r>
            <a:r>
              <a:rPr lang="en-US" smtClean="0"/>
              <a:t>§7.2.1 </a:t>
            </a:r>
            <a:r>
              <a:rPr lang="en-US" dirty="0"/>
              <a:t>about SSTO Station-keeping study is that JuRa nominal programming strategy should not rely on a reference </a:t>
            </a:r>
            <a:r>
              <a:rPr lang="en-US" smtClean="0"/>
              <a:t>trajectory</a:t>
            </a:r>
            <a:r>
              <a:rPr lang="en-US" smtClean="0"/>
              <a:t>. </a:t>
            </a:r>
            <a:r>
              <a:rPr lang="en-GB" smtClean="0"/>
              <a:t/>
            </a:r>
            <a:br>
              <a:rPr lang="en-GB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Very likely that the prediction and control of Juventas position on the SSTO will be difficult / not </a:t>
            </a:r>
            <a:r>
              <a:rPr lang="en-US" smtClean="0">
                <a:solidFill>
                  <a:srgbClr val="FF0000"/>
                </a:solidFill>
              </a:rPr>
              <a:t>accurate 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Note: </a:t>
            </a:r>
            <a:r>
              <a:rPr lang="en-US" smtClean="0"/>
              <a:t>This </a:t>
            </a:r>
            <a:r>
              <a:rPr lang="en-US"/>
              <a:t>could be reconsidered in case </a:t>
            </a:r>
            <a:r>
              <a:rPr lang="en-GB"/>
              <a:t>uncertainties and dispersions have reduced with time or if on-board correction of ground commanded manoeuvres or autonomous SK is validated and qualified during operations.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To be </a:t>
            </a:r>
            <a:r>
              <a:rPr lang="en-US" smtClean="0">
                <a:solidFill>
                  <a:srgbClr val="0070C0"/>
                </a:solidFill>
              </a:rPr>
              <a:t>discussed</a:t>
            </a:r>
            <a:r>
              <a:rPr lang="en-US" smtClean="0"/>
              <a:t> 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Considering </a:t>
            </a:r>
            <a:r>
              <a:rPr lang="en-US" dirty="0" smtClean="0"/>
              <a:t>this, can we think of an acquisition strategy for JuRa that would free itself from the predicted position on the orbit while being still compliant with science </a:t>
            </a:r>
            <a:r>
              <a:rPr lang="en-US" smtClean="0"/>
              <a:t>objectives </a:t>
            </a:r>
            <a:r>
              <a:rPr lang="en-US" smtClean="0"/>
              <a:t>?</a:t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Note: This point can also be related to the one about selective JuRa data downlink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 prediction uncertainties vs JuRa programming strategy and objectives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Copyright ©2024 by CNES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999" y="823785"/>
            <a:ext cx="11472001" cy="810880"/>
          </a:xfrm>
        </p:spPr>
        <p:txBody>
          <a:bodyPr/>
          <a:lstStyle/>
          <a:p>
            <a:r>
              <a:rPr lang="fr-FR" sz="1800" b="1" dirty="0" smtClean="0"/>
              <a:t>Description of the issue :</a:t>
            </a:r>
            <a:r>
              <a:rPr lang="fr-FR" sz="1800" b="1" smtClean="0"/>
              <a:t/>
            </a:r>
            <a:br>
              <a:rPr lang="fr-FR" sz="1800" b="1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 prediction uncertainties vs JuRa programming strategy and objectives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Copyright ©2024 by CNES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2" y="2117572"/>
            <a:ext cx="5744813" cy="41377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141" y="2232551"/>
            <a:ext cx="5507482" cy="39077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58018" y="1385252"/>
            <a:ext cx="7117501" cy="732320"/>
          </a:xfrm>
          <a:prstGeom prst="rect">
            <a:avLst/>
          </a:prstGeom>
        </p:spPr>
        <p:txBody>
          <a:bodyPr wrap="none" rtlCol="0" anchor="t" anchorCtr="0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Dispersions on first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SSTO 2km planning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cycle in optimistic (left)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and conservative (right) scenarios (see OMAR Annex E):</a:t>
            </a:r>
          </a:p>
        </p:txBody>
      </p:sp>
    </p:spTree>
    <p:extLst>
      <p:ext uri="{BB962C8B-B14F-4D97-AF65-F5344CB8AC3E}">
        <p14:creationId xmlns:p14="http://schemas.microsoft.com/office/powerpoint/2010/main" val="32306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dirty="0" smtClean="0"/>
              <a:t>Description of the issue :</a:t>
            </a:r>
          </a:p>
          <a:p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r>
              <a:rPr lang="fr-FR" dirty="0" smtClean="0"/>
              <a:t>, JuRa </a:t>
            </a:r>
            <a:r>
              <a:rPr lang="fr-FR" dirty="0" err="1" smtClean="0"/>
              <a:t>payload</a:t>
            </a:r>
            <a:r>
              <a:rPr lang="fr-FR" dirty="0" smtClean="0"/>
              <a:t> team (IPAG)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supposed</a:t>
            </a:r>
            <a:r>
              <a:rPr lang="fr-FR" dirty="0" smtClean="0"/>
              <a:t> to </a:t>
            </a:r>
            <a:r>
              <a:rPr lang="fr-FR" dirty="0" err="1" smtClean="0"/>
              <a:t>send</a:t>
            </a:r>
            <a:r>
              <a:rPr lang="fr-FR" dirty="0" smtClean="0"/>
              <a:t> to C-FDSOC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Science </a:t>
            </a:r>
            <a:r>
              <a:rPr lang="fr-FR" dirty="0" err="1" smtClean="0"/>
              <a:t>Requests</a:t>
            </a:r>
            <a:r>
              <a:rPr lang="fr-FR" dirty="0" smtClean="0"/>
              <a:t> for JuRa.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To </a:t>
            </a:r>
            <a:r>
              <a:rPr lang="fr-FR" dirty="0" err="1" smtClean="0">
                <a:solidFill>
                  <a:srgbClr val="0070C0"/>
                </a:solidFill>
              </a:rPr>
              <a:t>be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discussed</a:t>
            </a:r>
            <a:r>
              <a:rPr lang="fr-FR" dirty="0" smtClean="0"/>
              <a:t>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? Do </a:t>
            </a:r>
            <a:r>
              <a:rPr lang="fr-FR" dirty="0" err="1" smtClean="0"/>
              <a:t>these</a:t>
            </a:r>
            <a:r>
              <a:rPr lang="fr-FR" dirty="0" smtClean="0"/>
              <a:t> Science </a:t>
            </a:r>
            <a:r>
              <a:rPr lang="fr-FR" dirty="0" err="1" smtClean="0"/>
              <a:t>Requests</a:t>
            </a:r>
            <a:r>
              <a:rPr lang="fr-FR" dirty="0" smtClean="0"/>
              <a:t> </a:t>
            </a:r>
            <a:r>
              <a:rPr lang="fr-FR" dirty="0" err="1" smtClean="0"/>
              <a:t>cover</a:t>
            </a:r>
            <a:r>
              <a:rPr lang="fr-FR" dirty="0" smtClean="0"/>
              <a:t> all the </a:t>
            </a:r>
            <a:r>
              <a:rPr lang="fr-FR" dirty="0" err="1" smtClean="0"/>
              <a:t>needs</a:t>
            </a:r>
            <a:r>
              <a:rPr lang="fr-FR" dirty="0" smtClean="0"/>
              <a:t> for JuRa ? And if not, </a:t>
            </a:r>
            <a:r>
              <a:rPr lang="fr-FR" dirty="0" err="1" smtClean="0"/>
              <a:t>which</a:t>
            </a:r>
            <a:r>
              <a:rPr lang="fr-FR" dirty="0" smtClean="0"/>
              <a:t> sharing </a:t>
            </a:r>
            <a:r>
              <a:rPr lang="fr-FR" dirty="0" err="1" smtClean="0"/>
              <a:t>with</a:t>
            </a:r>
            <a:r>
              <a:rPr lang="fr-FR" dirty="0" smtClean="0"/>
              <a:t> Science </a:t>
            </a:r>
            <a:r>
              <a:rPr lang="fr-FR" dirty="0" err="1" smtClean="0"/>
              <a:t>Requests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by C-FDSOC </a:t>
            </a:r>
            <a:r>
              <a:rPr lang="fr-FR" dirty="0" err="1" smtClean="0"/>
              <a:t>operators</a:t>
            </a:r>
            <a:r>
              <a:rPr lang="fr-FR" dirty="0" smtClean="0"/>
              <a:t> ?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frequency</a:t>
            </a:r>
            <a:r>
              <a:rPr lang="fr-FR" dirty="0" smtClean="0"/>
              <a:t> of exchange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The Science </a:t>
            </a:r>
            <a:r>
              <a:rPr lang="fr-FR" dirty="0" err="1" smtClean="0"/>
              <a:t>Requests</a:t>
            </a:r>
            <a:r>
              <a:rPr lang="fr-FR" dirty="0" smtClean="0"/>
              <a:t> have to </a:t>
            </a:r>
            <a:r>
              <a:rPr lang="fr-FR" dirty="0" err="1" smtClean="0"/>
              <a:t>be</a:t>
            </a:r>
            <a:r>
              <a:rPr lang="fr-FR" dirty="0" smtClean="0"/>
              <a:t> consistent </a:t>
            </a:r>
            <a:r>
              <a:rPr lang="fr-FR" dirty="0" err="1" smtClean="0"/>
              <a:t>with</a:t>
            </a:r>
            <a:r>
              <a:rPr lang="fr-FR" dirty="0" smtClean="0"/>
              <a:t> the LTP Schedule </a:t>
            </a:r>
            <a:r>
              <a:rPr lang="fr-FR" dirty="0" err="1" smtClean="0"/>
              <a:t>that</a:t>
            </a:r>
            <a:r>
              <a:rPr lang="fr-FR" dirty="0" smtClean="0"/>
              <a:t> has been </a:t>
            </a:r>
            <a:r>
              <a:rPr lang="fr-FR" dirty="0" err="1" smtClean="0"/>
              <a:t>elaborated</a:t>
            </a:r>
            <a:r>
              <a:rPr lang="fr-FR" dirty="0" smtClean="0"/>
              <a:t> </a:t>
            </a:r>
            <a:r>
              <a:rPr lang="fr-FR" dirty="0" err="1" smtClean="0"/>
              <a:t>previously</a:t>
            </a:r>
            <a:r>
              <a:rPr lang="fr-FR" dirty="0" smtClean="0"/>
              <a:t>. How to </a:t>
            </a:r>
            <a:r>
              <a:rPr lang="fr-FR" dirty="0" err="1" smtClean="0"/>
              <a:t>ensure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consistency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respect to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planned</a:t>
            </a:r>
            <a:r>
              <a:rPr lang="fr-FR" dirty="0" smtClean="0"/>
              <a:t> for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payloads</a:t>
            </a:r>
            <a:r>
              <a:rPr lang="fr-FR" dirty="0" smtClean="0"/>
              <a:t> and </a:t>
            </a:r>
            <a:r>
              <a:rPr lang="fr-FR" dirty="0" err="1" smtClean="0"/>
              <a:t>with</a:t>
            </a:r>
            <a:r>
              <a:rPr lang="fr-FR" dirty="0" smtClean="0"/>
              <a:t> respect to </a:t>
            </a:r>
            <a:r>
              <a:rPr lang="fr-FR" dirty="0" err="1" smtClean="0"/>
              <a:t>specific</a:t>
            </a:r>
            <a:r>
              <a:rPr lang="fr-FR" dirty="0" smtClean="0"/>
              <a:t> slots (JMCC, FDS, …).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 </a:t>
            </a:r>
            <a:r>
              <a:rPr lang="fr-FR" dirty="0" err="1" smtClean="0"/>
              <a:t>particular</a:t>
            </a:r>
            <a:r>
              <a:rPr lang="fr-FR" dirty="0" smtClean="0"/>
              <a:t>, the management </a:t>
            </a:r>
            <a:r>
              <a:rPr lang="fr-FR" dirty="0" err="1" smtClean="0"/>
              <a:t>with</a:t>
            </a:r>
            <a:r>
              <a:rPr lang="fr-FR" dirty="0" smtClean="0"/>
              <a:t> respect to ISL / RSE slots 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clarified</a:t>
            </a:r>
            <a:r>
              <a:rPr lang="fr-FR" dirty="0" smtClean="0"/>
              <a:t> (over-</a:t>
            </a:r>
            <a:r>
              <a:rPr lang="fr-FR" dirty="0" err="1" smtClean="0"/>
              <a:t>subscription</a:t>
            </a:r>
            <a:r>
              <a:rPr lang="fr-FR" dirty="0" smtClean="0"/>
              <a:t> of ISL slots, </a:t>
            </a:r>
            <a:r>
              <a:rPr lang="fr-FR" dirty="0" err="1" smtClean="0"/>
              <a:t>fixed</a:t>
            </a:r>
            <a:r>
              <a:rPr lang="fr-FR" dirty="0" smtClean="0"/>
              <a:t> patterns, …).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9998" y="232036"/>
            <a:ext cx="11472001" cy="332399"/>
          </a:xfrm>
        </p:spPr>
        <p:txBody>
          <a:bodyPr/>
          <a:lstStyle/>
          <a:p>
            <a:r>
              <a:rPr lang="en-US" smtClean="0"/>
              <a:t>Science Request preparation sharing between IPAG &amp; C-FDSOC/MP operators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Copyright ©2024 by CNES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smtClean="0"/>
              <a:t>Description of the issue :</a:t>
            </a:r>
          </a:p>
          <a:p>
            <a:r>
              <a:rPr lang="fr-FR" smtClean="0"/>
              <a:t>JuRa can generate and deliver data that are flagged first according to observation type (nominal, opportunistic, ranging) and then, each set contains « nominal » or « optional » science data assigned with 3 possible priority levels (high, normal, low).</a:t>
            </a:r>
            <a:br>
              <a:rPr lang="fr-FR" smtClean="0"/>
            </a:br>
            <a:r>
              <a:rPr lang="fr-FR" smtClean="0"/>
              <a:t>In asteroïd phase, these data are sent to HERA to be stored in 3 different packet stores.             </a:t>
            </a:r>
            <a:r>
              <a:rPr lang="fr-FR" i="1" smtClean="0">
                <a:solidFill>
                  <a:schemeClr val="accent1">
                    <a:lumMod val="75000"/>
                  </a:schemeClr>
                </a:solidFill>
              </a:rPr>
              <a:t>See next slide</a:t>
            </a:r>
            <a:endParaRPr lang="fr-FR" i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mtClean="0">
                <a:solidFill>
                  <a:srgbClr val="0070C0"/>
                </a:solidFill>
              </a:rPr>
              <a:t>To be discussed</a:t>
            </a:r>
            <a:r>
              <a:rPr lang="fr-FR" smtClean="0"/>
              <a:t>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mtClean="0"/>
              <a:t>What is the precise strategy to split observations between nominal or opportunistic (or ranging) categories ?</a:t>
            </a:r>
            <a:br>
              <a:rPr lang="fr-FR" smtClean="0"/>
            </a:br>
            <a:r>
              <a:rPr lang="fr-FR" smtClean="0"/>
              <a:t>(in connection with issue about acquisition strategy vs orbit prediction)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mtClean="0"/>
              <a:t>What is the strategy for the transfer to HERA and then, for the download to Earth (choice of packet stores)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mtClean="0"/>
              <a:t>Is it possible to download just a part of an HERA packet store (or only sequential) ?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9998" y="232036"/>
            <a:ext cx="11472001" cy="332399"/>
          </a:xfrm>
        </p:spPr>
        <p:txBody>
          <a:bodyPr/>
          <a:lstStyle/>
          <a:p>
            <a:r>
              <a:rPr lang="en-US"/>
              <a:t>Optimization possibilities via selective JuRa data downlink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Copyright ©2024 by CNES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9998" y="232036"/>
            <a:ext cx="11472001" cy="332399"/>
          </a:xfrm>
        </p:spPr>
        <p:txBody>
          <a:bodyPr/>
          <a:lstStyle/>
          <a:p>
            <a:r>
              <a:rPr lang="en-US"/>
              <a:t>Optimization possibilities via selective JuRa data downlink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Copyright ©2024 by CNES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43753"/>
              </p:ext>
            </p:extLst>
          </p:nvPr>
        </p:nvGraphicFramePr>
        <p:xfrm>
          <a:off x="750849" y="645586"/>
          <a:ext cx="9924584" cy="5805826"/>
        </p:xfrm>
        <a:graphic>
          <a:graphicData uri="http://schemas.openxmlformats.org/drawingml/2006/table">
            <a:tbl>
              <a:tblPr/>
              <a:tblGrid>
                <a:gridCol w="1485358">
                  <a:extLst>
                    <a:ext uri="{9D8B030D-6E8A-4147-A177-3AD203B41FA5}">
                      <a16:colId xmlns:a16="http://schemas.microsoft.com/office/drawing/2014/main" val="3276547167"/>
                    </a:ext>
                  </a:extLst>
                </a:gridCol>
                <a:gridCol w="532864">
                  <a:extLst>
                    <a:ext uri="{9D8B030D-6E8A-4147-A177-3AD203B41FA5}">
                      <a16:colId xmlns:a16="http://schemas.microsoft.com/office/drawing/2014/main" val="3348153393"/>
                    </a:ext>
                  </a:extLst>
                </a:gridCol>
                <a:gridCol w="808176">
                  <a:extLst>
                    <a:ext uri="{9D8B030D-6E8A-4147-A177-3AD203B41FA5}">
                      <a16:colId xmlns:a16="http://schemas.microsoft.com/office/drawing/2014/main" val="1679019149"/>
                    </a:ext>
                  </a:extLst>
                </a:gridCol>
                <a:gridCol w="1261111">
                  <a:extLst>
                    <a:ext uri="{9D8B030D-6E8A-4147-A177-3AD203B41FA5}">
                      <a16:colId xmlns:a16="http://schemas.microsoft.com/office/drawing/2014/main" val="4011481568"/>
                    </a:ext>
                  </a:extLst>
                </a:gridCol>
                <a:gridCol w="419630">
                  <a:extLst>
                    <a:ext uri="{9D8B030D-6E8A-4147-A177-3AD203B41FA5}">
                      <a16:colId xmlns:a16="http://schemas.microsoft.com/office/drawing/2014/main" val="3914958193"/>
                    </a:ext>
                  </a:extLst>
                </a:gridCol>
                <a:gridCol w="399648">
                  <a:extLst>
                    <a:ext uri="{9D8B030D-6E8A-4147-A177-3AD203B41FA5}">
                      <a16:colId xmlns:a16="http://schemas.microsoft.com/office/drawing/2014/main" val="3984581558"/>
                    </a:ext>
                  </a:extLst>
                </a:gridCol>
                <a:gridCol w="683841">
                  <a:extLst>
                    <a:ext uri="{9D8B030D-6E8A-4147-A177-3AD203B41FA5}">
                      <a16:colId xmlns:a16="http://schemas.microsoft.com/office/drawing/2014/main" val="215137929"/>
                    </a:ext>
                  </a:extLst>
                </a:gridCol>
                <a:gridCol w="683841">
                  <a:extLst>
                    <a:ext uri="{9D8B030D-6E8A-4147-A177-3AD203B41FA5}">
                      <a16:colId xmlns:a16="http://schemas.microsoft.com/office/drawing/2014/main" val="2560116607"/>
                    </a:ext>
                  </a:extLst>
                </a:gridCol>
                <a:gridCol w="683841">
                  <a:extLst>
                    <a:ext uri="{9D8B030D-6E8A-4147-A177-3AD203B41FA5}">
                      <a16:colId xmlns:a16="http://schemas.microsoft.com/office/drawing/2014/main" val="2564799698"/>
                    </a:ext>
                  </a:extLst>
                </a:gridCol>
                <a:gridCol w="683841">
                  <a:extLst>
                    <a:ext uri="{9D8B030D-6E8A-4147-A177-3AD203B41FA5}">
                      <a16:colId xmlns:a16="http://schemas.microsoft.com/office/drawing/2014/main" val="3047177602"/>
                    </a:ext>
                  </a:extLst>
                </a:gridCol>
                <a:gridCol w="683841">
                  <a:extLst>
                    <a:ext uri="{9D8B030D-6E8A-4147-A177-3AD203B41FA5}">
                      <a16:colId xmlns:a16="http://schemas.microsoft.com/office/drawing/2014/main" val="3467632300"/>
                    </a:ext>
                  </a:extLst>
                </a:gridCol>
                <a:gridCol w="532864">
                  <a:extLst>
                    <a:ext uri="{9D8B030D-6E8A-4147-A177-3AD203B41FA5}">
                      <a16:colId xmlns:a16="http://schemas.microsoft.com/office/drawing/2014/main" val="231553461"/>
                    </a:ext>
                  </a:extLst>
                </a:gridCol>
                <a:gridCol w="532864">
                  <a:extLst>
                    <a:ext uri="{9D8B030D-6E8A-4147-A177-3AD203B41FA5}">
                      <a16:colId xmlns:a16="http://schemas.microsoft.com/office/drawing/2014/main" val="3460852468"/>
                    </a:ext>
                  </a:extLst>
                </a:gridCol>
                <a:gridCol w="532864">
                  <a:extLst>
                    <a:ext uri="{9D8B030D-6E8A-4147-A177-3AD203B41FA5}">
                      <a16:colId xmlns:a16="http://schemas.microsoft.com/office/drawing/2014/main" val="1276018451"/>
                    </a:ext>
                  </a:extLst>
                </a:gridCol>
              </a:tblGrid>
              <a:tr h="2758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file naming follows the rule : 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{jura priority=0..2}_{operation ID}_{index 0..*}.{ext}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221215"/>
                  </a:ext>
                </a:extLst>
              </a:tr>
              <a:tr h="1422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files inside APID 1168 (Juventas) and Type 230 (CFDP)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699272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906486"/>
                  </a:ext>
                </a:extLst>
              </a:tr>
              <a:tr h="14222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Hypothesis : 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During cruise Juventas is using a single packet store, during asteroid phase Juventas has 3 packets stores, Juventas TM priority can be ={Platform, High, Normal, Low}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192566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739835"/>
                  </a:ext>
                </a:extLst>
              </a:tr>
              <a:tr h="17777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JuRa observation sequences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71818"/>
                  </a:ext>
                </a:extLst>
              </a:tr>
              <a:tr h="141492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37819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HERA Packet Store mapping rule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87849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TM files (ext)</a:t>
                      </a:r>
                    </a:p>
                  </a:txBody>
                  <a:tcPr marL="5645" marR="5645" marT="56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Descr.</a:t>
                      </a:r>
                    </a:p>
                  </a:txBody>
                  <a:tcPr marL="5645" marR="5645" marT="5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priority</a:t>
                      </a:r>
                    </a:p>
                  </a:txBody>
                  <a:tcPr marL="5645" marR="5645" marT="56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SubType</a:t>
                      </a:r>
                    </a:p>
                  </a:txBody>
                  <a:tcPr marL="5645" marR="5645" marT="56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Phase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Asteroid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632792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Store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Juv Priority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Store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Juv Priority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699866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Remark: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signal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552629"/>
                  </a:ext>
                </a:extLst>
              </a:tr>
              <a:tr h="142221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 can group sub-types by JuRa priority to reduce the total number of sub-types if preferred</a:t>
                      </a:r>
                    </a:p>
                  </a:txBody>
                  <a:tcPr marL="5645" marR="5645" marT="56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keeping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823013"/>
                  </a:ext>
                </a:extLst>
              </a:tr>
              <a:tr h="142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Calibration signal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057101"/>
                  </a:ext>
                </a:extLst>
              </a:tr>
              <a:tr h="142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OBCP log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629129"/>
                  </a:ext>
                </a:extLst>
              </a:tr>
              <a:tr h="142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OSI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 science signal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673478"/>
                  </a:ext>
                </a:extLst>
              </a:tr>
              <a:tr h="142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Accumulator (debug only)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78282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87966"/>
                  </a:ext>
                </a:extLst>
              </a:tr>
              <a:tr h="17777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 JuRa observation sequence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=&gt; packets are not automatically downlinked, but on-demand (CCSDS Timestamp + APID + Type + SubType filter)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37085"/>
                  </a:ext>
                </a:extLst>
              </a:tr>
              <a:tr h="141492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445430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HERA Packet Store mapping rule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580879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TM files (ext)</a:t>
                      </a:r>
                    </a:p>
                  </a:txBody>
                  <a:tcPr marL="5645" marR="5645" marT="56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Descr.</a:t>
                      </a:r>
                    </a:p>
                  </a:txBody>
                  <a:tcPr marL="5645" marR="5645" marT="5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priority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SubType</a:t>
                      </a:r>
                    </a:p>
                  </a:txBody>
                  <a:tcPr marL="5645" marR="5645" marT="56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Phase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Asteroid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587568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Store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Juv Priority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Store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Juv Priority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434478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signal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508466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keeping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465771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Calibration signal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93467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OBCP log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48463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OSI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 science signal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185901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Accumulator (debug only)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748460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839070"/>
                  </a:ext>
                </a:extLst>
              </a:tr>
              <a:tr h="17777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Ranging (operational data, TBC)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579289"/>
                  </a:ext>
                </a:extLst>
              </a:tr>
              <a:tr h="141492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850758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Remark: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HERA Packet Store mapping rule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201487"/>
                  </a:ext>
                </a:extLst>
              </a:tr>
              <a:tr h="142221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mode is to acquire distance to target with radar for operational purpose is to be discussed, as operational a Juv. Priority High as been set.</a:t>
                      </a:r>
                    </a:p>
                  </a:txBody>
                  <a:tcPr marL="5645" marR="5645" marT="56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TM files (ext)</a:t>
                      </a:r>
                    </a:p>
                  </a:txBody>
                  <a:tcPr marL="5645" marR="5645" marT="56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Descr.</a:t>
                      </a:r>
                    </a:p>
                  </a:txBody>
                  <a:tcPr marL="5645" marR="5645" marT="5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priority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SubType</a:t>
                      </a:r>
                    </a:p>
                  </a:txBody>
                  <a:tcPr marL="5645" marR="5645" marT="56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 Phase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Asteroid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349109"/>
                  </a:ext>
                </a:extLst>
              </a:tr>
              <a:tr h="142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Store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Juv Priority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Store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Juv Priority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12433"/>
                  </a:ext>
                </a:extLst>
              </a:tr>
              <a:tr h="142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signal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977214"/>
                  </a:ext>
                </a:extLst>
              </a:tr>
              <a:tr h="142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keeping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17747"/>
                  </a:ext>
                </a:extLst>
              </a:tr>
              <a:tr h="142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Calibration signal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640423"/>
                  </a:ext>
                </a:extLst>
              </a:tr>
              <a:tr h="14222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OBCP log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Juventas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Juv 1</a:t>
                      </a: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5645" marR="5645" marT="56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916636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381" y="906345"/>
            <a:ext cx="2400765" cy="20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smtClean="0"/>
              <a:t>Description of the issue :</a:t>
            </a:r>
          </a:p>
          <a:p>
            <a:r>
              <a:rPr lang="fr-FR" i="1"/>
              <a:t>See Q&amp;A document : </a:t>
            </a:r>
            <a:r>
              <a:rPr lang="fr-FR" i="1" smtClean="0"/>
              <a:t>JUV-CNES-CFDSOC-MOM-0080_QA_on_Juventas_MPS_commanding</a:t>
            </a:r>
          </a:p>
          <a:p>
            <a:endParaRPr lang="fr-FR" i="1"/>
          </a:p>
          <a:p>
            <a:endParaRPr lang="fr-FR" i="1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9998" y="232036"/>
            <a:ext cx="11472001" cy="332399"/>
          </a:xfrm>
        </p:spPr>
        <p:txBody>
          <a:bodyPr/>
          <a:lstStyle/>
          <a:p>
            <a:r>
              <a:rPr lang="en-US"/>
              <a:t>Other questions from the last MPS Q&amp;A document sent to Gomspace and Payload teams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Copyright ©2024 by CNES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80642"/>
              </p:ext>
            </p:extLst>
          </p:nvPr>
        </p:nvGraphicFramePr>
        <p:xfrm>
          <a:off x="7538768" y="1987241"/>
          <a:ext cx="2861604" cy="42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4" imgW="6118475" imgH="9150651" progId="Word.Document.12">
                  <p:embed/>
                </p:oleObj>
              </mc:Choice>
              <mc:Fallback>
                <p:oleObj name="Document" r:id="rId4" imgW="6118475" imgH="9150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8768" y="1987241"/>
                        <a:ext cx="2861604" cy="42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5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s sans photo">
  <a:themeElements>
    <a:clrScheme name="HERA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FEAC5B"/>
      </a:accent1>
      <a:accent2>
        <a:srgbClr val="334B8D"/>
      </a:accent2>
      <a:accent3>
        <a:srgbClr val="4974A5"/>
      </a:accent3>
      <a:accent4>
        <a:srgbClr val="FF5050"/>
      </a:accent4>
      <a:accent5>
        <a:srgbClr val="54BFA4"/>
      </a:accent5>
      <a:accent6>
        <a:srgbClr val="A454BF"/>
      </a:accent6>
      <a:hlink>
        <a:srgbClr val="9AA0FF"/>
      </a:hlink>
      <a:folHlink>
        <a:srgbClr val="FEAC5B"/>
      </a:folHlink>
    </a:clrScheme>
    <a:fontScheme name="Basic Cnes">
      <a:majorFont>
        <a:latin typeface="CNES Sans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.potx [Lecture seule]" id="{F207B548-A27E-475E-ACD1-7070A63FB481}" vid="{B7EE25E3-B1D9-4B18-B885-B67A2B6DF590}"/>
    </a:ext>
  </a:extLst>
</a:theme>
</file>

<file path=ppt/theme/theme2.xml><?xml version="1.0" encoding="utf-8"?>
<a:theme xmlns:a="http://schemas.openxmlformats.org/drawingml/2006/main" name="Couvertures avec photo gauche">
  <a:themeElements>
    <a:clrScheme name="HERA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FEAC5B"/>
      </a:accent1>
      <a:accent2>
        <a:srgbClr val="334B8D"/>
      </a:accent2>
      <a:accent3>
        <a:srgbClr val="4974A5"/>
      </a:accent3>
      <a:accent4>
        <a:srgbClr val="FF5050"/>
      </a:accent4>
      <a:accent5>
        <a:srgbClr val="54BFA4"/>
      </a:accent5>
      <a:accent6>
        <a:srgbClr val="A454BF"/>
      </a:accent6>
      <a:hlink>
        <a:srgbClr val="9AA0FF"/>
      </a:hlink>
      <a:folHlink>
        <a:srgbClr val="FEAC5B"/>
      </a:folHlink>
    </a:clrScheme>
    <a:fontScheme name="Basic Cnes">
      <a:majorFont>
        <a:latin typeface="CNES Sans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.potx [Lecture seule]" id="{F207B548-A27E-475E-ACD1-7070A63FB481}" vid="{737942A2-62A7-4B4C-91FE-15AC6062E4AC}"/>
    </a:ext>
  </a:extLst>
</a:theme>
</file>

<file path=ppt/theme/theme3.xml><?xml version="1.0" encoding="utf-8"?>
<a:theme xmlns:a="http://schemas.openxmlformats.org/drawingml/2006/main" name="Intercalaires">
  <a:themeElements>
    <a:clrScheme name="HERA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FEAC5B"/>
      </a:accent1>
      <a:accent2>
        <a:srgbClr val="334B8D"/>
      </a:accent2>
      <a:accent3>
        <a:srgbClr val="4974A5"/>
      </a:accent3>
      <a:accent4>
        <a:srgbClr val="FF5050"/>
      </a:accent4>
      <a:accent5>
        <a:srgbClr val="54BFA4"/>
      </a:accent5>
      <a:accent6>
        <a:srgbClr val="A454BF"/>
      </a:accent6>
      <a:hlink>
        <a:srgbClr val="9AA0FF"/>
      </a:hlink>
      <a:folHlink>
        <a:srgbClr val="FEAC5B"/>
      </a:folHlink>
    </a:clrScheme>
    <a:fontScheme name="Basic Cnes">
      <a:majorFont>
        <a:latin typeface="CNES Sans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.potx [Lecture seule]" id="{F207B548-A27E-475E-ACD1-7070A63FB481}" vid="{2109B574-DDD3-4146-A291-922D54598783}"/>
    </a:ext>
  </a:extLst>
</a:theme>
</file>

<file path=ppt/theme/theme4.xml><?xml version="1.0" encoding="utf-8"?>
<a:theme xmlns:a="http://schemas.openxmlformats.org/drawingml/2006/main" name="Contenu">
  <a:themeElements>
    <a:clrScheme name="HERA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FEAC5B"/>
      </a:accent1>
      <a:accent2>
        <a:srgbClr val="334B8D"/>
      </a:accent2>
      <a:accent3>
        <a:srgbClr val="4974A5"/>
      </a:accent3>
      <a:accent4>
        <a:srgbClr val="FF5050"/>
      </a:accent4>
      <a:accent5>
        <a:srgbClr val="54BFA4"/>
      </a:accent5>
      <a:accent6>
        <a:srgbClr val="A454BF"/>
      </a:accent6>
      <a:hlink>
        <a:srgbClr val="9AA0FF"/>
      </a:hlink>
      <a:folHlink>
        <a:srgbClr val="FEAC5B"/>
      </a:folHlink>
    </a:clrScheme>
    <a:fontScheme name="Basic Cnes">
      <a:majorFont>
        <a:latin typeface="CNES Sans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Marque CNES 2021-03.potx [Lecture seule]" id="{F207B548-A27E-475E-ACD1-7070A63FB481}" vid="{A97C673D-8A86-485C-8C97-92BE0918CAF0}"/>
    </a:ext>
  </a:extLst>
</a:theme>
</file>

<file path=ppt/theme/theme5.xml><?xml version="1.0" encoding="utf-8"?>
<a:theme xmlns:a="http://schemas.openxmlformats.org/drawingml/2006/main" name="Remerciements">
  <a:themeElements>
    <a:clrScheme name="HERA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FEAC5B"/>
      </a:accent1>
      <a:accent2>
        <a:srgbClr val="334B8D"/>
      </a:accent2>
      <a:accent3>
        <a:srgbClr val="4974A5"/>
      </a:accent3>
      <a:accent4>
        <a:srgbClr val="FF5050"/>
      </a:accent4>
      <a:accent5>
        <a:srgbClr val="54BFA4"/>
      </a:accent5>
      <a:accent6>
        <a:srgbClr val="A454BF"/>
      </a:accent6>
      <a:hlink>
        <a:srgbClr val="9AA0FF"/>
      </a:hlink>
      <a:folHlink>
        <a:srgbClr val="FEAC5B"/>
      </a:folHlink>
    </a:clrScheme>
    <a:fontScheme name="Basic Cnes">
      <a:majorFont>
        <a:latin typeface="CNES Sans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emerciements avec fond">
  <a:themeElements>
    <a:clrScheme name="HERA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FEAC5B"/>
      </a:accent1>
      <a:accent2>
        <a:srgbClr val="334B8D"/>
      </a:accent2>
      <a:accent3>
        <a:srgbClr val="4974A5"/>
      </a:accent3>
      <a:accent4>
        <a:srgbClr val="FF5050"/>
      </a:accent4>
      <a:accent5>
        <a:srgbClr val="54BFA4"/>
      </a:accent5>
      <a:accent6>
        <a:srgbClr val="A454BF"/>
      </a:accent6>
      <a:hlink>
        <a:srgbClr val="9AA0FF"/>
      </a:hlink>
      <a:folHlink>
        <a:srgbClr val="FEAC5B"/>
      </a:folHlink>
    </a:clrScheme>
    <a:fontScheme name="Basic Cnes">
      <a:majorFont>
        <a:latin typeface="CNES Sans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emerciements avec fond 2">
  <a:themeElements>
    <a:clrScheme name="HERA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64697D"/>
      </a:accent1>
      <a:accent2>
        <a:srgbClr val="334B8D"/>
      </a:accent2>
      <a:accent3>
        <a:srgbClr val="4974A5"/>
      </a:accent3>
      <a:accent4>
        <a:srgbClr val="FF5050"/>
      </a:accent4>
      <a:accent5>
        <a:srgbClr val="54BFA4"/>
      </a:accent5>
      <a:accent6>
        <a:srgbClr val="A454BF"/>
      </a:accent6>
      <a:hlink>
        <a:srgbClr val="9AA0FF"/>
      </a:hlink>
      <a:folHlink>
        <a:srgbClr val="FEAC5B"/>
      </a:folHlink>
    </a:clrScheme>
    <a:fontScheme name="Basic Cnes">
      <a:majorFont>
        <a:latin typeface="CNES Sans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ème_x0020_LL xmlns="d98edb7b-4b69-42c3-ba31-f9a07c1e3c46">Bureautique</Thème_x0020_LL>
    <TaxCatchAll xmlns="1480e229-d1f0-4dea-859f-b8c45efabb7a">
      <Value>34</Value>
      <Value>26</Value>
      <Value>115</Value>
      <Value>2</Value>
      <Value>76</Value>
    </TaxCatchAll>
    <RespForm xmlns="d98edb7b-4b69-42c3-ba31-f9a07c1e3c46">
      <UserInfo>
        <DisplayName>i:0#.w|cnesnet\medaillee</DisplayName>
        <AccountId>1243</AccountId>
        <AccountType/>
      </UserInfo>
    </RespForm>
    <RespTheme xmlns="d98edb7b-4b69-42c3-ba31-f9a07c1e3c46">
      <UserInfo>
        <DisplayName/>
        <AccountId xsi:nil="true"/>
        <AccountType/>
      </UserInfo>
    </RespTheme>
    <IconOverlay xmlns="http://schemas.microsoft.com/sharepoint/v4" xsi:nil="true"/>
    <Nature xmlns="c04198d5-9d41-4f87-9c9b-25c9d99d68b2">Modèle</Nature>
    <DocumentSetDescription xmlns="http://schemas.microsoft.com/sharepoint/v3" xsi:nil="true"/>
    <Services_x0020_Pratiques xmlns="d98edb7b-4b69-42c3-ba31-f9a07c1e3c46"/>
    <Cible xmlns="d98edb7b-4b69-42c3-ba31-f9a07c1e3c46">Salariés CNES</Cible>
    <Sous_x002d_Themes xmlns="c04198d5-9d41-4f87-9c9b-25c9d99d68b2" xsi:nil="true"/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Toulouse</TermName>
          <TermId xmlns="http://schemas.microsoft.com/office/infopath/2007/PartnerControls">4631c293-d816-4767-8a32-a2fe4467ee72</TermId>
        </TermInfo>
        <TermInfo xmlns="http://schemas.microsoft.com/office/infopath/2007/PartnerControls">
          <TermName xmlns="http://schemas.microsoft.com/office/infopath/2007/PartnerControls">Aire sur Adour</TermName>
          <TermId xmlns="http://schemas.microsoft.com/office/infopath/2007/PartnerControls">bb0d4b2a-cf9c-4ecf-a138-975cb305a5a3</TermId>
        </TermInfo>
        <TermInfo xmlns="http://schemas.microsoft.com/office/infopath/2007/PartnerControls">
          <TermName xmlns="http://schemas.microsoft.com/office/infopath/2007/PartnerControls">CST</TermName>
          <TermId xmlns="http://schemas.microsoft.com/office/infopath/2007/PartnerControls">dcfdef51-9dac-43a6-8a2b-f174591fada0</TermId>
        </TermInfo>
        <TermInfo xmlns="http://schemas.microsoft.com/office/infopath/2007/PartnerControls">
          <TermName xmlns="http://schemas.microsoft.com/office/infopath/2007/PartnerControls">Externe</TermName>
          <TermId xmlns="http://schemas.microsoft.com/office/infopath/2007/PartnerControls">433a1d26-7970-4033-a889-663dbc8acbde</TermId>
        </TermInfo>
      </Terms>
    </cfCentres0>
    <Ordre xmlns="c04198d5-9d41-4f87-9c9b-25c9d99d68b2">5</Ordr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41" ma:contentTypeDescription="" ma:contentTypeScope="" ma:versionID="776a057647d8aa81ba5055469e5e5712">
  <xsd:schema xmlns:xsd="http://www.w3.org/2001/XMLSchema" xmlns:xs="http://www.w3.org/2001/XMLSchema" xmlns:p="http://schemas.microsoft.com/office/2006/metadata/properties" xmlns:ns1="http://schemas.microsoft.com/sharepoint/v3" xmlns:ns2="d98edb7b-4b69-42c3-ba31-f9a07c1e3c46" xmlns:ns3="c04198d5-9d41-4f87-9c9b-25c9d99d68b2" xmlns:ns4="1480e229-d1f0-4dea-859f-b8c45efabb7a" xmlns:ns5="http://schemas.microsoft.com/sharepoint/v4" targetNamespace="http://schemas.microsoft.com/office/2006/metadata/properties" ma:root="true" ma:fieldsID="151a64557e3941cb3d6770a8688a2258" ns1:_="" ns2:_="" ns3:_="" ns4:_="" ns5:_="">
    <xsd:import namespace="http://schemas.microsoft.com/sharepoint/v3"/>
    <xsd:import namespace="d98edb7b-4b69-42c3-ba31-f9a07c1e3c46"/>
    <xsd:import namespace="c04198d5-9d41-4f87-9c9b-25c9d99d68b2"/>
    <xsd:import namespace="1480e229-d1f0-4dea-859f-b8c45efabb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hème_x0020_LL"/>
                <xsd:element ref="ns2:Services_x0020_Pratiques" minOccurs="0"/>
                <xsd:element ref="ns2:RespForm"/>
                <xsd:element ref="ns2:RespTheme" minOccurs="0"/>
                <xsd:element ref="ns3:Nature" minOccurs="0"/>
                <xsd:element ref="ns2:Cible"/>
                <xsd:element ref="ns3:Sous_x002d_Themes" minOccurs="0"/>
                <xsd:element ref="ns4:TaxCatchAllLabel" minOccurs="0"/>
                <xsd:element ref="ns2:cfCentres0" minOccurs="0"/>
                <xsd:element ref="ns1:DocumentSetDescription" minOccurs="0"/>
                <xsd:element ref="ns5:IconOverlay" minOccurs="0"/>
                <xsd:element ref="ns4:TaxCatchAll" minOccurs="0"/>
                <xsd:element ref="ns3:Ord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6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2" ma:displayName="Thème" ma:format="Dropdown" ma:internalName="Th_x00e8_me_x0020_LL">
      <xsd:simpleType>
        <xsd:restriction base="dms:Choice">
          <xsd:enumeration value="Z-archives"/>
          <xsd:enumeration value="Achats/recettes"/>
          <xsd:enumeration value="Actions R&amp;T"/>
          <xsd:enumeration value="AAPSE"/>
          <xsd:enumeration value="Avant-Projet CSG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Opérations"/>
          <xsd:enumeration value="Projets CSG"/>
          <xsd:enumeration value="Qualité"/>
          <xsd:enumeration value="Reach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  <xsd:enumeration value="Veille et Rayonnement"/>
        </xsd:restriction>
      </xsd:simpleType>
    </xsd:element>
    <xsd:element name="Services_x0020_Pratiques" ma:index="3" nillable="true" ma:displayName="Thématique" ma:internalName="Services_x0020_Pratiq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4" ma:displayName="Responsable du formulaire" ma:description="Responsable du formulaire" ma:list="UserInfo" ma:SharePointGroup="0" ma:internalName="RespForm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5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2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6" nillable="true" ma:displayName="Nature" ma:default="Formulaire" ma:format="RadioButtons" ma:internalName="Nature">
      <xsd:simpleType>
        <xsd:restriction base="dms:Choice">
          <xsd:enumeration value="Formulaire"/>
          <xsd:enumeration value="Modèle"/>
        </xsd:restriction>
      </xsd:simpleType>
    </xsd:element>
    <xsd:element name="Sous_x002d_Themes" ma:index="9" nillable="true" ma:displayName="Sous-Themes-RH" ma:format="Dropdown" ma:internalName="Sous_x002d_Themes">
      <xsd:simpleType>
        <xsd:restriction base="dms:Choice">
          <xsd:enumeration value="RH - Accords et réglementation"/>
          <xsd:enumeration value="RH - Carrière"/>
          <xsd:enumeration value="RH - Missions et remboursements de frais"/>
          <xsd:enumeration value="RH - Protection sociale"/>
          <xsd:enumeration value="RH - Rémunération"/>
          <xsd:enumeration value="RH - Temps de travail"/>
          <xsd:enumeration value="RH - Santé au travail"/>
        </xsd:restriction>
      </xsd:simpleType>
    </xsd:element>
    <xsd:element name="Ordre" ma:index="21" nillable="true" ma:displayName="Ordre" ma:decimals="0" ma:internalName="Ordr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Label" ma:index="10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9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5DC6F-A0B3-4F44-B95F-5053F5956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787F54-8D9D-4530-9CCD-E7E1651F5B8A}">
  <ds:schemaRefs>
    <ds:schemaRef ds:uri="http://schemas.microsoft.com/sharepoint/v4"/>
    <ds:schemaRef ds:uri="d98edb7b-4b69-42c3-ba31-f9a07c1e3c4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480e229-d1f0-4dea-859f-b8c45efabb7a"/>
    <ds:schemaRef ds:uri="http://purl.org/dc/elements/1.1/"/>
    <ds:schemaRef ds:uri="http://schemas.microsoft.com/sharepoint/v3"/>
    <ds:schemaRef ds:uri="c04198d5-9d41-4f87-9c9b-25c9d99d68b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8A8AFB-545A-464C-BC41-9184EF151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8edb7b-4b69-42c3-ba31-f9a07c1e3c46"/>
    <ds:schemaRef ds:uri="c04198d5-9d41-4f87-9c9b-25c9d99d68b2"/>
    <ds:schemaRef ds:uri="1480e229-d1f0-4dea-859f-b8c45efabb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5895</TotalTime>
  <Words>1230</Words>
  <Application>Microsoft Office PowerPoint</Application>
  <PresentationFormat>Grand écran</PresentationFormat>
  <Paragraphs>250</Paragraphs>
  <Slides>8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2" baseType="lpstr">
      <vt:lpstr>Arial</vt:lpstr>
      <vt:lpstr>Calibri</vt:lpstr>
      <vt:lpstr>CNES Poster</vt:lpstr>
      <vt:lpstr>CNES Sans</vt:lpstr>
      <vt:lpstr>Courier New</vt:lpstr>
      <vt:lpstr>Wingdings</vt:lpstr>
      <vt:lpstr>Couvertures sans photo</vt:lpstr>
      <vt:lpstr>Couvertures avec photo gauche</vt:lpstr>
      <vt:lpstr>Intercalaires</vt:lpstr>
      <vt:lpstr>Contenu</vt:lpstr>
      <vt:lpstr>Remerciements</vt:lpstr>
      <vt:lpstr>Remerciements avec fond</vt:lpstr>
      <vt:lpstr>Remerciements avec fond 2</vt:lpstr>
      <vt:lpstr>Document</vt:lpstr>
      <vt:lpstr>Hera Cubesats operations C-FDSOC</vt:lpstr>
      <vt:lpstr>Main points to be addressed during the splinter</vt:lpstr>
      <vt:lpstr>Orbit prediction uncertainties vs JuRa programming strategy and objectives</vt:lpstr>
      <vt:lpstr>Orbit prediction uncertainties vs JuRa programming strategy and objectives</vt:lpstr>
      <vt:lpstr>Science Request preparation sharing between IPAG &amp; C-FDSOC/MP operators</vt:lpstr>
      <vt:lpstr>Optimization possibilities via selective JuRa data downlink</vt:lpstr>
      <vt:lpstr>Optimization possibilities via selective JuRa data downlink</vt:lpstr>
      <vt:lpstr>Other questions from the last MPS Q&amp;A document sent to Gomspace and Payload teams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Bigot</dc:creator>
  <cp:lastModifiedBy>Jaubert Jean</cp:lastModifiedBy>
  <cp:revision>539</cp:revision>
  <dcterms:created xsi:type="dcterms:W3CDTF">2021-03-04T16:38:52Z</dcterms:created>
  <dcterms:modified xsi:type="dcterms:W3CDTF">2024-11-18T08:48:54Z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0x01010000DC6006A7BDDE4C8FF96CE1CE05F6EF002240421B177A4145A68A1D0509C7E11F</vt:lpwstr>
  </property>
  <property fmtid="{D5CDD505-2E9C-101B-9397-08002B2CF9AE}" pid="3" name="cfCentres">
    <vt:lpwstr>26;#Kourou|10e6e4f8-5444-4c46-91d9-1d88f2248fca;#2;#Toulouse|4631c293-d816-4767-8a32-a2fe4467ee72;#34;#Aire sur Adour|bb0d4b2a-cf9c-4ecf-a138-975cb305a5a3;#76;#CST|dcfdef51-9dac-43a6-8a2b-f174591fada0;#115;#Externe|433a1d26-7970-4033-a889-663dbc8acbde</vt:lpwstr>
  </property>
</Properties>
</file>