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2" r:id="rId6"/>
    <p:sldId id="277" r:id="rId7"/>
    <p:sldId id="298" r:id="rId8"/>
    <p:sldId id="284" r:id="rId9"/>
    <p:sldId id="287" r:id="rId10"/>
    <p:sldId id="299" r:id="rId11"/>
    <p:sldId id="297" r:id="rId12"/>
    <p:sldId id="264" r:id="rId13"/>
    <p:sldId id="296" r:id="rId14"/>
    <p:sldId id="290" r:id="rId15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FDC82F"/>
    <a:srgbClr val="FFFC00"/>
    <a:srgbClr val="AA1A16"/>
    <a:srgbClr val="C00000"/>
    <a:srgbClr val="FF0000"/>
    <a:srgbClr val="FFCC99"/>
    <a:srgbClr val="0432FF"/>
    <a:srgbClr val="000000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7" autoAdjust="0"/>
    <p:restoredTop sz="92480" autoAdjust="0"/>
  </p:normalViewPr>
  <p:slideViewPr>
    <p:cSldViewPr snapToGrid="0">
      <p:cViewPr>
        <p:scale>
          <a:sx n="124" d="100"/>
          <a:sy n="124" d="100"/>
        </p:scale>
        <p:origin x="984" y="152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6/7/17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80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6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9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5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3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Stalk Ruben for a</a:t>
            </a:r>
            <a:r>
              <a:rPr lang="en-US" baseline="0" dirty="0" smtClean="0"/>
              <a:t> disk and a </a:t>
            </a:r>
            <a:r>
              <a:rPr lang="en-US" baseline="0" dirty="0" err="1" smtClean="0"/>
              <a:t>virtualisation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Main thing is the </a:t>
            </a:r>
            <a:r>
              <a:rPr lang="en-US" baseline="0" dirty="0" err="1" smtClean="0"/>
              <a:t>netapp</a:t>
            </a:r>
            <a:r>
              <a:rPr lang="en-US" baseline="0" dirty="0" smtClean="0"/>
              <a:t>. We need </a:t>
            </a:r>
            <a:r>
              <a:rPr lang="en-US" baseline="0" dirty="0" err="1" smtClean="0"/>
              <a:t>netapp</a:t>
            </a:r>
            <a:r>
              <a:rPr lang="en-US" baseline="0" dirty="0" smtClean="0"/>
              <a:t> space for them. Mounting a </a:t>
            </a:r>
            <a:r>
              <a:rPr lang="en-US" baseline="0" dirty="0" err="1" smtClean="0"/>
              <a:t>netapp</a:t>
            </a:r>
            <a:r>
              <a:rPr lang="en-US" baseline="0" dirty="0" smtClean="0"/>
              <a:t> volume.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Setup the overall working environment with a Technical Note.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0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9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1" noProof="0" dirty="0" smtClean="0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Presentation Reference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949030"/>
          </a:xfrm>
        </p:spPr>
        <p:txBody>
          <a:bodyPr/>
          <a:lstStyle>
            <a:lvl1pPr>
              <a:buFont typeface="Wingdings" panose="05000000000000000000" pitchFamily="2" charset="2"/>
              <a:buChar char="Ø"/>
              <a:defRPr/>
            </a:lvl1pPr>
            <a:lvl2pPr>
              <a:buFont typeface="Verdana" panose="020B0604030504040204" pitchFamily="34" charset="0"/>
              <a:buChar char="●"/>
              <a:defRPr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Author Name | Presentation Reference | ESAC | 23/11/2015 | Slide  </a:t>
            </a:r>
            <a:fld id="{0C04167E-5C61-4D6B-90C0-B6E294A62905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aif.jpl.nasa.gov/naif/cosmographia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.costa@esa.int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sa_spice@sciops.esa.i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34341" y="2274906"/>
            <a:ext cx="8338820" cy="954107"/>
          </a:xfrm>
        </p:spPr>
        <p:txBody>
          <a:bodyPr/>
          <a:lstStyle/>
          <a:p>
            <a:pPr algn="ctr"/>
            <a:r>
              <a:rPr lang="en-GB" sz="2800" dirty="0"/>
              <a:t>SPICE, el servicio de </a:t>
            </a:r>
            <a:r>
              <a:rPr lang="en-GB" sz="2800" dirty="0" err="1"/>
              <a:t>información</a:t>
            </a:r>
            <a:r>
              <a:rPr lang="en-GB" sz="2800" dirty="0"/>
              <a:t> </a:t>
            </a:r>
            <a:r>
              <a:rPr lang="en-GB" sz="2800" dirty="0" err="1" smtClean="0"/>
              <a:t>geométrica</a:t>
            </a:r>
            <a:r>
              <a:rPr lang="en-GB" sz="2800" dirty="0"/>
              <a:t> para ciencias planetarias</a:t>
            </a:r>
            <a:endParaRPr lang="en-GB" sz="2800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89635" y="4686013"/>
            <a:ext cx="788987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Marc Costa </a:t>
            </a:r>
            <a:r>
              <a:rPr lang="en-GB" sz="2000" b="1" dirty="0" err="1" smtClean="0">
                <a:solidFill>
                  <a:schemeClr val="accent1"/>
                </a:solidFill>
              </a:rPr>
              <a:t>Sitj</a:t>
            </a:r>
            <a:r>
              <a:rPr lang="ca-ES" sz="2000" b="1" dirty="0" err="1" smtClean="0">
                <a:solidFill>
                  <a:schemeClr val="accent1"/>
                </a:solidFill>
              </a:rPr>
              <a:t>à</a:t>
            </a:r>
            <a:endParaRPr lang="ca-ES" sz="20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ca-ES" sz="1400" b="1" dirty="0" smtClean="0">
                <a:solidFill>
                  <a:schemeClr val="accent1"/>
                </a:solidFill>
              </a:rPr>
              <a:t>SPICE </a:t>
            </a:r>
            <a:r>
              <a:rPr lang="ca-ES" sz="1400" b="1" dirty="0" err="1" smtClean="0">
                <a:solidFill>
                  <a:schemeClr val="accent1"/>
                </a:solidFill>
              </a:rPr>
              <a:t>and</a:t>
            </a:r>
            <a:r>
              <a:rPr lang="ca-ES" sz="1400" b="1" dirty="0" smtClean="0">
                <a:solidFill>
                  <a:schemeClr val="accent1"/>
                </a:solidFill>
              </a:rPr>
              <a:t> </a:t>
            </a:r>
            <a:r>
              <a:rPr lang="ca-ES" sz="1400" b="1" dirty="0" err="1" smtClean="0">
                <a:solidFill>
                  <a:schemeClr val="accent1"/>
                </a:solidFill>
              </a:rPr>
              <a:t>Auxiliary</a:t>
            </a:r>
            <a:r>
              <a:rPr lang="ca-ES" sz="1400" b="1" dirty="0" smtClean="0">
                <a:solidFill>
                  <a:schemeClr val="accent1"/>
                </a:solidFill>
              </a:rPr>
              <a:t> Data </a:t>
            </a:r>
            <a:r>
              <a:rPr lang="ca-ES" sz="1400" b="1" dirty="0" err="1" smtClean="0">
                <a:solidFill>
                  <a:schemeClr val="accent1"/>
                </a:solidFill>
              </a:rPr>
              <a:t>Engineer</a:t>
            </a:r>
            <a:endParaRPr lang="ca-ES" sz="14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</a:rPr>
              <a:t>ESAC, </a:t>
            </a:r>
            <a:r>
              <a:rPr lang="en-GB" sz="1400" b="1" dirty="0" smtClean="0">
                <a:solidFill>
                  <a:schemeClr val="accent1"/>
                </a:solidFill>
              </a:rPr>
              <a:t>ESA, Villanueva de la </a:t>
            </a:r>
            <a:r>
              <a:rPr lang="en-GB" sz="1400" b="1" dirty="0" err="1" smtClean="0">
                <a:solidFill>
                  <a:schemeClr val="accent1"/>
                </a:solidFill>
              </a:rPr>
              <a:t>Cañada</a:t>
            </a:r>
            <a:r>
              <a:rPr lang="en-GB" sz="1400" b="1" dirty="0" smtClean="0">
                <a:solidFill>
                  <a:schemeClr val="accent1"/>
                </a:solidFill>
              </a:rPr>
              <a:t>, Spain</a:t>
            </a:r>
            <a:br>
              <a:rPr lang="en-GB" sz="1400" b="1" dirty="0" smtClean="0">
                <a:solidFill>
                  <a:schemeClr val="accent1"/>
                </a:solidFill>
              </a:rPr>
            </a:br>
            <a:r>
              <a:rPr lang="en-GB" sz="1400" b="1" dirty="0" smtClean="0">
                <a:solidFill>
                  <a:schemeClr val="accent1"/>
                </a:solidFill>
              </a:rPr>
              <a:t>07/06/2017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30" y="377975"/>
            <a:ext cx="6486695" cy="461665"/>
          </a:xfrm>
        </p:spPr>
        <p:txBody>
          <a:bodyPr/>
          <a:lstStyle/>
          <a:p>
            <a:r>
              <a:rPr lang="en-US" sz="2400" dirty="0" smtClean="0"/>
              <a:t>BACKUP: SPICE for ESA Missions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81515"/>
              </p:ext>
            </p:extLst>
          </p:nvPr>
        </p:nvGraphicFramePr>
        <p:xfrm>
          <a:off x="891801" y="2379799"/>
          <a:ext cx="7145727" cy="354281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96716"/>
                <a:gridCol w="811649"/>
                <a:gridCol w="810842"/>
                <a:gridCol w="855266"/>
                <a:gridCol w="1458983"/>
                <a:gridCol w="1712271"/>
              </a:tblGrid>
              <a:tr h="5252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Kernel Dataset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ESA server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NAIF server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PSA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Archive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Mission status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Kernel 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ExoMars</a:t>
                      </a:r>
                      <a:r>
                        <a:rPr lang="en-US" sz="1200" dirty="0" smtClean="0"/>
                        <a:t> 2016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PDS4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Operational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Consolidated</a:t>
                      </a:r>
                      <a:endParaRPr lang="en-US" sz="1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Rosetta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PDS3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Operational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Consolidated*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Mars Express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PDS3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Operational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Consolidated*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Venus Express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PDS3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Post Operations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Final Review*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BepiColombo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PDS4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Studies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C000"/>
                          </a:solidFill>
                        </a:rPr>
                        <a:t>In development</a:t>
                      </a:r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JUICE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PDS4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Studies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Consolidated</a:t>
                      </a:r>
                      <a:endParaRPr lang="en-US" sz="1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Solar Orbiter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Studies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Early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development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SMART-1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Legacy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C000"/>
                          </a:solidFill>
                        </a:rPr>
                        <a:t>Not reviewed</a:t>
                      </a:r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Chandrayaan-1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Legacy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C000"/>
                          </a:solidFill>
                        </a:rPr>
                        <a:t>Not reviewed</a:t>
                      </a:r>
                      <a:endParaRPr lang="en-US" sz="12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Huygens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Legacy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Aware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of existence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Giotto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Legacy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Aware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of existence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/>
          <a:stretch/>
        </p:blipFill>
        <p:spPr>
          <a:xfrm>
            <a:off x="5025593" y="5969712"/>
            <a:ext cx="2374900" cy="236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5593" y="6176492"/>
            <a:ext cx="716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Present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42456" y="6186208"/>
            <a:ext cx="901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Changing </a:t>
            </a:r>
          </a:p>
          <a:p>
            <a:r>
              <a:rPr lang="en-US" sz="1100" dirty="0" smtClean="0"/>
              <a:t>   soon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94032" y="6193091"/>
            <a:ext cx="101662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Not present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71" y="5969712"/>
            <a:ext cx="684821" cy="236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64665" y="6186208"/>
            <a:ext cx="4507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N/A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6260" y="1382090"/>
            <a:ext cx="8394814" cy="10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400" dirty="0" smtClean="0"/>
              <a:t>SPICE kernels can be found in different places and can be of three different nature</a:t>
            </a:r>
          </a:p>
          <a:p>
            <a:pPr lvl="1">
              <a:defRPr/>
            </a:pPr>
            <a:r>
              <a:rPr lang="en-US" sz="1400" dirty="0" smtClean="0"/>
              <a:t>Pre-operational / operational / archived</a:t>
            </a:r>
          </a:p>
          <a:p>
            <a:pPr lvl="1">
              <a:defRPr/>
            </a:pPr>
            <a:r>
              <a:rPr lang="en-US" sz="1400" b="1" dirty="0" smtClean="0">
                <a:solidFill>
                  <a:srgbClr val="00B0F0"/>
                </a:solidFill>
              </a:rPr>
              <a:t>ESA SPICE Server / PSA &amp;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en-US" sz="1400" dirty="0" smtClean="0"/>
              <a:t>NAIF </a:t>
            </a:r>
            <a:r>
              <a:rPr lang="en-US" sz="1400" dirty="0"/>
              <a:t>(PDS Node) </a:t>
            </a:r>
            <a:r>
              <a:rPr lang="en-US" sz="1400" dirty="0" smtClean="0"/>
              <a:t> </a:t>
            </a:r>
            <a:endParaRPr lang="en-US" sz="1200" dirty="0"/>
          </a:p>
          <a:p>
            <a:pPr lvl="1"/>
            <a:endParaRPr lang="en-US" sz="1200" dirty="0"/>
          </a:p>
          <a:p>
            <a:endParaRPr lang="ca-E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3998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179021"/>
            <a:ext cx="6486695" cy="830997"/>
          </a:xfrm>
          <a:effectLst/>
        </p:spPr>
        <p:txBody>
          <a:bodyPr/>
          <a:lstStyle/>
          <a:p>
            <a:r>
              <a:rPr lang="en-US" sz="2400" dirty="0" smtClean="0"/>
              <a:t>BACKUP: SPICE kernel Dataset Production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7022705" y="1754259"/>
            <a:ext cx="432048" cy="11089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112098" y="1815294"/>
            <a:ext cx="658025" cy="1047918"/>
          </a:xfrm>
          <a:prstGeom prst="downArrow">
            <a:avLst>
              <a:gd name="adj1" fmla="val 50000"/>
              <a:gd name="adj2" fmla="val 27260"/>
            </a:avLst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919064" y="1815294"/>
            <a:ext cx="391667" cy="110967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84106" y="2863211"/>
            <a:ext cx="4464496" cy="22752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Pipeline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614452" y="1374856"/>
            <a:ext cx="3966454" cy="392907"/>
          </a:xfrm>
          <a:prstGeom prst="rect">
            <a:avLst/>
          </a:prstGeom>
          <a:solidFill>
            <a:srgbClr val="FF2600">
              <a:alpha val="60784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ESA SPICE Service (with SOC)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768282" y="1374856"/>
            <a:ext cx="2920072" cy="379404"/>
          </a:xfrm>
          <a:prstGeom prst="rect">
            <a:avLst/>
          </a:prstGeom>
          <a:solidFill>
            <a:srgbClr val="FF2600">
              <a:alpha val="60784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68282" y="2143131"/>
            <a:ext cx="2940894" cy="432048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File Transfer Systems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389765" y="2983230"/>
            <a:ext cx="1152129" cy="733831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Orbit </a:t>
            </a:r>
            <a:r>
              <a:rPr lang="en-GB" sz="1200" dirty="0" smtClean="0"/>
              <a:t>ephemeris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5685911" y="2983230"/>
            <a:ext cx="1080120" cy="733831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Attitude ephemeris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6910047" y="2983230"/>
            <a:ext cx="1224136" cy="733831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Time correlation data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4389767" y="4145604"/>
            <a:ext cx="1152129" cy="733831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Orbit kernels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5685913" y="4145604"/>
            <a:ext cx="1080120" cy="733831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Attitude kernels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6910049" y="4145604"/>
            <a:ext cx="1224136" cy="733831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Spacecraft clock kernels</a:t>
            </a:r>
            <a:endParaRPr lang="en-GB" sz="1200" dirty="0"/>
          </a:p>
        </p:txBody>
      </p:sp>
      <p:sp>
        <p:nvSpPr>
          <p:cNvPr id="20" name="Rectangle 19"/>
          <p:cNvSpPr/>
          <p:nvPr/>
        </p:nvSpPr>
        <p:spPr>
          <a:xfrm>
            <a:off x="835734" y="4059939"/>
            <a:ext cx="900100" cy="603472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Planetary constants</a:t>
            </a:r>
            <a:endParaRPr lang="en-GB" sz="1100" dirty="0"/>
          </a:p>
        </p:txBody>
      </p:sp>
      <p:sp>
        <p:nvSpPr>
          <p:cNvPr id="21" name="Rectangle 20"/>
          <p:cNvSpPr/>
          <p:nvPr/>
        </p:nvSpPr>
        <p:spPr>
          <a:xfrm>
            <a:off x="2145201" y="4051081"/>
            <a:ext cx="886777" cy="684338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Instrument kernels</a:t>
            </a:r>
            <a:endParaRPr lang="en-GB" sz="900" dirty="0"/>
          </a:p>
        </p:txBody>
      </p:sp>
      <p:sp>
        <p:nvSpPr>
          <p:cNvPr id="22" name="Rectangle 21"/>
          <p:cNvSpPr/>
          <p:nvPr/>
        </p:nvSpPr>
        <p:spPr>
          <a:xfrm>
            <a:off x="2473420" y="4585642"/>
            <a:ext cx="846590" cy="614585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Frame kernels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20010" y="3987931"/>
            <a:ext cx="803427" cy="603472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Derived Products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0990" y="4563995"/>
            <a:ext cx="1040868" cy="603472"/>
          </a:xfrm>
          <a:prstGeom prst="rect">
            <a:avLst/>
          </a:prstGeom>
          <a:solidFill>
            <a:srgbClr val="FDC82F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 err="1" smtClean="0"/>
              <a:t>Leapseconds</a:t>
            </a:r>
            <a:r>
              <a:rPr lang="en-GB" sz="1050" dirty="0" smtClean="0"/>
              <a:t> kernels</a:t>
            </a:r>
            <a:endParaRPr lang="en-GB" sz="1050" dirty="0"/>
          </a:p>
        </p:txBody>
      </p:sp>
      <p:sp>
        <p:nvSpPr>
          <p:cNvPr id="25" name="Rectangle 24"/>
          <p:cNvSpPr/>
          <p:nvPr/>
        </p:nvSpPr>
        <p:spPr>
          <a:xfrm>
            <a:off x="676340" y="1374857"/>
            <a:ext cx="812715" cy="384220"/>
          </a:xfrm>
          <a:prstGeom prst="rect">
            <a:avLst/>
          </a:prstGeom>
          <a:solidFill>
            <a:srgbClr val="FF2600">
              <a:alpha val="60784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NAIF 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76341" y="5344243"/>
            <a:ext cx="8046264" cy="432048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FTP / User interface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91240" y="5854424"/>
            <a:ext cx="2675044" cy="356327"/>
          </a:xfrm>
          <a:prstGeom prst="rect">
            <a:avLst/>
          </a:prstGeom>
          <a:solidFill>
            <a:srgbClr val="FF2600">
              <a:alpha val="60784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 teams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056314" y="5857876"/>
            <a:ext cx="2683954" cy="352876"/>
          </a:xfrm>
          <a:prstGeom prst="rect">
            <a:avLst/>
          </a:prstGeom>
          <a:solidFill>
            <a:srgbClr val="FF2600">
              <a:alpha val="60784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Community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617995" y="5862051"/>
            <a:ext cx="2304256" cy="348700"/>
          </a:xfrm>
          <a:prstGeom prst="rect">
            <a:avLst/>
          </a:prstGeom>
          <a:solidFill>
            <a:srgbClr val="FF2600">
              <a:alpha val="60784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SOCs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848364" y="2924973"/>
            <a:ext cx="1327630" cy="684338"/>
          </a:xfrm>
          <a:prstGeom prst="rect">
            <a:avLst/>
          </a:prstGeom>
          <a:solidFill>
            <a:srgbClr val="FDC82F">
              <a:alpha val="58431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SC and instrument Frames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3320010" y="2924973"/>
            <a:ext cx="803427" cy="684338"/>
          </a:xfrm>
          <a:prstGeom prst="rect">
            <a:avLst/>
          </a:prstGeom>
          <a:solidFill>
            <a:srgbClr val="FDC82F">
              <a:alpha val="58431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Derived products</a:t>
            </a:r>
            <a:endParaRPr lang="en-GB" sz="1100" dirty="0"/>
          </a:p>
        </p:txBody>
      </p:sp>
      <p:sp>
        <p:nvSpPr>
          <p:cNvPr id="32" name="Rectangle 31"/>
          <p:cNvSpPr/>
          <p:nvPr/>
        </p:nvSpPr>
        <p:spPr>
          <a:xfrm>
            <a:off x="670315" y="2924973"/>
            <a:ext cx="905125" cy="684338"/>
          </a:xfrm>
          <a:prstGeom prst="rect">
            <a:avLst/>
          </a:prstGeom>
          <a:solidFill>
            <a:srgbClr val="FDC82F">
              <a:alpha val="58431"/>
            </a:srgbClr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Generic quantities</a:t>
            </a:r>
            <a:endParaRPr lang="en-GB" sz="1100" dirty="0"/>
          </a:p>
        </p:txBody>
      </p:sp>
      <p:sp>
        <p:nvSpPr>
          <p:cNvPr id="34" name="Down Arrow 33"/>
          <p:cNvSpPr/>
          <p:nvPr/>
        </p:nvSpPr>
        <p:spPr>
          <a:xfrm>
            <a:off x="4749807" y="3787794"/>
            <a:ext cx="432048" cy="3223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>
            <a:off x="6045951" y="3783349"/>
            <a:ext cx="432048" cy="3223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>
            <a:off x="7377854" y="3799314"/>
            <a:ext cx="432048" cy="3223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>
            <a:off x="2844456" y="1815293"/>
            <a:ext cx="783335" cy="133594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>
            <a:off x="1055006" y="3673229"/>
            <a:ext cx="432048" cy="3223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2372565" y="3693019"/>
            <a:ext cx="432048" cy="3223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3505699" y="3673229"/>
            <a:ext cx="432048" cy="32232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Elbow Connector 40"/>
          <p:cNvCxnSpPr>
            <a:endCxn id="27" idx="1"/>
          </p:cNvCxnSpPr>
          <p:nvPr/>
        </p:nvCxnSpPr>
        <p:spPr>
          <a:xfrm rot="5400000">
            <a:off x="161399" y="4139154"/>
            <a:ext cx="2423275" cy="1363592"/>
          </a:xfrm>
          <a:prstGeom prst="bentConnector4">
            <a:avLst>
              <a:gd name="adj1" fmla="val 66251"/>
              <a:gd name="adj2" fmla="val 116765"/>
            </a:avLst>
          </a:prstGeom>
          <a:ln>
            <a:headEnd type="arrow"/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2" name="Rectangle 41"/>
          <p:cNvSpPr/>
          <p:nvPr/>
        </p:nvSpPr>
        <p:spPr>
          <a:xfrm>
            <a:off x="691240" y="2143131"/>
            <a:ext cx="4850654" cy="432048"/>
          </a:xfrm>
          <a:prstGeom prst="rect">
            <a:avLst/>
          </a:prstGeom>
          <a:solidFill>
            <a:srgbClr val="92D050"/>
          </a:soli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Tools / Processes / Manual Work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91240" y="3891201"/>
            <a:ext cx="7597322" cy="1367282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63687"/>
            <a:ext cx="6486695" cy="461665"/>
          </a:xfrm>
        </p:spPr>
        <p:txBody>
          <a:bodyPr/>
          <a:lstStyle/>
          <a:p>
            <a:r>
              <a:rPr lang="en-US" sz="2400" dirty="0"/>
              <a:t>SPICE </a:t>
            </a:r>
            <a:r>
              <a:rPr lang="en-US" sz="2400" dirty="0" smtClean="0"/>
              <a:t>Introduction</a:t>
            </a:r>
            <a:endParaRPr lang="en-GB" dirty="0"/>
          </a:p>
        </p:txBody>
      </p:sp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244305" y="1341981"/>
            <a:ext cx="8718211" cy="2089540"/>
          </a:xfrm>
        </p:spPr>
        <p:txBody>
          <a:bodyPr/>
          <a:lstStyle/>
          <a:p>
            <a:r>
              <a:rPr lang="en-US" sz="1200" dirty="0"/>
              <a:t>SPICE is an information system that uses </a:t>
            </a:r>
            <a:r>
              <a:rPr lang="en-US" sz="1200" i="1" dirty="0" smtClean="0">
                <a:solidFill>
                  <a:srgbClr val="FF0000"/>
                </a:solidFill>
              </a:rPr>
              <a:t>ancillary data </a:t>
            </a:r>
            <a:r>
              <a:rPr lang="en-US" sz="1200" dirty="0"/>
              <a:t>to provide Solar System geometry information to scientists and engineers for planetary missions in order to plan and </a:t>
            </a:r>
            <a:r>
              <a:rPr lang="en-US" sz="1200" dirty="0" smtClean="0"/>
              <a:t>analyze </a:t>
            </a:r>
            <a:r>
              <a:rPr lang="en-US" sz="1200" dirty="0"/>
              <a:t>scientific observations from space-born instruments. SPICE was originally developed and maintained by the Navigation and Ancillary Information Facility (NAIF) team of the Jet Propulsion Laboratory (NASA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Space flight projects need a set of “ancillary data” to support:</a:t>
            </a:r>
          </a:p>
          <a:p>
            <a:pPr lvl="1"/>
            <a:r>
              <a:rPr lang="en-US" sz="1200" dirty="0"/>
              <a:t>Mission design</a:t>
            </a:r>
          </a:p>
          <a:p>
            <a:pPr lvl="1"/>
            <a:r>
              <a:rPr lang="en-US" sz="1200" dirty="0"/>
              <a:t>Science Ground Segment design, development and testing</a:t>
            </a:r>
          </a:p>
          <a:p>
            <a:pPr lvl="1"/>
            <a:r>
              <a:rPr lang="en-US" sz="1200" dirty="0"/>
              <a:t>Flight engineering operations</a:t>
            </a:r>
          </a:p>
          <a:p>
            <a:pPr lvl="1"/>
            <a:r>
              <a:rPr lang="en-US" sz="1200" dirty="0"/>
              <a:t>Science observation planning</a:t>
            </a:r>
          </a:p>
          <a:p>
            <a:pPr lvl="1"/>
            <a:r>
              <a:rPr lang="en-US" sz="1200" dirty="0"/>
              <a:t>Quick look science data analysis</a:t>
            </a:r>
          </a:p>
          <a:p>
            <a:pPr lvl="1"/>
            <a:r>
              <a:rPr lang="en-US" sz="1200" dirty="0"/>
              <a:t>Science data archive preparation</a:t>
            </a:r>
          </a:p>
          <a:p>
            <a:pPr lvl="1"/>
            <a:r>
              <a:rPr lang="en-US" sz="1200" dirty="0"/>
              <a:t>And maybe most important of all: science data analysis</a:t>
            </a:r>
            <a:r>
              <a:rPr lang="en-US" sz="1200" dirty="0" smtClean="0"/>
              <a:t>!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5" y="4393237"/>
            <a:ext cx="7418366" cy="17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63687"/>
            <a:ext cx="6486695" cy="461665"/>
          </a:xfrm>
        </p:spPr>
        <p:txBody>
          <a:bodyPr/>
          <a:lstStyle/>
          <a:p>
            <a:r>
              <a:rPr lang="en-US" sz="2400" dirty="0" smtClean="0"/>
              <a:t>Ancillary Data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9680" y="1354380"/>
            <a:ext cx="8394814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1200" dirty="0"/>
              <a:t>“Ancillary data” are those that help scientists and engineers determine:</a:t>
            </a:r>
          </a:p>
          <a:p>
            <a:pPr marL="642938" lvl="1"/>
            <a:r>
              <a:rPr lang="en-US" sz="1200" dirty="0"/>
              <a:t>where the spacecraft was located	</a:t>
            </a:r>
          </a:p>
          <a:p>
            <a:pPr marL="642938" lvl="1"/>
            <a:r>
              <a:rPr lang="en-US" sz="1200" dirty="0"/>
              <a:t>how the spacecraft and its instruments were oriented (pointed)</a:t>
            </a:r>
          </a:p>
          <a:p>
            <a:pPr marL="642938" lvl="1"/>
            <a:r>
              <a:rPr lang="en-US" sz="1200" dirty="0"/>
              <a:t>what was the location, size, shape and orientation of the target being observed</a:t>
            </a:r>
          </a:p>
          <a:p>
            <a:pPr marL="642938" lvl="1"/>
            <a:r>
              <a:rPr lang="en-US" sz="1200" dirty="0"/>
              <a:t>what events were occurring on the spacecraft or ground that might affect interpretation of science </a:t>
            </a:r>
            <a:r>
              <a:rPr lang="en-US" sz="1200" dirty="0" smtClean="0"/>
              <a:t>observations</a:t>
            </a:r>
          </a:p>
          <a:p>
            <a:endParaRPr lang="en-US" sz="1200" dirty="0" smtClean="0"/>
          </a:p>
          <a:p>
            <a:r>
              <a:rPr lang="en-US" sz="1200" dirty="0" smtClean="0"/>
              <a:t>Ancillary data also includes: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ca-ES" sz="1200" kern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91" y="2685800"/>
            <a:ext cx="6222535" cy="377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63687"/>
            <a:ext cx="6486695" cy="461665"/>
          </a:xfrm>
        </p:spPr>
        <p:txBody>
          <a:bodyPr/>
          <a:lstStyle/>
          <a:p>
            <a:r>
              <a:rPr lang="en-US" sz="2400" dirty="0" err="1" smtClean="0"/>
              <a:t>Cosmographia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WebGeocalc</a:t>
            </a:r>
            <a:r>
              <a:rPr lang="en-US" sz="2400" dirty="0" smtClean="0"/>
              <a:t> DEMO</a:t>
            </a:r>
            <a:endParaRPr lang="en-GB" dirty="0"/>
          </a:p>
        </p:txBody>
      </p:sp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244305" y="1270063"/>
            <a:ext cx="8718211" cy="2089540"/>
          </a:xfrm>
        </p:spPr>
        <p:txBody>
          <a:bodyPr/>
          <a:lstStyle/>
          <a:p>
            <a:r>
              <a:rPr lang="en-US" sz="1200" b="1" dirty="0" err="1" smtClean="0"/>
              <a:t>Cosmographia</a:t>
            </a:r>
            <a:endParaRPr lang="en-US" sz="1200" b="1" dirty="0" smtClean="0"/>
          </a:p>
          <a:p>
            <a:pPr lvl="1"/>
            <a:r>
              <a:rPr lang="en-US" sz="1200" dirty="0" smtClean="0"/>
              <a:t>Open </a:t>
            </a:r>
            <a:r>
              <a:rPr lang="en-US" sz="1200" dirty="0" err="1" smtClean="0"/>
              <a:t>Cosmographia</a:t>
            </a:r>
            <a:endParaRPr lang="en-US" sz="1200" dirty="0" smtClean="0"/>
          </a:p>
          <a:p>
            <a:pPr lvl="1"/>
            <a:r>
              <a:rPr lang="en-US" sz="1200" dirty="0" smtClean="0"/>
              <a:t>Load JUICE 3_1 Script</a:t>
            </a:r>
          </a:p>
          <a:p>
            <a:pPr lvl="1"/>
            <a:r>
              <a:rPr lang="en-US" sz="1200" dirty="0" smtClean="0"/>
              <a:t>Load JANUS and another instrument</a:t>
            </a:r>
          </a:p>
          <a:p>
            <a:pPr lvl="1"/>
            <a:r>
              <a:rPr lang="en-US" sz="1200" dirty="0" smtClean="0"/>
              <a:t>Show reference frames and vector to Jupiter</a:t>
            </a:r>
          </a:p>
          <a:p>
            <a:pPr lvl="1"/>
            <a:r>
              <a:rPr lang="en-US" sz="1200" dirty="0" smtClean="0"/>
              <a:t>Show JUPITER-JUICE-GANYMEDE angle</a:t>
            </a:r>
          </a:p>
          <a:p>
            <a:r>
              <a:rPr lang="en-US" sz="1200" b="1" dirty="0" err="1" smtClean="0"/>
              <a:t>WebGeocalc</a:t>
            </a:r>
            <a:endParaRPr lang="en-US" sz="1200" b="1" dirty="0" smtClean="0"/>
          </a:p>
          <a:p>
            <a:pPr lvl="1"/>
            <a:r>
              <a:rPr lang="en-US" sz="1200" dirty="0" smtClean="0"/>
              <a:t>Load JUICE 3_1 Scenario</a:t>
            </a:r>
          </a:p>
          <a:p>
            <a:pPr lvl="1"/>
            <a:r>
              <a:rPr lang="en-US" sz="1200" dirty="0" smtClean="0"/>
              <a:t>Science Opportunity analysis: Europa Closest Approach</a:t>
            </a:r>
          </a:p>
          <a:p>
            <a:r>
              <a:rPr lang="en-US" sz="1200" b="1" dirty="0" err="1" smtClean="0"/>
              <a:t>Cosmographia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GoTo</a:t>
            </a:r>
            <a:r>
              <a:rPr lang="en-US" sz="1200" dirty="0" smtClean="0"/>
              <a:t> the Europa CA</a:t>
            </a:r>
          </a:p>
          <a:p>
            <a:pPr lvl="1"/>
            <a:r>
              <a:rPr lang="en-US" sz="1200" dirty="0" smtClean="0"/>
              <a:t>Unload JUICE</a:t>
            </a:r>
          </a:p>
          <a:p>
            <a:pPr lvl="1"/>
            <a:r>
              <a:rPr lang="en-US" sz="1200" dirty="0" smtClean="0"/>
              <a:t>Load MEX Scenario </a:t>
            </a:r>
          </a:p>
          <a:p>
            <a:r>
              <a:rPr lang="en-US" sz="1200" b="1" dirty="0" smtClean="0"/>
              <a:t>PSA UI </a:t>
            </a:r>
          </a:p>
          <a:p>
            <a:pPr lvl="1"/>
            <a:r>
              <a:rPr lang="en-US" sz="1200" dirty="0" smtClean="0"/>
              <a:t>Go to the PSA UI Select </a:t>
            </a:r>
            <a:r>
              <a:rPr lang="en-US" sz="1200" dirty="0" err="1" smtClean="0"/>
              <a:t>Phobos</a:t>
            </a:r>
            <a:r>
              <a:rPr lang="en-US" sz="1200" dirty="0" smtClean="0"/>
              <a:t> and HRSC</a:t>
            </a:r>
          </a:p>
          <a:p>
            <a:pPr lvl="1"/>
            <a:r>
              <a:rPr lang="en-US" sz="1200" dirty="0" smtClean="0"/>
              <a:t>Retrieve the picture of interest</a:t>
            </a:r>
          </a:p>
          <a:p>
            <a:r>
              <a:rPr lang="en-US" sz="1200" b="1" dirty="0" err="1" smtClean="0"/>
              <a:t>Cosmographia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GoTo</a:t>
            </a:r>
            <a:r>
              <a:rPr lang="en-US" sz="1200" dirty="0" smtClean="0"/>
              <a:t> the Time of the Picture of interest</a:t>
            </a:r>
          </a:p>
          <a:p>
            <a:pPr lvl="1"/>
            <a:r>
              <a:rPr lang="en-US" sz="1200" dirty="0" smtClean="0"/>
              <a:t>Load the HRSC </a:t>
            </a:r>
            <a:r>
              <a:rPr lang="en-US" sz="1200" dirty="0" err="1" smtClean="0"/>
              <a:t>FoV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 smtClean="0"/>
              <a:t>Put the distance parameter to </a:t>
            </a:r>
            <a:r>
              <a:rPr lang="en-US" sz="1200" dirty="0" err="1" smtClean="0"/>
              <a:t>Phobos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872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63687"/>
            <a:ext cx="6486695" cy="461665"/>
          </a:xfrm>
        </p:spPr>
        <p:txBody>
          <a:bodyPr/>
          <a:lstStyle/>
          <a:p>
            <a:r>
              <a:rPr lang="en-US" sz="2400" dirty="0"/>
              <a:t>SPICE in a nutshell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60" y="1354380"/>
            <a:ext cx="8394814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provides users a large suite of SW used to read SPICE ancillary data files to compute observation geometry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is multi-mission and can be used in any kind of planetary mission</a:t>
            </a:r>
            <a:r>
              <a:rPr lang="en-US" sz="1200" baseline="30000" dirty="0" smtClean="0"/>
              <a:t>*</a:t>
            </a:r>
            <a:r>
              <a:rPr lang="en-US" sz="1200" dirty="0" smtClean="0"/>
              <a:t> (orbiter, lander, rover</a:t>
            </a:r>
            <a:r>
              <a:rPr lang="is-IS" sz="1200" dirty="0" smtClean="0"/>
              <a:t>…</a:t>
            </a:r>
            <a:r>
              <a:rPr lang="en-US" sz="1200" dirty="0" smtClean="0"/>
              <a:t>)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is open, well tested, extensively used and with tons of resources to learn it and implement it.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is the recommended means of archiving ancillary data by NASA’s PDS and by the IPDA</a:t>
            </a:r>
            <a:endParaRPr lang="en-US" sz="1200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ancillary data  (kernels) comes from:</a:t>
            </a:r>
          </a:p>
          <a:p>
            <a:pPr lvl="1"/>
            <a:r>
              <a:rPr lang="en-US" sz="1200" dirty="0" smtClean="0"/>
              <a:t>The Spacecraft</a:t>
            </a:r>
          </a:p>
          <a:p>
            <a:pPr lvl="1"/>
            <a:r>
              <a:rPr lang="en-US" sz="1200" dirty="0" smtClean="0"/>
              <a:t>MOC/SGS</a:t>
            </a:r>
          </a:p>
          <a:p>
            <a:pPr lvl="1"/>
            <a:r>
              <a:rPr lang="en-US" sz="1200" dirty="0" smtClean="0"/>
              <a:t>Spacecraft manufacturer and Instrument teams</a:t>
            </a:r>
          </a:p>
          <a:p>
            <a:pPr lvl="1"/>
            <a:r>
              <a:rPr lang="en-US" sz="1200" dirty="0" smtClean="0"/>
              <a:t>Science </a:t>
            </a:r>
            <a:r>
              <a:rPr lang="en-US" sz="1200" dirty="0" err="1" smtClean="0"/>
              <a:t>Organisations</a:t>
            </a:r>
            <a:endParaRPr lang="en-US" sz="1200" dirty="0"/>
          </a:p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is used to </a:t>
            </a:r>
            <a:r>
              <a:rPr lang="en-US" sz="1200" dirty="0" err="1" smtClean="0"/>
              <a:t>organise</a:t>
            </a:r>
            <a:r>
              <a:rPr lang="en-US" sz="1200" dirty="0" smtClean="0"/>
              <a:t> and package these data in a collection of files called “</a:t>
            </a:r>
            <a:r>
              <a:rPr lang="en-US" sz="1200" b="1" dirty="0" smtClean="0"/>
              <a:t>kernels</a:t>
            </a:r>
            <a:r>
              <a:rPr lang="en-US" sz="1200" dirty="0" smtClean="0"/>
              <a:t>”   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SPICE</a:t>
            </a:r>
            <a:r>
              <a:rPr lang="en-US" sz="1200" dirty="0" smtClean="0"/>
              <a:t> includes SW for writing, reading kernels and computing observation geometry from kernels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Additional Services</a:t>
            </a:r>
          </a:p>
          <a:p>
            <a:pPr>
              <a:defRPr/>
            </a:pPr>
            <a:r>
              <a:rPr lang="en-GB" sz="1200" b="1" dirty="0" err="1"/>
              <a:t>WebGeocalc</a:t>
            </a:r>
            <a:r>
              <a:rPr lang="en-GB" sz="1200" b="1" dirty="0"/>
              <a:t> (WGC) </a:t>
            </a:r>
            <a:r>
              <a:rPr lang="en-GB" sz="1200" dirty="0"/>
              <a:t> is a web-based graphical user interface to SPICE. Many observation geometry computations available in SPICE through a standard web browser. See</a:t>
            </a:r>
            <a:r>
              <a:rPr lang="en-GB" sz="1200" dirty="0" smtClean="0"/>
              <a:t>:</a:t>
            </a:r>
            <a:endParaRPr lang="en-GB" altLang="en-US" sz="1200" b="1" dirty="0"/>
          </a:p>
          <a:p>
            <a:pPr>
              <a:defRPr/>
            </a:pPr>
            <a:r>
              <a:rPr lang="en-GB" altLang="en-US" sz="1200" b="1" dirty="0" err="1"/>
              <a:t>Cosmographia</a:t>
            </a:r>
            <a:r>
              <a:rPr lang="en-GB" altLang="en-US" sz="1200" dirty="0"/>
              <a:t> is an </a:t>
            </a:r>
            <a:r>
              <a:rPr lang="en-GB" sz="1200" dirty="0"/>
              <a:t>interactive tool; 3D visualization of S/C trajectory, orientation and instrument field-of-views and footprints. Open source. SPICE-enhanced version of </a:t>
            </a:r>
            <a:r>
              <a:rPr lang="en-GB" sz="1200" dirty="0" err="1"/>
              <a:t>Cosmographia</a:t>
            </a:r>
            <a:r>
              <a:rPr lang="en-GB" sz="1200" dirty="0"/>
              <a:t> available at: </a:t>
            </a:r>
            <a:r>
              <a:rPr lang="en-GB" sz="1200" dirty="0">
                <a:hlinkClick r:id="rId3"/>
              </a:rPr>
              <a:t>https://naif.jpl.nasa.gov/naif/cosmographia.html</a:t>
            </a:r>
            <a:endParaRPr lang="en-GB" sz="1200" dirty="0"/>
          </a:p>
          <a:p>
            <a:pPr lvl="1"/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ca-ES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754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63687"/>
            <a:ext cx="6486695" cy="461665"/>
          </a:xfrm>
        </p:spPr>
        <p:txBody>
          <a:bodyPr/>
          <a:lstStyle/>
          <a:p>
            <a:r>
              <a:rPr lang="en-US" sz="2400" dirty="0"/>
              <a:t>SPICE </a:t>
            </a:r>
            <a:r>
              <a:rPr lang="en-US" sz="2400" dirty="0" smtClean="0"/>
              <a:t>kernels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4305" y="1729410"/>
            <a:ext cx="1273986" cy="571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4305" y="2531189"/>
            <a:ext cx="1273986" cy="5701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4305" y="4997316"/>
            <a:ext cx="1273986" cy="5734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4305" y="3370756"/>
            <a:ext cx="1273986" cy="5701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4305" y="4195537"/>
            <a:ext cx="1273986" cy="5734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142730" y="5764792"/>
            <a:ext cx="1416985" cy="630908"/>
          </a:xfrm>
          <a:custGeom>
            <a:avLst/>
            <a:gdLst>
              <a:gd name="T0" fmla="*/ 2147483647 w 872"/>
              <a:gd name="T1" fmla="*/ 2147483647 h 384"/>
              <a:gd name="T2" fmla="*/ 2147483647 w 872"/>
              <a:gd name="T3" fmla="*/ 2147483647 h 384"/>
              <a:gd name="T4" fmla="*/ 2147483647 w 872"/>
              <a:gd name="T5" fmla="*/ 2147483647 h 384"/>
              <a:gd name="T6" fmla="*/ 2147483647 w 872"/>
              <a:gd name="T7" fmla="*/ 2147483647 h 384"/>
              <a:gd name="T8" fmla="*/ 2147483647 w 872"/>
              <a:gd name="T9" fmla="*/ 2147483647 h 384"/>
              <a:gd name="T10" fmla="*/ 0 w 872"/>
              <a:gd name="T11" fmla="*/ 2147483647 h 384"/>
              <a:gd name="T12" fmla="*/ 2147483647 w 872"/>
              <a:gd name="T13" fmla="*/ 2147483647 h 384"/>
              <a:gd name="T14" fmla="*/ 2147483647 w 872"/>
              <a:gd name="T15" fmla="*/ 2147483647 h 384"/>
              <a:gd name="T16" fmla="*/ 2147483647 w 872"/>
              <a:gd name="T17" fmla="*/ 2147483647 h 384"/>
              <a:gd name="T18" fmla="*/ 2147483647 w 872"/>
              <a:gd name="T19" fmla="*/ 2147483647 h 384"/>
              <a:gd name="T20" fmla="*/ 2147483647 w 872"/>
              <a:gd name="T21" fmla="*/ 2147483647 h 384"/>
              <a:gd name="T22" fmla="*/ 2147483647 w 872"/>
              <a:gd name="T23" fmla="*/ 0 h 384"/>
              <a:gd name="T24" fmla="*/ 2147483647 w 872"/>
              <a:gd name="T25" fmla="*/ 0 h 384"/>
              <a:gd name="T26" fmla="*/ 2147483647 w 872"/>
              <a:gd name="T27" fmla="*/ 2147483647 h 384"/>
              <a:gd name="T28" fmla="*/ 2147483647 w 872"/>
              <a:gd name="T29" fmla="*/ 2147483647 h 384"/>
              <a:gd name="T30" fmla="*/ 2147483647 w 872"/>
              <a:gd name="T31" fmla="*/ 2147483647 h 384"/>
              <a:gd name="T32" fmla="*/ 2147483647 w 872"/>
              <a:gd name="T33" fmla="*/ 2147483647 h 384"/>
              <a:gd name="T34" fmla="*/ 2147483647 w 872"/>
              <a:gd name="T35" fmla="*/ 2147483647 h 384"/>
              <a:gd name="T36" fmla="*/ 2147483647 w 872"/>
              <a:gd name="T37" fmla="*/ 2147483647 h 384"/>
              <a:gd name="T38" fmla="*/ 2147483647 w 872"/>
              <a:gd name="T39" fmla="*/ 2147483647 h 384"/>
              <a:gd name="T40" fmla="*/ 2147483647 w 872"/>
              <a:gd name="T41" fmla="*/ 2147483647 h 384"/>
              <a:gd name="T42" fmla="*/ 2147483647 w 872"/>
              <a:gd name="T43" fmla="*/ 2147483647 h 384"/>
              <a:gd name="T44" fmla="*/ 2147483647 w 872"/>
              <a:gd name="T45" fmla="*/ 2147483647 h 384"/>
              <a:gd name="T46" fmla="*/ 2147483647 w 872"/>
              <a:gd name="T47" fmla="*/ 2147483647 h 384"/>
              <a:gd name="T48" fmla="*/ 2147483647 w 872"/>
              <a:gd name="T49" fmla="*/ 2147483647 h 384"/>
              <a:gd name="T50" fmla="*/ 2147483647 w 872"/>
              <a:gd name="T51" fmla="*/ 2147483647 h 384"/>
              <a:gd name="T52" fmla="*/ 2147483647 w 872"/>
              <a:gd name="T53" fmla="*/ 2147483647 h 3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384"/>
              <a:gd name="T83" fmla="*/ 872 w 872"/>
              <a:gd name="T84" fmla="*/ 384 h 38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384">
                <a:moveTo>
                  <a:pt x="144" y="383"/>
                </a:moveTo>
                <a:lnTo>
                  <a:pt x="89" y="363"/>
                </a:lnTo>
                <a:lnTo>
                  <a:pt x="44" y="328"/>
                </a:lnTo>
                <a:lnTo>
                  <a:pt x="15" y="264"/>
                </a:lnTo>
                <a:lnTo>
                  <a:pt x="5" y="229"/>
                </a:lnTo>
                <a:lnTo>
                  <a:pt x="0" y="189"/>
                </a:lnTo>
                <a:lnTo>
                  <a:pt x="5" y="154"/>
                </a:lnTo>
                <a:lnTo>
                  <a:pt x="15" y="119"/>
                </a:lnTo>
                <a:lnTo>
                  <a:pt x="44" y="50"/>
                </a:lnTo>
                <a:lnTo>
                  <a:pt x="89" y="20"/>
                </a:lnTo>
                <a:lnTo>
                  <a:pt x="114" y="5"/>
                </a:lnTo>
                <a:lnTo>
                  <a:pt x="144" y="0"/>
                </a:lnTo>
                <a:lnTo>
                  <a:pt x="871" y="0"/>
                </a:lnTo>
                <a:lnTo>
                  <a:pt x="841" y="5"/>
                </a:lnTo>
                <a:lnTo>
                  <a:pt x="816" y="20"/>
                </a:lnTo>
                <a:lnTo>
                  <a:pt x="771" y="50"/>
                </a:lnTo>
                <a:lnTo>
                  <a:pt x="751" y="84"/>
                </a:lnTo>
                <a:lnTo>
                  <a:pt x="737" y="119"/>
                </a:lnTo>
                <a:lnTo>
                  <a:pt x="732" y="154"/>
                </a:lnTo>
                <a:lnTo>
                  <a:pt x="727" y="189"/>
                </a:lnTo>
                <a:lnTo>
                  <a:pt x="732" y="229"/>
                </a:lnTo>
                <a:lnTo>
                  <a:pt x="737" y="264"/>
                </a:lnTo>
                <a:lnTo>
                  <a:pt x="751" y="298"/>
                </a:lnTo>
                <a:lnTo>
                  <a:pt x="771" y="328"/>
                </a:lnTo>
                <a:lnTo>
                  <a:pt x="816" y="363"/>
                </a:lnTo>
                <a:lnTo>
                  <a:pt x="871" y="383"/>
                </a:lnTo>
                <a:lnTo>
                  <a:pt x="144" y="383"/>
                </a:lnTo>
              </a:path>
            </a:pathLst>
          </a:custGeom>
          <a:solidFill>
            <a:srgbClr val="FF0000">
              <a:alpha val="45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150855" y="4163248"/>
            <a:ext cx="1421859" cy="637480"/>
          </a:xfrm>
          <a:custGeom>
            <a:avLst/>
            <a:gdLst>
              <a:gd name="T0" fmla="*/ 2147483647 w 875"/>
              <a:gd name="T1" fmla="*/ 2147483647 h 388"/>
              <a:gd name="T2" fmla="*/ 2147483647 w 875"/>
              <a:gd name="T3" fmla="*/ 2147483647 h 388"/>
              <a:gd name="T4" fmla="*/ 2147483647 w 875"/>
              <a:gd name="T5" fmla="*/ 2147483647 h 388"/>
              <a:gd name="T6" fmla="*/ 2147483647 w 875"/>
              <a:gd name="T7" fmla="*/ 2147483647 h 388"/>
              <a:gd name="T8" fmla="*/ 2147483647 w 875"/>
              <a:gd name="T9" fmla="*/ 2147483647 h 388"/>
              <a:gd name="T10" fmla="*/ 0 w 875"/>
              <a:gd name="T11" fmla="*/ 2147483647 h 388"/>
              <a:gd name="T12" fmla="*/ 2147483647 w 875"/>
              <a:gd name="T13" fmla="*/ 2147483647 h 388"/>
              <a:gd name="T14" fmla="*/ 2147483647 w 875"/>
              <a:gd name="T15" fmla="*/ 2147483647 h 388"/>
              <a:gd name="T16" fmla="*/ 2147483647 w 875"/>
              <a:gd name="T17" fmla="*/ 2147483647 h 388"/>
              <a:gd name="T18" fmla="*/ 2147483647 w 875"/>
              <a:gd name="T19" fmla="*/ 2147483647 h 388"/>
              <a:gd name="T20" fmla="*/ 2147483647 w 875"/>
              <a:gd name="T21" fmla="*/ 0 h 388"/>
              <a:gd name="T22" fmla="*/ 2147483647 w 875"/>
              <a:gd name="T23" fmla="*/ 0 h 388"/>
              <a:gd name="T24" fmla="*/ 2147483647 w 875"/>
              <a:gd name="T25" fmla="*/ 2147483647 h 388"/>
              <a:gd name="T26" fmla="*/ 2147483647 w 875"/>
              <a:gd name="T27" fmla="*/ 2147483647 h 388"/>
              <a:gd name="T28" fmla="*/ 2147483647 w 875"/>
              <a:gd name="T29" fmla="*/ 2147483647 h 388"/>
              <a:gd name="T30" fmla="*/ 2147483647 w 875"/>
              <a:gd name="T31" fmla="*/ 2147483647 h 388"/>
              <a:gd name="T32" fmla="*/ 2147483647 w 875"/>
              <a:gd name="T33" fmla="*/ 2147483647 h 388"/>
              <a:gd name="T34" fmla="*/ 2147483647 w 875"/>
              <a:gd name="T35" fmla="*/ 2147483647 h 388"/>
              <a:gd name="T36" fmla="*/ 2147483647 w 875"/>
              <a:gd name="T37" fmla="*/ 2147483647 h 388"/>
              <a:gd name="T38" fmla="*/ 2147483647 w 875"/>
              <a:gd name="T39" fmla="*/ 2147483647 h 388"/>
              <a:gd name="T40" fmla="*/ 2147483647 w 875"/>
              <a:gd name="T41" fmla="*/ 2147483647 h 388"/>
              <a:gd name="T42" fmla="*/ 2147483647 w 875"/>
              <a:gd name="T43" fmla="*/ 2147483647 h 388"/>
              <a:gd name="T44" fmla="*/ 2147483647 w 875"/>
              <a:gd name="T45" fmla="*/ 2147483647 h 388"/>
              <a:gd name="T46" fmla="*/ 2147483647 w 875"/>
              <a:gd name="T47" fmla="*/ 2147483647 h 388"/>
              <a:gd name="T48" fmla="*/ 2147483647 w 875"/>
              <a:gd name="T49" fmla="*/ 2147483647 h 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"/>
              <a:gd name="T76" fmla="*/ 0 h 388"/>
              <a:gd name="T77" fmla="*/ 875 w 875"/>
              <a:gd name="T78" fmla="*/ 388 h 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" h="388">
                <a:moveTo>
                  <a:pt x="149" y="387"/>
                </a:moveTo>
                <a:lnTo>
                  <a:pt x="119" y="379"/>
                </a:lnTo>
                <a:lnTo>
                  <a:pt x="94" y="366"/>
                </a:lnTo>
                <a:lnTo>
                  <a:pt x="45" y="328"/>
                </a:lnTo>
                <a:lnTo>
                  <a:pt x="15" y="265"/>
                </a:lnTo>
                <a:lnTo>
                  <a:pt x="0" y="194"/>
                </a:lnTo>
                <a:lnTo>
                  <a:pt x="15" y="122"/>
                </a:lnTo>
                <a:lnTo>
                  <a:pt x="45" y="55"/>
                </a:lnTo>
                <a:lnTo>
                  <a:pt x="94" y="21"/>
                </a:lnTo>
                <a:lnTo>
                  <a:pt x="119" y="9"/>
                </a:lnTo>
                <a:lnTo>
                  <a:pt x="149" y="0"/>
                </a:lnTo>
                <a:lnTo>
                  <a:pt x="874" y="0"/>
                </a:lnTo>
                <a:lnTo>
                  <a:pt x="844" y="9"/>
                </a:lnTo>
                <a:lnTo>
                  <a:pt x="819" y="21"/>
                </a:lnTo>
                <a:lnTo>
                  <a:pt x="770" y="55"/>
                </a:lnTo>
                <a:lnTo>
                  <a:pt x="740" y="122"/>
                </a:lnTo>
                <a:lnTo>
                  <a:pt x="735" y="156"/>
                </a:lnTo>
                <a:lnTo>
                  <a:pt x="730" y="194"/>
                </a:lnTo>
                <a:lnTo>
                  <a:pt x="735" y="231"/>
                </a:lnTo>
                <a:lnTo>
                  <a:pt x="740" y="265"/>
                </a:lnTo>
                <a:lnTo>
                  <a:pt x="770" y="328"/>
                </a:lnTo>
                <a:lnTo>
                  <a:pt x="819" y="366"/>
                </a:lnTo>
                <a:lnTo>
                  <a:pt x="844" y="379"/>
                </a:lnTo>
                <a:lnTo>
                  <a:pt x="874" y="387"/>
                </a:lnTo>
                <a:lnTo>
                  <a:pt x="149" y="387"/>
                </a:lnTo>
              </a:path>
            </a:pathLst>
          </a:custGeom>
          <a:solidFill>
            <a:srgbClr val="FF0000">
              <a:alpha val="56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141106" y="3338468"/>
            <a:ext cx="1418609" cy="632550"/>
          </a:xfrm>
          <a:custGeom>
            <a:avLst/>
            <a:gdLst>
              <a:gd name="T0" fmla="*/ 2147483647 w 873"/>
              <a:gd name="T1" fmla="*/ 2147483647 h 385"/>
              <a:gd name="T2" fmla="*/ 2147483647 w 873"/>
              <a:gd name="T3" fmla="*/ 2147483647 h 385"/>
              <a:gd name="T4" fmla="*/ 2147483647 w 873"/>
              <a:gd name="T5" fmla="*/ 2147483647 h 385"/>
              <a:gd name="T6" fmla="*/ 2147483647 w 873"/>
              <a:gd name="T7" fmla="*/ 2147483647 h 385"/>
              <a:gd name="T8" fmla="*/ 2147483647 w 873"/>
              <a:gd name="T9" fmla="*/ 2147483647 h 385"/>
              <a:gd name="T10" fmla="*/ 2147483647 w 873"/>
              <a:gd name="T11" fmla="*/ 2147483647 h 385"/>
              <a:gd name="T12" fmla="*/ 2147483647 w 873"/>
              <a:gd name="T13" fmla="*/ 2147483647 h 385"/>
              <a:gd name="T14" fmla="*/ 0 w 873"/>
              <a:gd name="T15" fmla="*/ 2147483647 h 385"/>
              <a:gd name="T16" fmla="*/ 2147483647 w 873"/>
              <a:gd name="T17" fmla="*/ 2147483647 h 385"/>
              <a:gd name="T18" fmla="*/ 2147483647 w 873"/>
              <a:gd name="T19" fmla="*/ 2147483647 h 385"/>
              <a:gd name="T20" fmla="*/ 2147483647 w 873"/>
              <a:gd name="T21" fmla="*/ 2147483647 h 385"/>
              <a:gd name="T22" fmla="*/ 2147483647 w 873"/>
              <a:gd name="T23" fmla="*/ 2147483647 h 385"/>
              <a:gd name="T24" fmla="*/ 2147483647 w 873"/>
              <a:gd name="T25" fmla="*/ 2147483647 h 385"/>
              <a:gd name="T26" fmla="*/ 2147483647 w 873"/>
              <a:gd name="T27" fmla="*/ 0 h 385"/>
              <a:gd name="T28" fmla="*/ 2147483647 w 873"/>
              <a:gd name="T29" fmla="*/ 0 h 385"/>
              <a:gd name="T30" fmla="*/ 2147483647 w 873"/>
              <a:gd name="T31" fmla="*/ 2147483647 h 385"/>
              <a:gd name="T32" fmla="*/ 2147483647 w 873"/>
              <a:gd name="T33" fmla="*/ 2147483647 h 385"/>
              <a:gd name="T34" fmla="*/ 2147483647 w 873"/>
              <a:gd name="T35" fmla="*/ 2147483647 h 385"/>
              <a:gd name="T36" fmla="*/ 2147483647 w 873"/>
              <a:gd name="T37" fmla="*/ 2147483647 h 385"/>
              <a:gd name="T38" fmla="*/ 2147483647 w 873"/>
              <a:gd name="T39" fmla="*/ 2147483647 h 385"/>
              <a:gd name="T40" fmla="*/ 2147483647 w 873"/>
              <a:gd name="T41" fmla="*/ 2147483647 h 385"/>
              <a:gd name="T42" fmla="*/ 2147483647 w 873"/>
              <a:gd name="T43" fmla="*/ 2147483647 h 385"/>
              <a:gd name="T44" fmla="*/ 2147483647 w 873"/>
              <a:gd name="T45" fmla="*/ 2147483647 h 385"/>
              <a:gd name="T46" fmla="*/ 2147483647 w 873"/>
              <a:gd name="T47" fmla="*/ 2147483647 h 385"/>
              <a:gd name="T48" fmla="*/ 2147483647 w 873"/>
              <a:gd name="T49" fmla="*/ 2147483647 h 385"/>
              <a:gd name="T50" fmla="*/ 2147483647 w 873"/>
              <a:gd name="T51" fmla="*/ 2147483647 h 385"/>
              <a:gd name="T52" fmla="*/ 2147483647 w 873"/>
              <a:gd name="T53" fmla="*/ 2147483647 h 385"/>
              <a:gd name="T54" fmla="*/ 2147483647 w 873"/>
              <a:gd name="T55" fmla="*/ 2147483647 h 385"/>
              <a:gd name="T56" fmla="*/ 2147483647 w 873"/>
              <a:gd name="T57" fmla="*/ 2147483647 h 385"/>
              <a:gd name="T58" fmla="*/ 2147483647 w 873"/>
              <a:gd name="T59" fmla="*/ 2147483647 h 385"/>
              <a:gd name="T60" fmla="*/ 2147483647 w 873"/>
              <a:gd name="T61" fmla="*/ 2147483647 h 3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73"/>
              <a:gd name="T94" fmla="*/ 0 h 385"/>
              <a:gd name="T95" fmla="*/ 873 w 873"/>
              <a:gd name="T96" fmla="*/ 385 h 3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73" h="385">
                <a:moveTo>
                  <a:pt x="144" y="384"/>
                </a:moveTo>
                <a:lnTo>
                  <a:pt x="119" y="377"/>
                </a:lnTo>
                <a:lnTo>
                  <a:pt x="94" y="364"/>
                </a:lnTo>
                <a:lnTo>
                  <a:pt x="70" y="347"/>
                </a:lnTo>
                <a:lnTo>
                  <a:pt x="45" y="326"/>
                </a:lnTo>
                <a:lnTo>
                  <a:pt x="30" y="296"/>
                </a:lnTo>
                <a:lnTo>
                  <a:pt x="15" y="265"/>
                </a:lnTo>
                <a:lnTo>
                  <a:pt x="0" y="190"/>
                </a:lnTo>
                <a:lnTo>
                  <a:pt x="15" y="119"/>
                </a:lnTo>
                <a:lnTo>
                  <a:pt x="45" y="55"/>
                </a:lnTo>
                <a:lnTo>
                  <a:pt x="70" y="34"/>
                </a:lnTo>
                <a:lnTo>
                  <a:pt x="94" y="17"/>
                </a:lnTo>
                <a:lnTo>
                  <a:pt x="119" y="7"/>
                </a:lnTo>
                <a:lnTo>
                  <a:pt x="144" y="0"/>
                </a:lnTo>
                <a:lnTo>
                  <a:pt x="872" y="0"/>
                </a:lnTo>
                <a:lnTo>
                  <a:pt x="842" y="7"/>
                </a:lnTo>
                <a:lnTo>
                  <a:pt x="818" y="17"/>
                </a:lnTo>
                <a:lnTo>
                  <a:pt x="793" y="34"/>
                </a:lnTo>
                <a:lnTo>
                  <a:pt x="768" y="55"/>
                </a:lnTo>
                <a:lnTo>
                  <a:pt x="738" y="119"/>
                </a:lnTo>
                <a:lnTo>
                  <a:pt x="733" y="153"/>
                </a:lnTo>
                <a:lnTo>
                  <a:pt x="728" y="190"/>
                </a:lnTo>
                <a:lnTo>
                  <a:pt x="733" y="228"/>
                </a:lnTo>
                <a:lnTo>
                  <a:pt x="738" y="265"/>
                </a:lnTo>
                <a:lnTo>
                  <a:pt x="753" y="296"/>
                </a:lnTo>
                <a:lnTo>
                  <a:pt x="768" y="326"/>
                </a:lnTo>
                <a:lnTo>
                  <a:pt x="793" y="347"/>
                </a:lnTo>
                <a:lnTo>
                  <a:pt x="818" y="364"/>
                </a:lnTo>
                <a:lnTo>
                  <a:pt x="842" y="377"/>
                </a:lnTo>
                <a:lnTo>
                  <a:pt x="872" y="384"/>
                </a:lnTo>
                <a:lnTo>
                  <a:pt x="144" y="384"/>
                </a:lnTo>
              </a:path>
            </a:pathLst>
          </a:custGeom>
          <a:solidFill>
            <a:srgbClr val="FF0000">
              <a:alpha val="56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131355" y="2505471"/>
            <a:ext cx="1415359" cy="637480"/>
          </a:xfrm>
          <a:custGeom>
            <a:avLst/>
            <a:gdLst>
              <a:gd name="T0" fmla="*/ 2147483647 w 871"/>
              <a:gd name="T1" fmla="*/ 2147483647 h 387"/>
              <a:gd name="T2" fmla="*/ 2147483647 w 871"/>
              <a:gd name="T3" fmla="*/ 2147483647 h 387"/>
              <a:gd name="T4" fmla="*/ 2147483647 w 871"/>
              <a:gd name="T5" fmla="*/ 2147483647 h 387"/>
              <a:gd name="T6" fmla="*/ 2147483647 w 871"/>
              <a:gd name="T7" fmla="*/ 2147483647 h 387"/>
              <a:gd name="T8" fmla="*/ 2147483647 w 871"/>
              <a:gd name="T9" fmla="*/ 2147483647 h 387"/>
              <a:gd name="T10" fmla="*/ 2147483647 w 871"/>
              <a:gd name="T11" fmla="*/ 2147483647 h 387"/>
              <a:gd name="T12" fmla="*/ 2147483647 w 871"/>
              <a:gd name="T13" fmla="*/ 2147483647 h 387"/>
              <a:gd name="T14" fmla="*/ 2147483647 w 871"/>
              <a:gd name="T15" fmla="*/ 2147483647 h 387"/>
              <a:gd name="T16" fmla="*/ 0 w 871"/>
              <a:gd name="T17" fmla="*/ 2147483647 h 387"/>
              <a:gd name="T18" fmla="*/ 2147483647 w 871"/>
              <a:gd name="T19" fmla="*/ 2147483647 h 387"/>
              <a:gd name="T20" fmla="*/ 2147483647 w 871"/>
              <a:gd name="T21" fmla="*/ 2147483647 h 387"/>
              <a:gd name="T22" fmla="*/ 2147483647 w 871"/>
              <a:gd name="T23" fmla="*/ 2147483647 h 387"/>
              <a:gd name="T24" fmla="*/ 2147483647 w 871"/>
              <a:gd name="T25" fmla="*/ 2147483647 h 387"/>
              <a:gd name="T26" fmla="*/ 2147483647 w 871"/>
              <a:gd name="T27" fmla="*/ 2147483647 h 387"/>
              <a:gd name="T28" fmla="*/ 2147483647 w 871"/>
              <a:gd name="T29" fmla="*/ 2147483647 h 387"/>
              <a:gd name="T30" fmla="*/ 2147483647 w 871"/>
              <a:gd name="T31" fmla="*/ 0 h 387"/>
              <a:gd name="T32" fmla="*/ 2147483647 w 871"/>
              <a:gd name="T33" fmla="*/ 0 h 387"/>
              <a:gd name="T34" fmla="*/ 2147483647 w 871"/>
              <a:gd name="T35" fmla="*/ 2147483647 h 387"/>
              <a:gd name="T36" fmla="*/ 2147483647 w 871"/>
              <a:gd name="T37" fmla="*/ 2147483647 h 387"/>
              <a:gd name="T38" fmla="*/ 2147483647 w 871"/>
              <a:gd name="T39" fmla="*/ 2147483647 h 387"/>
              <a:gd name="T40" fmla="*/ 2147483647 w 871"/>
              <a:gd name="T41" fmla="*/ 2147483647 h 387"/>
              <a:gd name="T42" fmla="*/ 2147483647 w 871"/>
              <a:gd name="T43" fmla="*/ 2147483647 h 387"/>
              <a:gd name="T44" fmla="*/ 2147483647 w 871"/>
              <a:gd name="T45" fmla="*/ 2147483647 h 387"/>
              <a:gd name="T46" fmla="*/ 2147483647 w 871"/>
              <a:gd name="T47" fmla="*/ 2147483647 h 387"/>
              <a:gd name="T48" fmla="*/ 2147483647 w 871"/>
              <a:gd name="T49" fmla="*/ 2147483647 h 387"/>
              <a:gd name="T50" fmla="*/ 2147483647 w 871"/>
              <a:gd name="T51" fmla="*/ 2147483647 h 387"/>
              <a:gd name="T52" fmla="*/ 2147483647 w 871"/>
              <a:gd name="T53" fmla="*/ 2147483647 h 387"/>
              <a:gd name="T54" fmla="*/ 2147483647 w 871"/>
              <a:gd name="T55" fmla="*/ 2147483647 h 387"/>
              <a:gd name="T56" fmla="*/ 2147483647 w 871"/>
              <a:gd name="T57" fmla="*/ 2147483647 h 387"/>
              <a:gd name="T58" fmla="*/ 2147483647 w 871"/>
              <a:gd name="T59" fmla="*/ 2147483647 h 387"/>
              <a:gd name="T60" fmla="*/ 2147483647 w 871"/>
              <a:gd name="T61" fmla="*/ 2147483647 h 3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71"/>
              <a:gd name="T94" fmla="*/ 0 h 387"/>
              <a:gd name="T95" fmla="*/ 871 w 871"/>
              <a:gd name="T96" fmla="*/ 387 h 38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71" h="387">
                <a:moveTo>
                  <a:pt x="144" y="386"/>
                </a:moveTo>
                <a:lnTo>
                  <a:pt x="114" y="378"/>
                </a:lnTo>
                <a:lnTo>
                  <a:pt x="89" y="365"/>
                </a:lnTo>
                <a:lnTo>
                  <a:pt x="65" y="350"/>
                </a:lnTo>
                <a:lnTo>
                  <a:pt x="40" y="329"/>
                </a:lnTo>
                <a:lnTo>
                  <a:pt x="25" y="298"/>
                </a:lnTo>
                <a:lnTo>
                  <a:pt x="15" y="264"/>
                </a:lnTo>
                <a:lnTo>
                  <a:pt x="5" y="231"/>
                </a:lnTo>
                <a:lnTo>
                  <a:pt x="0" y="192"/>
                </a:lnTo>
                <a:lnTo>
                  <a:pt x="5" y="156"/>
                </a:lnTo>
                <a:lnTo>
                  <a:pt x="15" y="119"/>
                </a:lnTo>
                <a:lnTo>
                  <a:pt x="40" y="55"/>
                </a:lnTo>
                <a:lnTo>
                  <a:pt x="65" y="37"/>
                </a:lnTo>
                <a:lnTo>
                  <a:pt x="89" y="21"/>
                </a:lnTo>
                <a:lnTo>
                  <a:pt x="114" y="8"/>
                </a:lnTo>
                <a:lnTo>
                  <a:pt x="144" y="0"/>
                </a:lnTo>
                <a:lnTo>
                  <a:pt x="870" y="0"/>
                </a:lnTo>
                <a:lnTo>
                  <a:pt x="840" y="8"/>
                </a:lnTo>
                <a:lnTo>
                  <a:pt x="816" y="21"/>
                </a:lnTo>
                <a:lnTo>
                  <a:pt x="791" y="37"/>
                </a:lnTo>
                <a:lnTo>
                  <a:pt x="766" y="55"/>
                </a:lnTo>
                <a:lnTo>
                  <a:pt x="737" y="119"/>
                </a:lnTo>
                <a:lnTo>
                  <a:pt x="722" y="192"/>
                </a:lnTo>
                <a:lnTo>
                  <a:pt x="737" y="264"/>
                </a:lnTo>
                <a:lnTo>
                  <a:pt x="751" y="298"/>
                </a:lnTo>
                <a:lnTo>
                  <a:pt x="766" y="329"/>
                </a:lnTo>
                <a:lnTo>
                  <a:pt x="791" y="350"/>
                </a:lnTo>
                <a:lnTo>
                  <a:pt x="816" y="365"/>
                </a:lnTo>
                <a:lnTo>
                  <a:pt x="840" y="378"/>
                </a:lnTo>
                <a:lnTo>
                  <a:pt x="870" y="386"/>
                </a:lnTo>
                <a:lnTo>
                  <a:pt x="144" y="386"/>
                </a:lnTo>
              </a:path>
            </a:pathLst>
          </a:custGeom>
          <a:solidFill>
            <a:srgbClr val="FF0000">
              <a:alpha val="55294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116730" y="1715195"/>
            <a:ext cx="1418610" cy="632550"/>
          </a:xfrm>
          <a:custGeom>
            <a:avLst/>
            <a:gdLst>
              <a:gd name="T0" fmla="*/ 2147483647 w 873"/>
              <a:gd name="T1" fmla="*/ 2147483647 h 385"/>
              <a:gd name="T2" fmla="*/ 2147483647 w 873"/>
              <a:gd name="T3" fmla="*/ 2147483647 h 385"/>
              <a:gd name="T4" fmla="*/ 2147483647 w 873"/>
              <a:gd name="T5" fmla="*/ 2147483647 h 385"/>
              <a:gd name="T6" fmla="*/ 2147483647 w 873"/>
              <a:gd name="T7" fmla="*/ 2147483647 h 385"/>
              <a:gd name="T8" fmla="*/ 2147483647 w 873"/>
              <a:gd name="T9" fmla="*/ 2147483647 h 385"/>
              <a:gd name="T10" fmla="*/ 2147483647 w 873"/>
              <a:gd name="T11" fmla="*/ 2147483647 h 385"/>
              <a:gd name="T12" fmla="*/ 2147483647 w 873"/>
              <a:gd name="T13" fmla="*/ 2147483647 h 385"/>
              <a:gd name="T14" fmla="*/ 2147483647 w 873"/>
              <a:gd name="T15" fmla="*/ 2147483647 h 385"/>
              <a:gd name="T16" fmla="*/ 0 w 873"/>
              <a:gd name="T17" fmla="*/ 2147483647 h 385"/>
              <a:gd name="T18" fmla="*/ 2147483647 w 873"/>
              <a:gd name="T19" fmla="*/ 2147483647 h 385"/>
              <a:gd name="T20" fmla="*/ 2147483647 w 873"/>
              <a:gd name="T21" fmla="*/ 2147483647 h 385"/>
              <a:gd name="T22" fmla="*/ 2147483647 w 873"/>
              <a:gd name="T23" fmla="*/ 2147483647 h 385"/>
              <a:gd name="T24" fmla="*/ 2147483647 w 873"/>
              <a:gd name="T25" fmla="*/ 2147483647 h 385"/>
              <a:gd name="T26" fmla="*/ 2147483647 w 873"/>
              <a:gd name="T27" fmla="*/ 2147483647 h 385"/>
              <a:gd name="T28" fmla="*/ 2147483647 w 873"/>
              <a:gd name="T29" fmla="*/ 0 h 385"/>
              <a:gd name="T30" fmla="*/ 2147483647 w 873"/>
              <a:gd name="T31" fmla="*/ 0 h 385"/>
              <a:gd name="T32" fmla="*/ 2147483647 w 873"/>
              <a:gd name="T33" fmla="*/ 2147483647 h 385"/>
              <a:gd name="T34" fmla="*/ 2147483647 w 873"/>
              <a:gd name="T35" fmla="*/ 2147483647 h 385"/>
              <a:gd name="T36" fmla="*/ 2147483647 w 873"/>
              <a:gd name="T37" fmla="*/ 2147483647 h 385"/>
              <a:gd name="T38" fmla="*/ 2147483647 w 873"/>
              <a:gd name="T39" fmla="*/ 2147483647 h 385"/>
              <a:gd name="T40" fmla="*/ 2147483647 w 873"/>
              <a:gd name="T41" fmla="*/ 2147483647 h 385"/>
              <a:gd name="T42" fmla="*/ 2147483647 w 873"/>
              <a:gd name="T43" fmla="*/ 2147483647 h 385"/>
              <a:gd name="T44" fmla="*/ 2147483647 w 873"/>
              <a:gd name="T45" fmla="*/ 2147483647 h 385"/>
              <a:gd name="T46" fmla="*/ 2147483647 w 873"/>
              <a:gd name="T47" fmla="*/ 2147483647 h 385"/>
              <a:gd name="T48" fmla="*/ 2147483647 w 873"/>
              <a:gd name="T49" fmla="*/ 2147483647 h 385"/>
              <a:gd name="T50" fmla="*/ 2147483647 w 873"/>
              <a:gd name="T51" fmla="*/ 2147483647 h 385"/>
              <a:gd name="T52" fmla="*/ 2147483647 w 873"/>
              <a:gd name="T53" fmla="*/ 2147483647 h 385"/>
              <a:gd name="T54" fmla="*/ 2147483647 w 873"/>
              <a:gd name="T55" fmla="*/ 2147483647 h 385"/>
              <a:gd name="T56" fmla="*/ 2147483647 w 873"/>
              <a:gd name="T57" fmla="*/ 2147483647 h 385"/>
              <a:gd name="T58" fmla="*/ 2147483647 w 873"/>
              <a:gd name="T59" fmla="*/ 2147483647 h 385"/>
              <a:gd name="T60" fmla="*/ 2147483647 w 873"/>
              <a:gd name="T61" fmla="*/ 2147483647 h 3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73"/>
              <a:gd name="T94" fmla="*/ 0 h 385"/>
              <a:gd name="T95" fmla="*/ 873 w 873"/>
              <a:gd name="T96" fmla="*/ 385 h 3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73" h="385">
                <a:moveTo>
                  <a:pt x="143" y="384"/>
                </a:moveTo>
                <a:lnTo>
                  <a:pt x="118" y="377"/>
                </a:lnTo>
                <a:lnTo>
                  <a:pt x="93" y="366"/>
                </a:lnTo>
                <a:lnTo>
                  <a:pt x="69" y="350"/>
                </a:lnTo>
                <a:lnTo>
                  <a:pt x="44" y="330"/>
                </a:lnTo>
                <a:lnTo>
                  <a:pt x="29" y="299"/>
                </a:lnTo>
                <a:lnTo>
                  <a:pt x="15" y="264"/>
                </a:lnTo>
                <a:lnTo>
                  <a:pt x="5" y="230"/>
                </a:lnTo>
                <a:lnTo>
                  <a:pt x="0" y="191"/>
                </a:lnTo>
                <a:lnTo>
                  <a:pt x="15" y="120"/>
                </a:lnTo>
                <a:lnTo>
                  <a:pt x="44" y="55"/>
                </a:lnTo>
                <a:lnTo>
                  <a:pt x="69" y="37"/>
                </a:lnTo>
                <a:lnTo>
                  <a:pt x="93" y="20"/>
                </a:lnTo>
                <a:lnTo>
                  <a:pt x="118" y="8"/>
                </a:lnTo>
                <a:lnTo>
                  <a:pt x="143" y="0"/>
                </a:lnTo>
                <a:lnTo>
                  <a:pt x="872" y="0"/>
                </a:lnTo>
                <a:lnTo>
                  <a:pt x="842" y="8"/>
                </a:lnTo>
                <a:lnTo>
                  <a:pt x="818" y="20"/>
                </a:lnTo>
                <a:lnTo>
                  <a:pt x="793" y="37"/>
                </a:lnTo>
                <a:lnTo>
                  <a:pt x="769" y="55"/>
                </a:lnTo>
                <a:lnTo>
                  <a:pt x="739" y="120"/>
                </a:lnTo>
                <a:lnTo>
                  <a:pt x="724" y="191"/>
                </a:lnTo>
                <a:lnTo>
                  <a:pt x="729" y="230"/>
                </a:lnTo>
                <a:lnTo>
                  <a:pt x="739" y="264"/>
                </a:lnTo>
                <a:lnTo>
                  <a:pt x="754" y="299"/>
                </a:lnTo>
                <a:lnTo>
                  <a:pt x="769" y="330"/>
                </a:lnTo>
                <a:lnTo>
                  <a:pt x="793" y="350"/>
                </a:lnTo>
                <a:lnTo>
                  <a:pt x="818" y="366"/>
                </a:lnTo>
                <a:lnTo>
                  <a:pt x="842" y="377"/>
                </a:lnTo>
                <a:lnTo>
                  <a:pt x="872" y="384"/>
                </a:lnTo>
                <a:lnTo>
                  <a:pt x="143" y="384"/>
                </a:lnTo>
              </a:path>
            </a:pathLst>
          </a:custGeom>
          <a:solidFill>
            <a:srgbClr val="FF0000">
              <a:alpha val="65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2641" y="1292196"/>
            <a:ext cx="1659440" cy="345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0" dirty="0" smtClean="0">
                <a:latin typeface="+mn-lt"/>
              </a:rPr>
              <a:t>Components</a:t>
            </a:r>
            <a:endParaRPr lang="en-US" sz="1900" b="0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64718" y="1327138"/>
            <a:ext cx="1335633" cy="345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0" dirty="0" smtClean="0">
                <a:latin typeface="+mn-lt"/>
              </a:rPr>
              <a:t>Data </a:t>
            </a:r>
            <a:r>
              <a:rPr lang="en-US" sz="1900" b="0" dirty="0">
                <a:latin typeface="+mn-lt"/>
              </a:rPr>
              <a:t>Files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7950" y="2023505"/>
            <a:ext cx="1043468" cy="23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0" dirty="0">
                <a:latin typeface="+mn-lt"/>
              </a:rPr>
              <a:t>Spacecraft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6040" y="2841713"/>
            <a:ext cx="606266" cy="23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0" dirty="0">
                <a:latin typeface="+mn-lt"/>
              </a:rPr>
              <a:t>Planet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9076" y="3653350"/>
            <a:ext cx="994193" cy="23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0" dirty="0">
                <a:latin typeface="+mn-lt"/>
              </a:rPr>
              <a:t>Instrument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629" y="4514277"/>
            <a:ext cx="1670690" cy="23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0" dirty="0">
                <a:latin typeface="+mn-lt"/>
              </a:rPr>
              <a:t>Camera-matrix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8497" y="5306197"/>
            <a:ext cx="646727" cy="237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0" dirty="0">
                <a:latin typeface="+mn-lt"/>
              </a:rPr>
              <a:t>Events</a:t>
            </a: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1531741" y="2030077"/>
            <a:ext cx="582492" cy="2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7425" y="1698193"/>
            <a:ext cx="326621" cy="41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50850" y="2562405"/>
            <a:ext cx="314520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+mn-lt"/>
              </a:rPr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57779" y="3362540"/>
            <a:ext cx="258415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+mn-lt"/>
              </a:rPr>
              <a:t>I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1425" y="4195537"/>
            <a:ext cx="342871" cy="41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+mn-lt"/>
              </a:rPr>
              <a:t>C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01344" y="4975956"/>
            <a:ext cx="322535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1518292" y="2841713"/>
            <a:ext cx="5921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1518292" y="3653350"/>
            <a:ext cx="5921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1518290" y="4514277"/>
            <a:ext cx="6228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518291" y="5329884"/>
            <a:ext cx="592180" cy="457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8961"/>
              <a:gd name="connsiteY0" fmla="*/ 0 h 0"/>
              <a:gd name="connsiteX1" fmla="*/ 8961 w 8961"/>
              <a:gd name="connsiteY1" fmla="*/ 62048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1">
                <a:moveTo>
                  <a:pt x="0" y="0"/>
                </a:moveTo>
                <a:cubicBezTo>
                  <a:pt x="3333" y="3333"/>
                  <a:pt x="5628" y="617152"/>
                  <a:pt x="8961" y="62048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1531740" y="2425399"/>
            <a:ext cx="578731" cy="4015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4037" tIns="47018" rIns="94037" bIns="47018" anchor="ctr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25492" y="1856491"/>
            <a:ext cx="737713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+mn-lt"/>
              </a:rPr>
              <a:t>SPK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456838" y="2622124"/>
            <a:ext cx="688020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+mn-lt"/>
              </a:rPr>
              <a:t>PcK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84541" y="3463334"/>
            <a:ext cx="471614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+mn-lt"/>
              </a:rPr>
              <a:t>IK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522561" y="4273327"/>
            <a:ext cx="556573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+mn-lt"/>
              </a:rPr>
              <a:t>CK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474166" y="5860335"/>
            <a:ext cx="535734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 smtClean="0">
                <a:latin typeface="+mn-lt"/>
              </a:rPr>
              <a:t>EK</a:t>
            </a:r>
            <a:endParaRPr lang="en-US" sz="2400" b="0" dirty="0"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628393" y="4810232"/>
            <a:ext cx="724830" cy="10738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6" tIns="44075" rIns="91416" bIns="44075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0" dirty="0">
                <a:latin typeface="+mn-lt"/>
              </a:rPr>
              <a:t>FK</a:t>
            </a:r>
          </a:p>
          <a:p>
            <a:r>
              <a:rPr lang="en-US" sz="1600" b="0" dirty="0">
                <a:latin typeface="+mn-lt"/>
              </a:rPr>
              <a:t>LSK</a:t>
            </a:r>
          </a:p>
          <a:p>
            <a:r>
              <a:rPr lang="en-US" sz="1600" b="0" dirty="0">
                <a:latin typeface="+mn-lt"/>
              </a:rPr>
              <a:t>SCLK</a:t>
            </a:r>
          </a:p>
          <a:p>
            <a:r>
              <a:rPr lang="en-US" sz="1600" b="0" dirty="0">
                <a:latin typeface="+mn-lt"/>
              </a:rPr>
              <a:t>DSK</a:t>
            </a:r>
            <a:endParaRPr lang="en-US" sz="2000" b="0" dirty="0">
              <a:latin typeface="+mn-lt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634526" y="1860081"/>
            <a:ext cx="1654662" cy="57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 smtClean="0">
                <a:latin typeface="+mn-lt"/>
              </a:rPr>
              <a:t>Spacecraft and </a:t>
            </a:r>
            <a:r>
              <a:rPr lang="en-US" sz="1050" b="0" dirty="0">
                <a:latin typeface="+mn-lt"/>
              </a:rPr>
              <a:t>target</a:t>
            </a:r>
          </a:p>
          <a:p>
            <a:pPr algn="l"/>
            <a:r>
              <a:rPr lang="en-US" sz="1050" b="0" dirty="0">
                <a:latin typeface="+mn-lt"/>
              </a:rPr>
              <a:t>body </a:t>
            </a:r>
            <a:r>
              <a:rPr lang="en-US" sz="1050" b="0" dirty="0" smtClean="0">
                <a:latin typeface="+mn-lt"/>
              </a:rPr>
              <a:t>ephemerides</a:t>
            </a:r>
          </a:p>
          <a:p>
            <a:pPr algn="l"/>
            <a:r>
              <a:rPr lang="en-US" sz="1050" b="0" i="1" dirty="0" smtClean="0">
                <a:solidFill>
                  <a:srgbClr val="FF0000"/>
                </a:solidFill>
                <a:latin typeface="+mn-lt"/>
              </a:rPr>
              <a:t>Binary files</a:t>
            </a:r>
            <a:r>
              <a:rPr lang="en-US" sz="1050" b="0" dirty="0" smtClean="0">
                <a:latin typeface="+mn-lt"/>
              </a:rPr>
              <a:t> </a:t>
            </a:r>
            <a:endParaRPr lang="en-US" sz="1050" b="0" dirty="0">
              <a:latin typeface="+mn-lt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632548" y="2562060"/>
            <a:ext cx="1662676" cy="57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>
                <a:latin typeface="+mn-lt"/>
              </a:rPr>
              <a:t>Target body size, </a:t>
            </a:r>
          </a:p>
          <a:p>
            <a:pPr algn="l"/>
            <a:r>
              <a:rPr lang="en-US" sz="1050" b="0" dirty="0">
                <a:latin typeface="+mn-lt"/>
              </a:rPr>
              <a:t>shape and </a:t>
            </a:r>
            <a:r>
              <a:rPr lang="en-US" sz="1050" b="0" dirty="0" smtClean="0">
                <a:latin typeface="+mn-lt"/>
              </a:rPr>
              <a:t>orientation</a:t>
            </a:r>
          </a:p>
          <a:p>
            <a:pPr algn="l"/>
            <a:r>
              <a:rPr lang="en-US" sz="1050" b="0" i="1" dirty="0" smtClean="0">
                <a:solidFill>
                  <a:srgbClr val="FF0000"/>
                </a:solidFill>
                <a:latin typeface="+mn-lt"/>
              </a:rPr>
              <a:t>Text and binary files</a:t>
            </a:r>
            <a:endParaRPr lang="en-US" sz="105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611936" y="3403571"/>
            <a:ext cx="2193271" cy="57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>
                <a:latin typeface="+mn-lt"/>
              </a:rPr>
              <a:t>Instrument field-of-view size,</a:t>
            </a:r>
          </a:p>
          <a:p>
            <a:pPr algn="l"/>
            <a:r>
              <a:rPr lang="en-US" sz="1050" b="0" dirty="0">
                <a:latin typeface="+mn-lt"/>
              </a:rPr>
              <a:t>shape and </a:t>
            </a:r>
            <a:r>
              <a:rPr lang="en-US" sz="1050" b="0" dirty="0" smtClean="0">
                <a:latin typeface="+mn-lt"/>
              </a:rPr>
              <a:t>orientation</a:t>
            </a:r>
          </a:p>
          <a:p>
            <a:pPr algn="l"/>
            <a:r>
              <a:rPr lang="en-US" sz="1050" b="0" i="1" dirty="0" smtClean="0">
                <a:solidFill>
                  <a:srgbClr val="FF0000"/>
                </a:solidFill>
                <a:latin typeface="+mn-lt"/>
              </a:rPr>
              <a:t>Text files</a:t>
            </a:r>
            <a:endParaRPr lang="en-US" sz="105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632548" y="4237524"/>
            <a:ext cx="2252581" cy="57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>
                <a:latin typeface="+mn-lt"/>
              </a:rPr>
              <a:t>Orientation of </a:t>
            </a:r>
            <a:r>
              <a:rPr lang="en-US" sz="1050" b="0" dirty="0" smtClean="0">
                <a:latin typeface="+mn-lt"/>
              </a:rPr>
              <a:t>spacecraft and</a:t>
            </a:r>
            <a:endParaRPr lang="en-US" sz="1050" b="0" dirty="0">
              <a:latin typeface="+mn-lt"/>
            </a:endParaRPr>
          </a:p>
          <a:p>
            <a:pPr algn="l"/>
            <a:r>
              <a:rPr lang="en-US" sz="1050" b="0" dirty="0">
                <a:latin typeface="+mn-lt"/>
              </a:rPr>
              <a:t>any articulating structure on </a:t>
            </a:r>
            <a:r>
              <a:rPr lang="en-US" sz="1050" b="0" dirty="0" smtClean="0">
                <a:latin typeface="+mn-lt"/>
              </a:rPr>
              <a:t>it</a:t>
            </a:r>
          </a:p>
          <a:p>
            <a:pPr algn="l"/>
            <a:r>
              <a:rPr lang="en-US" sz="1050" b="0" i="1" dirty="0" smtClean="0">
                <a:solidFill>
                  <a:srgbClr val="FF0000"/>
                </a:solidFill>
                <a:latin typeface="+mn-lt"/>
              </a:rPr>
              <a:t>Binary files</a:t>
            </a:r>
            <a:endParaRPr lang="en-US" sz="105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284720" y="4846314"/>
            <a:ext cx="1433447" cy="261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100" b="0" dirty="0">
                <a:latin typeface="+mn-lt"/>
              </a:rPr>
              <a:t>Reference </a:t>
            </a:r>
            <a:r>
              <a:rPr lang="en-US" sz="1100" b="0" dirty="0" smtClean="0">
                <a:latin typeface="+mn-lt"/>
              </a:rPr>
              <a:t>frames</a:t>
            </a:r>
            <a:endParaRPr lang="en-US" sz="1100" b="0" dirty="0">
              <a:latin typeface="+mn-lt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309928" y="5093849"/>
            <a:ext cx="1048726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 err="1" smtClean="0">
                <a:latin typeface="+mn-lt"/>
              </a:rPr>
              <a:t>Leapseconds</a:t>
            </a:r>
            <a:endParaRPr lang="en-US" sz="1050" b="0" dirty="0">
              <a:latin typeface="+mn-lt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309928" y="5342301"/>
            <a:ext cx="1290779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>
                <a:latin typeface="+mn-lt"/>
              </a:rPr>
              <a:t>Spacecraft </a:t>
            </a:r>
            <a:r>
              <a:rPr lang="en-US" sz="1050" b="0" dirty="0" smtClean="0">
                <a:latin typeface="+mn-lt"/>
              </a:rPr>
              <a:t>clock</a:t>
            </a:r>
            <a:endParaRPr lang="en-US" sz="1100" b="0" dirty="0">
              <a:latin typeface="+mn-lt"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173221" y="5002879"/>
            <a:ext cx="1421860" cy="637480"/>
          </a:xfrm>
          <a:custGeom>
            <a:avLst/>
            <a:gdLst>
              <a:gd name="T0" fmla="*/ 2147483647 w 875"/>
              <a:gd name="T1" fmla="*/ 2147483647 h 388"/>
              <a:gd name="T2" fmla="*/ 2147483647 w 875"/>
              <a:gd name="T3" fmla="*/ 2147483647 h 388"/>
              <a:gd name="T4" fmla="*/ 2147483647 w 875"/>
              <a:gd name="T5" fmla="*/ 2147483647 h 388"/>
              <a:gd name="T6" fmla="*/ 2147483647 w 875"/>
              <a:gd name="T7" fmla="*/ 2147483647 h 388"/>
              <a:gd name="T8" fmla="*/ 2147483647 w 875"/>
              <a:gd name="T9" fmla="*/ 2147483647 h 388"/>
              <a:gd name="T10" fmla="*/ 0 w 875"/>
              <a:gd name="T11" fmla="*/ 2147483647 h 388"/>
              <a:gd name="T12" fmla="*/ 2147483647 w 875"/>
              <a:gd name="T13" fmla="*/ 2147483647 h 388"/>
              <a:gd name="T14" fmla="*/ 2147483647 w 875"/>
              <a:gd name="T15" fmla="*/ 2147483647 h 388"/>
              <a:gd name="T16" fmla="*/ 2147483647 w 875"/>
              <a:gd name="T17" fmla="*/ 2147483647 h 388"/>
              <a:gd name="T18" fmla="*/ 2147483647 w 875"/>
              <a:gd name="T19" fmla="*/ 2147483647 h 388"/>
              <a:gd name="T20" fmla="*/ 2147483647 w 875"/>
              <a:gd name="T21" fmla="*/ 0 h 388"/>
              <a:gd name="T22" fmla="*/ 2147483647 w 875"/>
              <a:gd name="T23" fmla="*/ 0 h 388"/>
              <a:gd name="T24" fmla="*/ 2147483647 w 875"/>
              <a:gd name="T25" fmla="*/ 2147483647 h 388"/>
              <a:gd name="T26" fmla="*/ 2147483647 w 875"/>
              <a:gd name="T27" fmla="*/ 2147483647 h 388"/>
              <a:gd name="T28" fmla="*/ 2147483647 w 875"/>
              <a:gd name="T29" fmla="*/ 2147483647 h 388"/>
              <a:gd name="T30" fmla="*/ 2147483647 w 875"/>
              <a:gd name="T31" fmla="*/ 2147483647 h 388"/>
              <a:gd name="T32" fmla="*/ 2147483647 w 875"/>
              <a:gd name="T33" fmla="*/ 2147483647 h 388"/>
              <a:gd name="T34" fmla="*/ 2147483647 w 875"/>
              <a:gd name="T35" fmla="*/ 2147483647 h 388"/>
              <a:gd name="T36" fmla="*/ 2147483647 w 875"/>
              <a:gd name="T37" fmla="*/ 2147483647 h 388"/>
              <a:gd name="T38" fmla="*/ 2147483647 w 875"/>
              <a:gd name="T39" fmla="*/ 2147483647 h 388"/>
              <a:gd name="T40" fmla="*/ 2147483647 w 875"/>
              <a:gd name="T41" fmla="*/ 2147483647 h 388"/>
              <a:gd name="T42" fmla="*/ 2147483647 w 875"/>
              <a:gd name="T43" fmla="*/ 2147483647 h 388"/>
              <a:gd name="T44" fmla="*/ 2147483647 w 875"/>
              <a:gd name="T45" fmla="*/ 2147483647 h 388"/>
              <a:gd name="T46" fmla="*/ 2147483647 w 875"/>
              <a:gd name="T47" fmla="*/ 2147483647 h 388"/>
              <a:gd name="T48" fmla="*/ 2147483647 w 875"/>
              <a:gd name="T49" fmla="*/ 2147483647 h 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"/>
              <a:gd name="T76" fmla="*/ 0 h 388"/>
              <a:gd name="T77" fmla="*/ 875 w 875"/>
              <a:gd name="T78" fmla="*/ 388 h 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" h="388">
                <a:moveTo>
                  <a:pt x="145" y="387"/>
                </a:moveTo>
                <a:lnTo>
                  <a:pt x="120" y="381"/>
                </a:lnTo>
                <a:lnTo>
                  <a:pt x="95" y="370"/>
                </a:lnTo>
                <a:lnTo>
                  <a:pt x="45" y="329"/>
                </a:lnTo>
                <a:lnTo>
                  <a:pt x="15" y="266"/>
                </a:lnTo>
                <a:lnTo>
                  <a:pt x="0" y="191"/>
                </a:lnTo>
                <a:lnTo>
                  <a:pt x="15" y="121"/>
                </a:lnTo>
                <a:lnTo>
                  <a:pt x="45" y="58"/>
                </a:lnTo>
                <a:lnTo>
                  <a:pt x="95" y="23"/>
                </a:lnTo>
                <a:lnTo>
                  <a:pt x="120" y="6"/>
                </a:lnTo>
                <a:lnTo>
                  <a:pt x="145" y="0"/>
                </a:lnTo>
                <a:lnTo>
                  <a:pt x="874" y="0"/>
                </a:lnTo>
                <a:lnTo>
                  <a:pt x="844" y="6"/>
                </a:lnTo>
                <a:lnTo>
                  <a:pt x="819" y="23"/>
                </a:lnTo>
                <a:lnTo>
                  <a:pt x="774" y="58"/>
                </a:lnTo>
                <a:lnTo>
                  <a:pt x="744" y="121"/>
                </a:lnTo>
                <a:lnTo>
                  <a:pt x="734" y="156"/>
                </a:lnTo>
                <a:lnTo>
                  <a:pt x="729" y="191"/>
                </a:lnTo>
                <a:lnTo>
                  <a:pt x="734" y="231"/>
                </a:lnTo>
                <a:lnTo>
                  <a:pt x="744" y="266"/>
                </a:lnTo>
                <a:lnTo>
                  <a:pt x="774" y="329"/>
                </a:lnTo>
                <a:lnTo>
                  <a:pt x="819" y="370"/>
                </a:lnTo>
                <a:lnTo>
                  <a:pt x="844" y="381"/>
                </a:lnTo>
                <a:lnTo>
                  <a:pt x="874" y="387"/>
                </a:lnTo>
                <a:lnTo>
                  <a:pt x="145" y="387"/>
                </a:lnTo>
              </a:path>
            </a:pathLst>
          </a:custGeom>
          <a:solidFill>
            <a:srgbClr val="FF0000">
              <a:alpha val="48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219593" y="5111129"/>
            <a:ext cx="1162508" cy="422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+mn-lt"/>
              </a:rPr>
              <a:t>Others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849844" y="1320127"/>
            <a:ext cx="1218613" cy="345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0" dirty="0" smtClean="0">
                <a:latin typeface="+mn-lt"/>
              </a:rPr>
              <a:t>Contents</a:t>
            </a:r>
            <a:endParaRPr lang="en-US" sz="1900" b="0" dirty="0">
              <a:latin typeface="+mn-lt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300441" y="5598693"/>
            <a:ext cx="1548863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dirty="0" smtClean="0">
                <a:latin typeface="+mn-lt"/>
              </a:rPr>
              <a:t>Digital Shape model</a:t>
            </a:r>
            <a:endParaRPr lang="en-US" sz="1100" b="0" dirty="0">
              <a:latin typeface="+mn-lt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V="1">
            <a:off x="1956148" y="5794037"/>
            <a:ext cx="16764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382101" y="6079675"/>
            <a:ext cx="1356503" cy="276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No longer used</a:t>
            </a:r>
            <a:endParaRPr lang="en-US" sz="12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662681" y="4857305"/>
            <a:ext cx="685347" cy="235722"/>
          </a:xfrm>
          <a:custGeom>
            <a:avLst/>
            <a:gdLst>
              <a:gd name="T0" fmla="*/ 2147483647 w 875"/>
              <a:gd name="T1" fmla="*/ 2147483647 h 388"/>
              <a:gd name="T2" fmla="*/ 2147483647 w 875"/>
              <a:gd name="T3" fmla="*/ 2147483647 h 388"/>
              <a:gd name="T4" fmla="*/ 2147483647 w 875"/>
              <a:gd name="T5" fmla="*/ 2147483647 h 388"/>
              <a:gd name="T6" fmla="*/ 2147483647 w 875"/>
              <a:gd name="T7" fmla="*/ 2147483647 h 388"/>
              <a:gd name="T8" fmla="*/ 2147483647 w 875"/>
              <a:gd name="T9" fmla="*/ 2147483647 h 388"/>
              <a:gd name="T10" fmla="*/ 0 w 875"/>
              <a:gd name="T11" fmla="*/ 2147483647 h 388"/>
              <a:gd name="T12" fmla="*/ 2147483647 w 875"/>
              <a:gd name="T13" fmla="*/ 2147483647 h 388"/>
              <a:gd name="T14" fmla="*/ 2147483647 w 875"/>
              <a:gd name="T15" fmla="*/ 2147483647 h 388"/>
              <a:gd name="T16" fmla="*/ 2147483647 w 875"/>
              <a:gd name="T17" fmla="*/ 2147483647 h 388"/>
              <a:gd name="T18" fmla="*/ 2147483647 w 875"/>
              <a:gd name="T19" fmla="*/ 2147483647 h 388"/>
              <a:gd name="T20" fmla="*/ 2147483647 w 875"/>
              <a:gd name="T21" fmla="*/ 0 h 388"/>
              <a:gd name="T22" fmla="*/ 2147483647 w 875"/>
              <a:gd name="T23" fmla="*/ 0 h 388"/>
              <a:gd name="T24" fmla="*/ 2147483647 w 875"/>
              <a:gd name="T25" fmla="*/ 2147483647 h 388"/>
              <a:gd name="T26" fmla="*/ 2147483647 w 875"/>
              <a:gd name="T27" fmla="*/ 2147483647 h 388"/>
              <a:gd name="T28" fmla="*/ 2147483647 w 875"/>
              <a:gd name="T29" fmla="*/ 2147483647 h 388"/>
              <a:gd name="T30" fmla="*/ 2147483647 w 875"/>
              <a:gd name="T31" fmla="*/ 2147483647 h 388"/>
              <a:gd name="T32" fmla="*/ 2147483647 w 875"/>
              <a:gd name="T33" fmla="*/ 2147483647 h 388"/>
              <a:gd name="T34" fmla="*/ 2147483647 w 875"/>
              <a:gd name="T35" fmla="*/ 2147483647 h 388"/>
              <a:gd name="T36" fmla="*/ 2147483647 w 875"/>
              <a:gd name="T37" fmla="*/ 2147483647 h 388"/>
              <a:gd name="T38" fmla="*/ 2147483647 w 875"/>
              <a:gd name="T39" fmla="*/ 2147483647 h 388"/>
              <a:gd name="T40" fmla="*/ 2147483647 w 875"/>
              <a:gd name="T41" fmla="*/ 2147483647 h 388"/>
              <a:gd name="T42" fmla="*/ 2147483647 w 875"/>
              <a:gd name="T43" fmla="*/ 2147483647 h 388"/>
              <a:gd name="T44" fmla="*/ 2147483647 w 875"/>
              <a:gd name="T45" fmla="*/ 2147483647 h 388"/>
              <a:gd name="T46" fmla="*/ 2147483647 w 875"/>
              <a:gd name="T47" fmla="*/ 2147483647 h 388"/>
              <a:gd name="T48" fmla="*/ 2147483647 w 875"/>
              <a:gd name="T49" fmla="*/ 2147483647 h 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"/>
              <a:gd name="T76" fmla="*/ 0 h 388"/>
              <a:gd name="T77" fmla="*/ 875 w 875"/>
              <a:gd name="T78" fmla="*/ 388 h 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" h="388">
                <a:moveTo>
                  <a:pt x="145" y="387"/>
                </a:moveTo>
                <a:lnTo>
                  <a:pt x="120" y="381"/>
                </a:lnTo>
                <a:lnTo>
                  <a:pt x="95" y="370"/>
                </a:lnTo>
                <a:lnTo>
                  <a:pt x="45" y="329"/>
                </a:lnTo>
                <a:lnTo>
                  <a:pt x="15" y="266"/>
                </a:lnTo>
                <a:lnTo>
                  <a:pt x="0" y="191"/>
                </a:lnTo>
                <a:lnTo>
                  <a:pt x="15" y="121"/>
                </a:lnTo>
                <a:lnTo>
                  <a:pt x="45" y="58"/>
                </a:lnTo>
                <a:lnTo>
                  <a:pt x="95" y="23"/>
                </a:lnTo>
                <a:lnTo>
                  <a:pt x="120" y="6"/>
                </a:lnTo>
                <a:lnTo>
                  <a:pt x="145" y="0"/>
                </a:lnTo>
                <a:lnTo>
                  <a:pt x="874" y="0"/>
                </a:lnTo>
                <a:lnTo>
                  <a:pt x="844" y="6"/>
                </a:lnTo>
                <a:lnTo>
                  <a:pt x="819" y="23"/>
                </a:lnTo>
                <a:lnTo>
                  <a:pt x="774" y="58"/>
                </a:lnTo>
                <a:lnTo>
                  <a:pt x="744" y="121"/>
                </a:lnTo>
                <a:lnTo>
                  <a:pt x="734" y="156"/>
                </a:lnTo>
                <a:lnTo>
                  <a:pt x="729" y="191"/>
                </a:lnTo>
                <a:lnTo>
                  <a:pt x="734" y="231"/>
                </a:lnTo>
                <a:lnTo>
                  <a:pt x="744" y="266"/>
                </a:lnTo>
                <a:lnTo>
                  <a:pt x="774" y="329"/>
                </a:lnTo>
                <a:lnTo>
                  <a:pt x="819" y="370"/>
                </a:lnTo>
                <a:lnTo>
                  <a:pt x="844" y="381"/>
                </a:lnTo>
                <a:lnTo>
                  <a:pt x="874" y="387"/>
                </a:lnTo>
                <a:lnTo>
                  <a:pt x="145" y="387"/>
                </a:lnTo>
              </a:path>
            </a:pathLst>
          </a:custGeom>
          <a:solidFill>
            <a:srgbClr val="FF0000">
              <a:alpha val="48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3668308" y="5085904"/>
            <a:ext cx="685347" cy="250010"/>
          </a:xfrm>
          <a:custGeom>
            <a:avLst/>
            <a:gdLst>
              <a:gd name="T0" fmla="*/ 2147483647 w 875"/>
              <a:gd name="T1" fmla="*/ 2147483647 h 388"/>
              <a:gd name="T2" fmla="*/ 2147483647 w 875"/>
              <a:gd name="T3" fmla="*/ 2147483647 h 388"/>
              <a:gd name="T4" fmla="*/ 2147483647 w 875"/>
              <a:gd name="T5" fmla="*/ 2147483647 h 388"/>
              <a:gd name="T6" fmla="*/ 2147483647 w 875"/>
              <a:gd name="T7" fmla="*/ 2147483647 h 388"/>
              <a:gd name="T8" fmla="*/ 2147483647 w 875"/>
              <a:gd name="T9" fmla="*/ 2147483647 h 388"/>
              <a:gd name="T10" fmla="*/ 0 w 875"/>
              <a:gd name="T11" fmla="*/ 2147483647 h 388"/>
              <a:gd name="T12" fmla="*/ 2147483647 w 875"/>
              <a:gd name="T13" fmla="*/ 2147483647 h 388"/>
              <a:gd name="T14" fmla="*/ 2147483647 w 875"/>
              <a:gd name="T15" fmla="*/ 2147483647 h 388"/>
              <a:gd name="T16" fmla="*/ 2147483647 w 875"/>
              <a:gd name="T17" fmla="*/ 2147483647 h 388"/>
              <a:gd name="T18" fmla="*/ 2147483647 w 875"/>
              <a:gd name="T19" fmla="*/ 2147483647 h 388"/>
              <a:gd name="T20" fmla="*/ 2147483647 w 875"/>
              <a:gd name="T21" fmla="*/ 0 h 388"/>
              <a:gd name="T22" fmla="*/ 2147483647 w 875"/>
              <a:gd name="T23" fmla="*/ 0 h 388"/>
              <a:gd name="T24" fmla="*/ 2147483647 w 875"/>
              <a:gd name="T25" fmla="*/ 2147483647 h 388"/>
              <a:gd name="T26" fmla="*/ 2147483647 w 875"/>
              <a:gd name="T27" fmla="*/ 2147483647 h 388"/>
              <a:gd name="T28" fmla="*/ 2147483647 w 875"/>
              <a:gd name="T29" fmla="*/ 2147483647 h 388"/>
              <a:gd name="T30" fmla="*/ 2147483647 w 875"/>
              <a:gd name="T31" fmla="*/ 2147483647 h 388"/>
              <a:gd name="T32" fmla="*/ 2147483647 w 875"/>
              <a:gd name="T33" fmla="*/ 2147483647 h 388"/>
              <a:gd name="T34" fmla="*/ 2147483647 w 875"/>
              <a:gd name="T35" fmla="*/ 2147483647 h 388"/>
              <a:gd name="T36" fmla="*/ 2147483647 w 875"/>
              <a:gd name="T37" fmla="*/ 2147483647 h 388"/>
              <a:gd name="T38" fmla="*/ 2147483647 w 875"/>
              <a:gd name="T39" fmla="*/ 2147483647 h 388"/>
              <a:gd name="T40" fmla="*/ 2147483647 w 875"/>
              <a:gd name="T41" fmla="*/ 2147483647 h 388"/>
              <a:gd name="T42" fmla="*/ 2147483647 w 875"/>
              <a:gd name="T43" fmla="*/ 2147483647 h 388"/>
              <a:gd name="T44" fmla="*/ 2147483647 w 875"/>
              <a:gd name="T45" fmla="*/ 2147483647 h 388"/>
              <a:gd name="T46" fmla="*/ 2147483647 w 875"/>
              <a:gd name="T47" fmla="*/ 2147483647 h 388"/>
              <a:gd name="T48" fmla="*/ 2147483647 w 875"/>
              <a:gd name="T49" fmla="*/ 2147483647 h 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"/>
              <a:gd name="T76" fmla="*/ 0 h 388"/>
              <a:gd name="T77" fmla="*/ 875 w 875"/>
              <a:gd name="T78" fmla="*/ 388 h 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" h="388">
                <a:moveTo>
                  <a:pt x="145" y="387"/>
                </a:moveTo>
                <a:lnTo>
                  <a:pt x="120" y="381"/>
                </a:lnTo>
                <a:lnTo>
                  <a:pt x="95" y="370"/>
                </a:lnTo>
                <a:lnTo>
                  <a:pt x="45" y="329"/>
                </a:lnTo>
                <a:lnTo>
                  <a:pt x="15" y="266"/>
                </a:lnTo>
                <a:lnTo>
                  <a:pt x="0" y="191"/>
                </a:lnTo>
                <a:lnTo>
                  <a:pt x="15" y="121"/>
                </a:lnTo>
                <a:lnTo>
                  <a:pt x="45" y="58"/>
                </a:lnTo>
                <a:lnTo>
                  <a:pt x="95" y="23"/>
                </a:lnTo>
                <a:lnTo>
                  <a:pt x="120" y="6"/>
                </a:lnTo>
                <a:lnTo>
                  <a:pt x="145" y="0"/>
                </a:lnTo>
                <a:lnTo>
                  <a:pt x="874" y="0"/>
                </a:lnTo>
                <a:lnTo>
                  <a:pt x="844" y="6"/>
                </a:lnTo>
                <a:lnTo>
                  <a:pt x="819" y="23"/>
                </a:lnTo>
                <a:lnTo>
                  <a:pt x="774" y="58"/>
                </a:lnTo>
                <a:lnTo>
                  <a:pt x="744" y="121"/>
                </a:lnTo>
                <a:lnTo>
                  <a:pt x="734" y="156"/>
                </a:lnTo>
                <a:lnTo>
                  <a:pt x="729" y="191"/>
                </a:lnTo>
                <a:lnTo>
                  <a:pt x="734" y="231"/>
                </a:lnTo>
                <a:lnTo>
                  <a:pt x="744" y="266"/>
                </a:lnTo>
                <a:lnTo>
                  <a:pt x="774" y="329"/>
                </a:lnTo>
                <a:lnTo>
                  <a:pt x="819" y="370"/>
                </a:lnTo>
                <a:lnTo>
                  <a:pt x="844" y="381"/>
                </a:lnTo>
                <a:lnTo>
                  <a:pt x="874" y="387"/>
                </a:lnTo>
                <a:lnTo>
                  <a:pt x="145" y="387"/>
                </a:lnTo>
              </a:path>
            </a:pathLst>
          </a:custGeom>
          <a:solidFill>
            <a:srgbClr val="FF0000">
              <a:alpha val="48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3672204" y="5335915"/>
            <a:ext cx="685347" cy="249565"/>
          </a:xfrm>
          <a:custGeom>
            <a:avLst/>
            <a:gdLst>
              <a:gd name="T0" fmla="*/ 2147483647 w 875"/>
              <a:gd name="T1" fmla="*/ 2147483647 h 388"/>
              <a:gd name="T2" fmla="*/ 2147483647 w 875"/>
              <a:gd name="T3" fmla="*/ 2147483647 h 388"/>
              <a:gd name="T4" fmla="*/ 2147483647 w 875"/>
              <a:gd name="T5" fmla="*/ 2147483647 h 388"/>
              <a:gd name="T6" fmla="*/ 2147483647 w 875"/>
              <a:gd name="T7" fmla="*/ 2147483647 h 388"/>
              <a:gd name="T8" fmla="*/ 2147483647 w 875"/>
              <a:gd name="T9" fmla="*/ 2147483647 h 388"/>
              <a:gd name="T10" fmla="*/ 0 w 875"/>
              <a:gd name="T11" fmla="*/ 2147483647 h 388"/>
              <a:gd name="T12" fmla="*/ 2147483647 w 875"/>
              <a:gd name="T13" fmla="*/ 2147483647 h 388"/>
              <a:gd name="T14" fmla="*/ 2147483647 w 875"/>
              <a:gd name="T15" fmla="*/ 2147483647 h 388"/>
              <a:gd name="T16" fmla="*/ 2147483647 w 875"/>
              <a:gd name="T17" fmla="*/ 2147483647 h 388"/>
              <a:gd name="T18" fmla="*/ 2147483647 w 875"/>
              <a:gd name="T19" fmla="*/ 2147483647 h 388"/>
              <a:gd name="T20" fmla="*/ 2147483647 w 875"/>
              <a:gd name="T21" fmla="*/ 0 h 388"/>
              <a:gd name="T22" fmla="*/ 2147483647 w 875"/>
              <a:gd name="T23" fmla="*/ 0 h 388"/>
              <a:gd name="T24" fmla="*/ 2147483647 w 875"/>
              <a:gd name="T25" fmla="*/ 2147483647 h 388"/>
              <a:gd name="T26" fmla="*/ 2147483647 w 875"/>
              <a:gd name="T27" fmla="*/ 2147483647 h 388"/>
              <a:gd name="T28" fmla="*/ 2147483647 w 875"/>
              <a:gd name="T29" fmla="*/ 2147483647 h 388"/>
              <a:gd name="T30" fmla="*/ 2147483647 w 875"/>
              <a:gd name="T31" fmla="*/ 2147483647 h 388"/>
              <a:gd name="T32" fmla="*/ 2147483647 w 875"/>
              <a:gd name="T33" fmla="*/ 2147483647 h 388"/>
              <a:gd name="T34" fmla="*/ 2147483647 w 875"/>
              <a:gd name="T35" fmla="*/ 2147483647 h 388"/>
              <a:gd name="T36" fmla="*/ 2147483647 w 875"/>
              <a:gd name="T37" fmla="*/ 2147483647 h 388"/>
              <a:gd name="T38" fmla="*/ 2147483647 w 875"/>
              <a:gd name="T39" fmla="*/ 2147483647 h 388"/>
              <a:gd name="T40" fmla="*/ 2147483647 w 875"/>
              <a:gd name="T41" fmla="*/ 2147483647 h 388"/>
              <a:gd name="T42" fmla="*/ 2147483647 w 875"/>
              <a:gd name="T43" fmla="*/ 2147483647 h 388"/>
              <a:gd name="T44" fmla="*/ 2147483647 w 875"/>
              <a:gd name="T45" fmla="*/ 2147483647 h 388"/>
              <a:gd name="T46" fmla="*/ 2147483647 w 875"/>
              <a:gd name="T47" fmla="*/ 2147483647 h 388"/>
              <a:gd name="T48" fmla="*/ 2147483647 w 875"/>
              <a:gd name="T49" fmla="*/ 2147483647 h 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"/>
              <a:gd name="T76" fmla="*/ 0 h 388"/>
              <a:gd name="T77" fmla="*/ 875 w 875"/>
              <a:gd name="T78" fmla="*/ 388 h 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" h="388">
                <a:moveTo>
                  <a:pt x="145" y="387"/>
                </a:moveTo>
                <a:lnTo>
                  <a:pt x="120" y="381"/>
                </a:lnTo>
                <a:lnTo>
                  <a:pt x="95" y="370"/>
                </a:lnTo>
                <a:lnTo>
                  <a:pt x="45" y="329"/>
                </a:lnTo>
                <a:lnTo>
                  <a:pt x="15" y="266"/>
                </a:lnTo>
                <a:lnTo>
                  <a:pt x="0" y="191"/>
                </a:lnTo>
                <a:lnTo>
                  <a:pt x="15" y="121"/>
                </a:lnTo>
                <a:lnTo>
                  <a:pt x="45" y="58"/>
                </a:lnTo>
                <a:lnTo>
                  <a:pt x="95" y="23"/>
                </a:lnTo>
                <a:lnTo>
                  <a:pt x="120" y="6"/>
                </a:lnTo>
                <a:lnTo>
                  <a:pt x="145" y="0"/>
                </a:lnTo>
                <a:lnTo>
                  <a:pt x="874" y="0"/>
                </a:lnTo>
                <a:lnTo>
                  <a:pt x="844" y="6"/>
                </a:lnTo>
                <a:lnTo>
                  <a:pt x="819" y="23"/>
                </a:lnTo>
                <a:lnTo>
                  <a:pt x="774" y="58"/>
                </a:lnTo>
                <a:lnTo>
                  <a:pt x="744" y="121"/>
                </a:lnTo>
                <a:lnTo>
                  <a:pt x="734" y="156"/>
                </a:lnTo>
                <a:lnTo>
                  <a:pt x="729" y="191"/>
                </a:lnTo>
                <a:lnTo>
                  <a:pt x="734" y="231"/>
                </a:lnTo>
                <a:lnTo>
                  <a:pt x="744" y="266"/>
                </a:lnTo>
                <a:lnTo>
                  <a:pt x="774" y="329"/>
                </a:lnTo>
                <a:lnTo>
                  <a:pt x="819" y="370"/>
                </a:lnTo>
                <a:lnTo>
                  <a:pt x="844" y="381"/>
                </a:lnTo>
                <a:lnTo>
                  <a:pt x="874" y="387"/>
                </a:lnTo>
                <a:lnTo>
                  <a:pt x="145" y="387"/>
                </a:lnTo>
              </a:path>
            </a:pathLst>
          </a:custGeom>
          <a:solidFill>
            <a:srgbClr val="FF0000">
              <a:alpha val="48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3677402" y="5593874"/>
            <a:ext cx="685347" cy="265916"/>
          </a:xfrm>
          <a:custGeom>
            <a:avLst/>
            <a:gdLst>
              <a:gd name="T0" fmla="*/ 2147483647 w 875"/>
              <a:gd name="T1" fmla="*/ 2147483647 h 388"/>
              <a:gd name="T2" fmla="*/ 2147483647 w 875"/>
              <a:gd name="T3" fmla="*/ 2147483647 h 388"/>
              <a:gd name="T4" fmla="*/ 2147483647 w 875"/>
              <a:gd name="T5" fmla="*/ 2147483647 h 388"/>
              <a:gd name="T6" fmla="*/ 2147483647 w 875"/>
              <a:gd name="T7" fmla="*/ 2147483647 h 388"/>
              <a:gd name="T8" fmla="*/ 2147483647 w 875"/>
              <a:gd name="T9" fmla="*/ 2147483647 h 388"/>
              <a:gd name="T10" fmla="*/ 0 w 875"/>
              <a:gd name="T11" fmla="*/ 2147483647 h 388"/>
              <a:gd name="T12" fmla="*/ 2147483647 w 875"/>
              <a:gd name="T13" fmla="*/ 2147483647 h 388"/>
              <a:gd name="T14" fmla="*/ 2147483647 w 875"/>
              <a:gd name="T15" fmla="*/ 2147483647 h 388"/>
              <a:gd name="T16" fmla="*/ 2147483647 w 875"/>
              <a:gd name="T17" fmla="*/ 2147483647 h 388"/>
              <a:gd name="T18" fmla="*/ 2147483647 w 875"/>
              <a:gd name="T19" fmla="*/ 2147483647 h 388"/>
              <a:gd name="T20" fmla="*/ 2147483647 w 875"/>
              <a:gd name="T21" fmla="*/ 0 h 388"/>
              <a:gd name="T22" fmla="*/ 2147483647 w 875"/>
              <a:gd name="T23" fmla="*/ 0 h 388"/>
              <a:gd name="T24" fmla="*/ 2147483647 w 875"/>
              <a:gd name="T25" fmla="*/ 2147483647 h 388"/>
              <a:gd name="T26" fmla="*/ 2147483647 w 875"/>
              <a:gd name="T27" fmla="*/ 2147483647 h 388"/>
              <a:gd name="T28" fmla="*/ 2147483647 w 875"/>
              <a:gd name="T29" fmla="*/ 2147483647 h 388"/>
              <a:gd name="T30" fmla="*/ 2147483647 w 875"/>
              <a:gd name="T31" fmla="*/ 2147483647 h 388"/>
              <a:gd name="T32" fmla="*/ 2147483647 w 875"/>
              <a:gd name="T33" fmla="*/ 2147483647 h 388"/>
              <a:gd name="T34" fmla="*/ 2147483647 w 875"/>
              <a:gd name="T35" fmla="*/ 2147483647 h 388"/>
              <a:gd name="T36" fmla="*/ 2147483647 w 875"/>
              <a:gd name="T37" fmla="*/ 2147483647 h 388"/>
              <a:gd name="T38" fmla="*/ 2147483647 w 875"/>
              <a:gd name="T39" fmla="*/ 2147483647 h 388"/>
              <a:gd name="T40" fmla="*/ 2147483647 w 875"/>
              <a:gd name="T41" fmla="*/ 2147483647 h 388"/>
              <a:gd name="T42" fmla="*/ 2147483647 w 875"/>
              <a:gd name="T43" fmla="*/ 2147483647 h 388"/>
              <a:gd name="T44" fmla="*/ 2147483647 w 875"/>
              <a:gd name="T45" fmla="*/ 2147483647 h 388"/>
              <a:gd name="T46" fmla="*/ 2147483647 w 875"/>
              <a:gd name="T47" fmla="*/ 2147483647 h 388"/>
              <a:gd name="T48" fmla="*/ 2147483647 w 875"/>
              <a:gd name="T49" fmla="*/ 2147483647 h 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5"/>
              <a:gd name="T76" fmla="*/ 0 h 388"/>
              <a:gd name="T77" fmla="*/ 875 w 875"/>
              <a:gd name="T78" fmla="*/ 388 h 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5" h="388">
                <a:moveTo>
                  <a:pt x="145" y="387"/>
                </a:moveTo>
                <a:lnTo>
                  <a:pt x="120" y="381"/>
                </a:lnTo>
                <a:lnTo>
                  <a:pt x="95" y="370"/>
                </a:lnTo>
                <a:lnTo>
                  <a:pt x="45" y="329"/>
                </a:lnTo>
                <a:lnTo>
                  <a:pt x="15" y="266"/>
                </a:lnTo>
                <a:lnTo>
                  <a:pt x="0" y="191"/>
                </a:lnTo>
                <a:lnTo>
                  <a:pt x="15" y="121"/>
                </a:lnTo>
                <a:lnTo>
                  <a:pt x="45" y="58"/>
                </a:lnTo>
                <a:lnTo>
                  <a:pt x="95" y="23"/>
                </a:lnTo>
                <a:lnTo>
                  <a:pt x="120" y="6"/>
                </a:lnTo>
                <a:lnTo>
                  <a:pt x="145" y="0"/>
                </a:lnTo>
                <a:lnTo>
                  <a:pt x="874" y="0"/>
                </a:lnTo>
                <a:lnTo>
                  <a:pt x="844" y="6"/>
                </a:lnTo>
                <a:lnTo>
                  <a:pt x="819" y="23"/>
                </a:lnTo>
                <a:lnTo>
                  <a:pt x="774" y="58"/>
                </a:lnTo>
                <a:lnTo>
                  <a:pt x="744" y="121"/>
                </a:lnTo>
                <a:lnTo>
                  <a:pt x="734" y="156"/>
                </a:lnTo>
                <a:lnTo>
                  <a:pt x="729" y="191"/>
                </a:lnTo>
                <a:lnTo>
                  <a:pt x="734" y="231"/>
                </a:lnTo>
                <a:lnTo>
                  <a:pt x="744" y="266"/>
                </a:lnTo>
                <a:lnTo>
                  <a:pt x="774" y="329"/>
                </a:lnTo>
                <a:lnTo>
                  <a:pt x="819" y="370"/>
                </a:lnTo>
                <a:lnTo>
                  <a:pt x="844" y="381"/>
                </a:lnTo>
                <a:lnTo>
                  <a:pt x="874" y="387"/>
                </a:lnTo>
                <a:lnTo>
                  <a:pt x="145" y="387"/>
                </a:lnTo>
              </a:path>
            </a:pathLst>
          </a:custGeom>
          <a:solidFill>
            <a:srgbClr val="FF0000">
              <a:alpha val="48000"/>
            </a:srgb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94037" tIns="47018" rIns="94037" bIns="47018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b="0" dirty="0">
              <a:latin typeface="+mn-lt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040189" y="1353057"/>
            <a:ext cx="1337236" cy="345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0" dirty="0" smtClean="0">
                <a:latin typeface="+mn-lt"/>
              </a:rPr>
              <a:t>Producers</a:t>
            </a:r>
            <a:endParaRPr lang="en-US" sz="1900" b="0" dirty="0">
              <a:latin typeface="+mn-lt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809319" y="1667630"/>
            <a:ext cx="2184180" cy="73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MOC provides data, SGS generates kernels.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Science institutions for natural bodies.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811594" y="2581197"/>
            <a:ext cx="2184180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Science institutions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781618" y="3370148"/>
            <a:ext cx="2184180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ESA SPICE Service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781618" y="4102470"/>
            <a:ext cx="2184180" cy="57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SGS with ESS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MOC provides data, ESS generates kernels for ops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729396" y="4915239"/>
            <a:ext cx="2564907" cy="10618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SGS and Science Institutions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NAIF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MOC provides data. SGS generates kernels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TBD</a:t>
            </a:r>
          </a:p>
          <a:p>
            <a:pPr marL="171450" indent="-171450" algn="l">
              <a:buFont typeface="Arial" charset="0"/>
              <a:buChar char="•"/>
            </a:pPr>
            <a:endParaRPr lang="en-US" sz="1050" b="0" dirty="0" smtClean="0">
              <a:latin typeface="+mn-lt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933632" y="1317080"/>
            <a:ext cx="1075947" cy="345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664" tIns="26119" rIns="63664" bIns="26119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0" dirty="0" smtClean="0">
                <a:latin typeface="+mn-lt"/>
              </a:rPr>
              <a:t>Source</a:t>
            </a:r>
            <a:r>
              <a:rPr lang="en-US" sz="1900" b="0" baseline="30000" dirty="0" smtClean="0">
                <a:latin typeface="+mn-lt"/>
              </a:rPr>
              <a:t>*</a:t>
            </a:r>
            <a:endParaRPr lang="en-US" sz="1900" b="0" dirty="0">
              <a:latin typeface="+mn-lt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829026" y="1655297"/>
            <a:ext cx="1136205" cy="73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err="1" smtClean="0">
                <a:latin typeface="+mn-lt"/>
              </a:rPr>
              <a:t>Fdyn</a:t>
            </a:r>
            <a:r>
              <a:rPr lang="en-US" sz="1050" b="0" dirty="0" smtClean="0">
                <a:latin typeface="+mn-lt"/>
              </a:rPr>
              <a:t> &amp; Mission Analysis’ OEM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903502" y="4157642"/>
            <a:ext cx="1136205" cy="57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dirty="0" err="1" smtClean="0">
                <a:latin typeface="+mn-lt"/>
              </a:rPr>
              <a:t>Fdyn</a:t>
            </a:r>
            <a:r>
              <a:rPr lang="en-US" sz="1050" b="0" dirty="0" smtClean="0">
                <a:latin typeface="+mn-lt"/>
              </a:rPr>
              <a:t> AEM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SC HK data</a:t>
            </a: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SGS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957490" y="4915239"/>
            <a:ext cx="1136205" cy="415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charset="0"/>
              <a:buChar char="•"/>
            </a:pPr>
            <a:r>
              <a:rPr lang="en-US" sz="1050" b="0" smtClean="0">
                <a:latin typeface="+mn-lt"/>
              </a:rPr>
              <a:t>SC HK data</a:t>
            </a:r>
            <a:endParaRPr lang="en-US" sz="1050" b="0" dirty="0" smtClean="0">
              <a:latin typeface="+mn-lt"/>
            </a:endParaRPr>
          </a:p>
          <a:p>
            <a:pPr marL="171450" indent="-171450" algn="l">
              <a:buFont typeface="Arial" charset="0"/>
              <a:buChar char="•"/>
            </a:pPr>
            <a:r>
              <a:rPr lang="en-US" sz="1050" b="0" dirty="0" smtClean="0">
                <a:latin typeface="+mn-lt"/>
              </a:rPr>
              <a:t>SGS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7235" y="6371447"/>
            <a:ext cx="36423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baseline="30000" dirty="0" smtClean="0"/>
              <a:t>*</a:t>
            </a:r>
            <a:r>
              <a:rPr lang="en-US" sz="1050" i="1" dirty="0" smtClean="0"/>
              <a:t>For binary data. Text files are manually produced.</a:t>
            </a:r>
            <a:endParaRPr lang="en-US" sz="1050" i="1" dirty="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089668" y="5470178"/>
            <a:ext cx="805070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i="1" smtClean="0">
                <a:solidFill>
                  <a:srgbClr val="FF0000"/>
                </a:solidFill>
                <a:latin typeface="+mn-lt"/>
              </a:rPr>
              <a:t>Text </a:t>
            </a:r>
            <a:r>
              <a:rPr lang="en-US" sz="1050" b="0" i="1" dirty="0" smtClean="0">
                <a:solidFill>
                  <a:srgbClr val="FF0000"/>
                </a:solidFill>
                <a:latin typeface="+mn-lt"/>
              </a:rPr>
              <a:t>files</a:t>
            </a:r>
            <a:endParaRPr lang="en-US" sz="105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079135" y="5754898"/>
            <a:ext cx="941325" cy="253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3048" tIns="45707" rIns="93048" bIns="45707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050" b="0" i="1" dirty="0" smtClean="0">
                <a:solidFill>
                  <a:srgbClr val="FF0000"/>
                </a:solidFill>
                <a:latin typeface="+mn-lt"/>
              </a:rPr>
              <a:t>Binary files</a:t>
            </a:r>
            <a:endParaRPr lang="en-US" sz="1050" b="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1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ESA SPICE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The ESA SPICE Service leads the SPICE operations for ESA missions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The group is responsible for the generation, development, maintenance and archive of the </a:t>
            </a:r>
            <a:r>
              <a:rPr lang="en-US" sz="1200" b="1" dirty="0" smtClean="0"/>
              <a:t>SPICE Kernel Datasets for the ESA Planetary Missions</a:t>
            </a:r>
            <a:r>
              <a:rPr lang="en-US" sz="1200" dirty="0" smtClean="0"/>
              <a:t> (and Solar Orbiter) </a:t>
            </a:r>
          </a:p>
          <a:p>
            <a:r>
              <a:rPr lang="en-US" sz="1200" dirty="0" smtClean="0"/>
              <a:t>It develops and operates </a:t>
            </a:r>
            <a:r>
              <a:rPr lang="en-US" sz="1200" dirty="0"/>
              <a:t>software to convert </a:t>
            </a:r>
            <a:r>
              <a:rPr lang="en-US" sz="1200" dirty="0" smtClean="0"/>
              <a:t>orbit</a:t>
            </a:r>
            <a:r>
              <a:rPr lang="en-US" sz="1200" dirty="0"/>
              <a:t>, </a:t>
            </a:r>
            <a:r>
              <a:rPr lang="en-US" sz="1200" dirty="0" smtClean="0"/>
              <a:t>attitude, telemetry </a:t>
            </a:r>
            <a:r>
              <a:rPr lang="en-US" sz="1200" dirty="0"/>
              <a:t>and spacecraft clock correlation data into the corresponding SPICE </a:t>
            </a:r>
            <a:r>
              <a:rPr lang="en-US" sz="1200" dirty="0" smtClean="0"/>
              <a:t>formats.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rovides consultancy </a:t>
            </a:r>
            <a:r>
              <a:rPr lang="en-US" sz="1200" dirty="0"/>
              <a:t>and support to the Science Ground Segments </a:t>
            </a:r>
            <a:r>
              <a:rPr lang="en-US" sz="1200" dirty="0" smtClean="0"/>
              <a:t>and the Science Community of </a:t>
            </a:r>
            <a:r>
              <a:rPr lang="en-US" sz="1200" dirty="0"/>
              <a:t>the planetary missions for SPICE and ancillary data management</a:t>
            </a:r>
            <a:r>
              <a:rPr lang="en-US" sz="1200" dirty="0" smtClean="0"/>
              <a:t>. 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Everything is accessible from: </a:t>
            </a:r>
          </a:p>
          <a:p>
            <a:pPr marL="0" indent="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</a:t>
            </a:r>
            <a:r>
              <a:rPr lang="en-US" sz="1200" b="1" dirty="0" err="1" smtClean="0"/>
              <a:t>spice.esac.esa.int</a:t>
            </a:r>
            <a:endParaRPr lang="en-US" sz="1200" b="1" dirty="0" smtClean="0"/>
          </a:p>
          <a:p>
            <a:r>
              <a:rPr lang="en-US" sz="1200" dirty="0" smtClean="0"/>
              <a:t>Kernel Datasets are available via FTP:</a:t>
            </a:r>
          </a:p>
          <a:p>
            <a:pPr marL="0" indent="-7620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ftp</a:t>
            </a:r>
            <a:r>
              <a:rPr lang="en-US" sz="1200" b="1" dirty="0"/>
              <a:t>://</a:t>
            </a:r>
            <a:r>
              <a:rPr lang="en-US" sz="1200" b="1" dirty="0" err="1"/>
              <a:t>spiftp.esac.esa.int</a:t>
            </a:r>
            <a:r>
              <a:rPr lang="en-US" sz="1200" b="1" dirty="0"/>
              <a:t>/data/SPICE/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dirty="0" smtClean="0"/>
              <a:t>Contact the service via e-mail</a:t>
            </a:r>
          </a:p>
          <a:p>
            <a:pPr lvl="1"/>
            <a:r>
              <a:rPr lang="en-US" sz="1200" dirty="0" smtClean="0">
                <a:hlinkClick r:id="rId2"/>
              </a:rPr>
              <a:t>esa_spice@sciops.esa.int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3"/>
              </a:rPr>
              <a:t>marc.costa@esa.int</a:t>
            </a:r>
            <a:endParaRPr lang="en-US" sz="1200" dirty="0" smtClean="0"/>
          </a:p>
          <a:p>
            <a:pPr lvl="1"/>
            <a:endParaRPr lang="en-US" sz="1200" dirty="0"/>
          </a:p>
          <a:p>
            <a:r>
              <a:rPr lang="en-US" sz="1200" dirty="0" smtClean="0"/>
              <a:t>Join the </a:t>
            </a:r>
            <a:r>
              <a:rPr lang="en-US" sz="1200" dirty="0" err="1" smtClean="0"/>
              <a:t>OpenPlanetary</a:t>
            </a:r>
            <a:r>
              <a:rPr lang="en-US" sz="1200" dirty="0" smtClean="0"/>
              <a:t> Slack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34" y="3085124"/>
            <a:ext cx="4425454" cy="30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30" y="377975"/>
            <a:ext cx="6486695" cy="461665"/>
          </a:xfrm>
        </p:spPr>
        <p:txBody>
          <a:bodyPr/>
          <a:lstStyle/>
          <a:p>
            <a:r>
              <a:rPr lang="en-US" sz="2400" dirty="0" smtClean="0"/>
              <a:t>Missions using SPICE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28236"/>
            <a:ext cx="8699500" cy="554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80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63687"/>
            <a:ext cx="6486695" cy="461665"/>
          </a:xfrm>
        </p:spPr>
        <p:txBody>
          <a:bodyPr/>
          <a:lstStyle/>
          <a:p>
            <a:r>
              <a:rPr lang="en-US" sz="2400" dirty="0" smtClean="0"/>
              <a:t>Conclusion</a:t>
            </a:r>
            <a:endParaRPr lang="en-GB" dirty="0"/>
          </a:p>
        </p:txBody>
      </p:sp>
      <p:sp>
        <p:nvSpPr>
          <p:cNvPr id="8" name="AutoShape 55"/>
          <p:cNvSpPr>
            <a:spLocks noChangeArrowheads="1"/>
          </p:cNvSpPr>
          <p:nvPr/>
        </p:nvSpPr>
        <p:spPr bwMode="auto">
          <a:xfrm>
            <a:off x="4547309" y="5556465"/>
            <a:ext cx="2735262" cy="46037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0" dirty="0">
                <a:latin typeface="+mn-lt"/>
              </a:rPr>
              <a:t>Science data archiving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latin typeface="+mn-lt"/>
              </a:rPr>
              <a:t>and analysis</a:t>
            </a:r>
            <a:endParaRPr lang="en-US" sz="1600" b="0" dirty="0">
              <a:latin typeface="+mn-lt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4499684" y="2522987"/>
            <a:ext cx="2782887" cy="609600"/>
          </a:xfrm>
          <a:prstGeom prst="roundRect">
            <a:avLst>
              <a:gd name="adj" fmla="val 16162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Mission engineering</a:t>
            </a:r>
          </a:p>
          <a:p>
            <a:r>
              <a:rPr lang="en-US" sz="1400" b="0" dirty="0" smtClean="0">
                <a:latin typeface="+mn-lt"/>
              </a:rPr>
              <a:t>analyses</a:t>
            </a:r>
            <a:endParaRPr lang="en-US" sz="1400" b="0" dirty="0">
              <a:latin typeface="+mn-lt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4511589" y="4456343"/>
            <a:ext cx="2759075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Observation geometry</a:t>
            </a:r>
          </a:p>
          <a:p>
            <a:r>
              <a:rPr lang="en-US" sz="1400" b="0" dirty="0">
                <a:latin typeface="+mn-lt"/>
              </a:rPr>
              <a:t>visualization</a:t>
            </a: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4556834" y="3461519"/>
            <a:ext cx="2733675" cy="482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Planning an instrument</a:t>
            </a:r>
          </a:p>
          <a:p>
            <a:r>
              <a:rPr lang="en-US" sz="1400" b="0" dirty="0">
                <a:latin typeface="+mn-lt"/>
              </a:rPr>
              <a:t>pointing profile</a:t>
            </a: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auto">
          <a:xfrm>
            <a:off x="4491746" y="1528243"/>
            <a:ext cx="2790825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Evaluation of a </a:t>
            </a:r>
          </a:p>
          <a:p>
            <a:r>
              <a:rPr lang="en-US" sz="1400" b="0" dirty="0">
                <a:latin typeface="+mn-lt"/>
              </a:rPr>
              <a:t>planned </a:t>
            </a:r>
            <a:r>
              <a:rPr lang="en-US" sz="1400" b="0" dirty="0" smtClean="0">
                <a:latin typeface="+mn-lt"/>
              </a:rPr>
              <a:t>trajectory </a:t>
            </a:r>
            <a:endParaRPr lang="en-US" sz="1400" b="0" dirty="0">
              <a:latin typeface="+mn-lt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368137" y="2683295"/>
            <a:ext cx="533400" cy="0"/>
          </a:xfrm>
          <a:prstGeom prst="line">
            <a:avLst/>
          </a:prstGeom>
          <a:noFill/>
          <a:ln w="76200">
            <a:solidFill>
              <a:srgbClr val="4FE4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2901537" y="2683295"/>
            <a:ext cx="152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3053937" y="2683295"/>
            <a:ext cx="762000" cy="0"/>
          </a:xfrm>
          <a:prstGeom prst="line">
            <a:avLst/>
          </a:prstGeom>
          <a:noFill/>
          <a:ln w="76200">
            <a:solidFill>
              <a:srgbClr val="4FE4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2368137" y="2881732"/>
            <a:ext cx="533400" cy="0"/>
          </a:xfrm>
          <a:prstGeom prst="line">
            <a:avLst/>
          </a:prstGeom>
          <a:noFill/>
          <a:ln w="76200">
            <a:solidFill>
              <a:srgbClr val="4FE4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2596737" y="2881732"/>
            <a:ext cx="533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3130137" y="2881732"/>
            <a:ext cx="685800" cy="0"/>
          </a:xfrm>
          <a:prstGeom prst="line">
            <a:avLst/>
          </a:prstGeom>
          <a:noFill/>
          <a:ln w="76200">
            <a:solidFill>
              <a:srgbClr val="4FE4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3450812" y="2883320"/>
            <a:ext cx="152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2368137" y="3064295"/>
            <a:ext cx="838200" cy="0"/>
          </a:xfrm>
          <a:prstGeom prst="line">
            <a:avLst/>
          </a:prstGeom>
          <a:noFill/>
          <a:ln w="76200">
            <a:solidFill>
              <a:srgbClr val="4FE4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3203162" y="3064295"/>
            <a:ext cx="30797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3511137" y="3064295"/>
            <a:ext cx="304800" cy="0"/>
          </a:xfrm>
          <a:prstGeom prst="line">
            <a:avLst/>
          </a:prstGeom>
          <a:noFill/>
          <a:ln w="76200">
            <a:solidFill>
              <a:srgbClr val="4FE4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latin typeface="+mn-lt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609640" y="2549945"/>
            <a:ext cx="7200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+mn-lt"/>
              </a:rPr>
              <a:t>Station #1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1609640" y="2751557"/>
            <a:ext cx="7200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+mn-lt"/>
              </a:rPr>
              <a:t>Station #2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1609640" y="2932532"/>
            <a:ext cx="7200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+mn-lt"/>
              </a:rPr>
              <a:t>Station #3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83246" y="2321345"/>
            <a:ext cx="17620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+mn-lt"/>
              </a:rPr>
              <a:t>Spacecraft Visibility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044590" y="5213445"/>
            <a:ext cx="1701842" cy="1087906"/>
            <a:chOff x="5875774" y="4328712"/>
            <a:chExt cx="2963426" cy="1874576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5996344" y="4495703"/>
              <a:ext cx="2842856" cy="1707585"/>
              <a:chOff x="5996344" y="4495703"/>
              <a:chExt cx="2842856" cy="1707585"/>
            </a:xfrm>
          </p:grpSpPr>
          <p:pic>
            <p:nvPicPr>
              <p:cNvPr id="34" name="Picture 33" descr="mgstopo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475" y="4495703"/>
                <a:ext cx="2438725" cy="1555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/>
              <p:cNvSpPr txBox="1">
                <a:spLocks noChangeArrowheads="1"/>
              </p:cNvSpPr>
              <p:nvPr/>
            </p:nvSpPr>
            <p:spPr bwMode="auto">
              <a:xfrm>
                <a:off x="7276436" y="5941669"/>
                <a:ext cx="881854" cy="261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050" b="0" dirty="0">
                    <a:latin typeface="+mn-lt"/>
                  </a:rPr>
                  <a:t>Longitude</a:t>
                </a: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 rot="16200000">
                <a:off x="5747047" y="5322245"/>
                <a:ext cx="760170" cy="2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100" b="0" dirty="0">
                    <a:latin typeface="+mn-lt"/>
                  </a:rPr>
                  <a:t>Latitude</a:t>
                </a: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5875774" y="4328712"/>
              <a:ext cx="777674" cy="24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b="0" dirty="0">
                  <a:latin typeface="+mn-lt"/>
                </a:rPr>
                <a:t>Elevation</a:t>
              </a:r>
            </a:p>
          </p:txBody>
        </p:sp>
      </p:grpSp>
      <p:sp>
        <p:nvSpPr>
          <p:cNvPr id="38" name="Left Arrow 37"/>
          <p:cNvSpPr/>
          <p:nvPr/>
        </p:nvSpPr>
        <p:spPr bwMode="auto">
          <a:xfrm>
            <a:off x="4048896" y="2638689"/>
            <a:ext cx="323781" cy="320059"/>
          </a:xfrm>
          <a:prstGeom prst="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Left Arrow 38"/>
          <p:cNvSpPr/>
          <p:nvPr/>
        </p:nvSpPr>
        <p:spPr bwMode="auto">
          <a:xfrm>
            <a:off x="4044678" y="1656593"/>
            <a:ext cx="374219" cy="294611"/>
          </a:xfrm>
          <a:prstGeom prst="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Left Arrow 39"/>
          <p:cNvSpPr/>
          <p:nvPr/>
        </p:nvSpPr>
        <p:spPr bwMode="auto">
          <a:xfrm>
            <a:off x="4073320" y="3534046"/>
            <a:ext cx="327444" cy="317500"/>
          </a:xfrm>
          <a:prstGeom prst="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Left Arrow 40"/>
          <p:cNvSpPr/>
          <p:nvPr/>
        </p:nvSpPr>
        <p:spPr bwMode="auto">
          <a:xfrm>
            <a:off x="4030526" y="5586693"/>
            <a:ext cx="384390" cy="350172"/>
          </a:xfrm>
          <a:prstGeom prst="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Left Arrow 41"/>
          <p:cNvSpPr/>
          <p:nvPr/>
        </p:nvSpPr>
        <p:spPr bwMode="auto">
          <a:xfrm>
            <a:off x="4044679" y="4556308"/>
            <a:ext cx="356085" cy="342900"/>
          </a:xfrm>
          <a:prstGeom prst="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45" y="4199038"/>
            <a:ext cx="1623222" cy="100956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1796" r="1" b="1395"/>
          <a:stretch/>
        </p:blipFill>
        <p:spPr>
          <a:xfrm>
            <a:off x="2186359" y="3251568"/>
            <a:ext cx="1845865" cy="885826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27" y="1263590"/>
            <a:ext cx="954184" cy="96770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97" y="1490277"/>
            <a:ext cx="1428894" cy="6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f2760952-b3bb-408f-ace6-eb1e07642b86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11005</TotalTime>
  <Words>852</Words>
  <Application>Microsoft Macintosh PowerPoint</Application>
  <PresentationFormat>On-screen Show (4:3)</PresentationFormat>
  <Paragraphs>278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ESA Presentation</vt:lpstr>
      <vt:lpstr>SPICE, el servicio de información geométrica para ciencias planetarias</vt:lpstr>
      <vt:lpstr>SPICE Introduction</vt:lpstr>
      <vt:lpstr>Ancillary Data</vt:lpstr>
      <vt:lpstr>Cosmographia &amp; WebGeocalc DEMO</vt:lpstr>
      <vt:lpstr>SPICE in a nutshell</vt:lpstr>
      <vt:lpstr>SPICE kernels</vt:lpstr>
      <vt:lpstr>The ESA SPICE Service</vt:lpstr>
      <vt:lpstr>Missions using SPICE</vt:lpstr>
      <vt:lpstr>Conclusion</vt:lpstr>
      <vt:lpstr>BACKUP: SPICE for ESA Missions</vt:lpstr>
      <vt:lpstr>BACKUP: SPICE kernel Dataset Production</vt:lpstr>
    </vt:vector>
  </TitlesOfParts>
  <Manager>Christophe Arviset</Manager>
  <Company>ESA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SRE-O PowerPoint Template</dc:title>
  <dc:subject>Potential SRE-O PowerPoint Template</dc:subject>
  <dc:creator>Marc Costa Sitja</dc:creator>
  <cp:keywords/>
  <dc:description/>
  <cp:lastModifiedBy>Marc Costa Sitja</cp:lastModifiedBy>
  <cp:revision>262</cp:revision>
  <cp:lastPrinted>2016-03-07T22:50:58Z</cp:lastPrinted>
  <dcterms:created xsi:type="dcterms:W3CDTF">2015-09-14T16:06:08Z</dcterms:created>
  <dcterms:modified xsi:type="dcterms:W3CDTF">2017-06-07T14:37:14Z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2015-11-22T23:00:00Z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Presentation Reference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ESA-ESAC-SRE-O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0</vt:i4>
  </property>
  <property fmtid="{D5CDD505-2E9C-101B-9397-08002B2CF9AE}" pid="29" name="Revision">
    <vt:i4>0</vt:i4>
  </property>
</Properties>
</file>