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272" r:id="rId7"/>
    <p:sldId id="261" r:id="rId8"/>
    <p:sldId id="260" r:id="rId9"/>
    <p:sldId id="258" r:id="rId10"/>
    <p:sldId id="271" r:id="rId11"/>
    <p:sldId id="273" r:id="rId12"/>
    <p:sldId id="263" r:id="rId13"/>
    <p:sldId id="262" r:id="rId14"/>
    <p:sldId id="266" r:id="rId15"/>
    <p:sldId id="265" r:id="rId16"/>
    <p:sldId id="267" r:id="rId17"/>
    <p:sldId id="268" r:id="rId18"/>
    <p:sldId id="269" r:id="rId19"/>
    <p:sldId id="274" r:id="rId20"/>
    <p:sldId id="275" r:id="rId21"/>
    <p:sldId id="270" r:id="rId22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D0103A"/>
    <a:srgbClr val="822433"/>
    <a:srgbClr val="0098DB"/>
    <a:srgbClr val="00549F"/>
    <a:srgbClr val="FDC82F"/>
    <a:srgbClr val="008542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51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11/6/2016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F-s is the fraction of the known population</a:t>
            </a:r>
            <a:r>
              <a:rPr lang="en-GB" baseline="0" dirty="0" smtClean="0"/>
              <a:t> residing in the Wide Survey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0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335558" y="239478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dirty="0" smtClean="0"/>
              <a:t>Issue/Revision: 0.0</a:t>
            </a:r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Reference: </a:t>
            </a:r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Status: </a:t>
            </a:r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ESA UNCLASSIFIED - For Official Use</a:t>
            </a:r>
            <a:endParaRPr lang="en-GB" sz="800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93"/>
            <a:ext cx="9142647" cy="5151648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 hidden="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63" y="4193559"/>
            <a:ext cx="2338284" cy="95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8252955" y="263570"/>
            <a:ext cx="665752" cy="277200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820959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398233" y="488763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R. Laureijs| SSW</a:t>
            </a:r>
            <a:r>
              <a:rPr lang="en-GB" sz="800" baseline="0" noProof="1" smtClean="0">
                <a:solidFill>
                  <a:schemeClr val="bg2"/>
                </a:solidFill>
              </a:rPr>
              <a:t> 2016</a:t>
            </a:r>
            <a:r>
              <a:rPr lang="en-GB" sz="800" noProof="1" smtClean="0">
                <a:solidFill>
                  <a:schemeClr val="bg2"/>
                </a:solidFill>
              </a:rPr>
              <a:t> | 08/11/2016 | Slide  </a:t>
            </a:r>
            <a:fld id="{AA63A6B3-3C18-4E28-8292-5E31FDD03A24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18" y="14153"/>
            <a:ext cx="1894317" cy="780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Detecting Solar System Objects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w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ith Euclid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32948" y="2530957"/>
            <a:ext cx="6865856" cy="120032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Bruno </a:t>
            </a:r>
            <a:r>
              <a:rPr lang="en-GB" dirty="0" err="1" smtClean="0">
                <a:solidFill>
                  <a:schemeClr val="bg1"/>
                </a:solidFill>
              </a:rPr>
              <a:t>Altieri</a:t>
            </a:r>
            <a:r>
              <a:rPr lang="en-GB" dirty="0" smtClean="0">
                <a:solidFill>
                  <a:schemeClr val="bg1"/>
                </a:solidFill>
              </a:rPr>
              <a:t>, Benoit Carry, </a:t>
            </a:r>
            <a:r>
              <a:rPr lang="en-GB" dirty="0" smtClean="0">
                <a:solidFill>
                  <a:schemeClr val="bg1"/>
                </a:solidFill>
              </a:rPr>
              <a:t>Luca </a:t>
            </a:r>
            <a:r>
              <a:rPr lang="en-GB" dirty="0" err="1" smtClean="0">
                <a:solidFill>
                  <a:schemeClr val="bg1"/>
                </a:solidFill>
              </a:rPr>
              <a:t>Conversi</a:t>
            </a:r>
            <a:r>
              <a:rPr lang="en-GB" dirty="0" smtClean="0">
                <a:solidFill>
                  <a:schemeClr val="bg1"/>
                </a:solidFill>
              </a:rPr>
              <a:t>, Pedro </a:t>
            </a:r>
            <a:r>
              <a:rPr lang="en-GB" dirty="0" smtClean="0">
                <a:solidFill>
                  <a:schemeClr val="bg1"/>
                </a:solidFill>
              </a:rPr>
              <a:t>Gomez, Mark </a:t>
            </a:r>
            <a:r>
              <a:rPr lang="en-GB" dirty="0" err="1" smtClean="0">
                <a:solidFill>
                  <a:schemeClr val="bg1"/>
                </a:solidFill>
              </a:rPr>
              <a:t>Kidger</a:t>
            </a:r>
            <a:r>
              <a:rPr lang="en-GB" dirty="0" smtClean="0">
                <a:solidFill>
                  <a:schemeClr val="bg1"/>
                </a:solidFill>
              </a:rPr>
              <a:t>, René </a:t>
            </a:r>
            <a:r>
              <a:rPr lang="en-GB" dirty="0" err="1" smtClean="0">
                <a:solidFill>
                  <a:schemeClr val="bg1"/>
                </a:solidFill>
              </a:rPr>
              <a:t>Laureijs</a:t>
            </a:r>
            <a:r>
              <a:rPr lang="en-GB" dirty="0" smtClean="0">
                <a:solidFill>
                  <a:schemeClr val="bg1"/>
                </a:solidFill>
              </a:rPr>
              <a:t>, Roland </a:t>
            </a:r>
            <a:r>
              <a:rPr lang="en-GB" dirty="0" err="1" smtClean="0">
                <a:solidFill>
                  <a:schemeClr val="bg1"/>
                </a:solidFill>
              </a:rPr>
              <a:t>Vavrek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408120"/>
            <a:ext cx="1887120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08/11/2016</a:t>
            </a:r>
            <a:endParaRPr lang="en-GB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SSW </a:t>
            </a:r>
            <a:r>
              <a:rPr lang="en-GB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Akersloot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Classes of </a:t>
            </a:r>
            <a:r>
              <a:rPr lang="en-GB" dirty="0" smtClean="0"/>
              <a:t>SSOs assessed for Euclid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" y="1468538"/>
            <a:ext cx="9040872" cy="20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571" y="3522292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C00000"/>
                </a:solidFill>
              </a:rPr>
              <a:t>B. Carry, 2016</a:t>
            </a:r>
            <a:endParaRPr lang="en-GB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Apparent rate of SSO populations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960665"/>
            <a:ext cx="72326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772" y="3732893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00338D"/>
                </a:solidFill>
              </a:rPr>
              <a:t>KBO: Kuiper Belt Object</a:t>
            </a:r>
          </a:p>
          <a:p>
            <a:r>
              <a:rPr lang="en-GB" sz="900" dirty="0" smtClean="0">
                <a:solidFill>
                  <a:srgbClr val="00338D"/>
                </a:solidFill>
              </a:rPr>
              <a:t>MB: Main Belt</a:t>
            </a:r>
          </a:p>
          <a:p>
            <a:r>
              <a:rPr lang="en-GB" sz="900" dirty="0" smtClean="0">
                <a:solidFill>
                  <a:srgbClr val="00338D"/>
                </a:solidFill>
              </a:rPr>
              <a:t>MC: Mars Crosser</a:t>
            </a:r>
          </a:p>
          <a:p>
            <a:r>
              <a:rPr lang="en-GB" sz="900" dirty="0" smtClean="0">
                <a:solidFill>
                  <a:srgbClr val="00338D"/>
                </a:solidFill>
              </a:rPr>
              <a:t>NEA: Near-Earth asteroid</a:t>
            </a:r>
            <a:endParaRPr lang="en-GB" sz="900" dirty="0">
              <a:solidFill>
                <a:srgbClr val="00338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5428" y="3471283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C00000"/>
                </a:solidFill>
              </a:rPr>
              <a:t>B. Carry, 2016</a:t>
            </a:r>
            <a:endParaRPr lang="en-GB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Predicted detections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7" y="630738"/>
            <a:ext cx="6510805" cy="396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8456" y="4390925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C00000"/>
                </a:solidFill>
              </a:rPr>
              <a:t>B. Carry, 2016</a:t>
            </a:r>
            <a:endParaRPr lang="en-GB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 for the Euclid wide survey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7" y="655701"/>
            <a:ext cx="6924220" cy="39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2406" y="655701"/>
            <a:ext cx="2101755" cy="4005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Classification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4" y="735750"/>
            <a:ext cx="5360307" cy="36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9373" y="2177143"/>
            <a:ext cx="25327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Euclid VIS + NIR bands provide the capability to perform reliable spectral classification</a:t>
            </a:r>
          </a:p>
          <a:p>
            <a:endParaRPr lang="en-GB" sz="1400" dirty="0"/>
          </a:p>
          <a:p>
            <a:r>
              <a:rPr lang="en-GB" sz="1400" dirty="0" smtClean="0"/>
              <a:t>Less degeneracies with NIR photometry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934857" y="4252863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C00000"/>
                </a:solidFill>
              </a:rPr>
              <a:t>B. Carry, 2016</a:t>
            </a:r>
            <a:endParaRPr lang="en-GB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with Euclid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34024"/>
            <a:ext cx="8748000" cy="3823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</a:rPr>
              <a:t>Predicted detection of 1.9-3.5 ×10</a:t>
            </a:r>
            <a:r>
              <a:rPr lang="en-GB" baseline="30000" dirty="0" smtClean="0">
                <a:solidFill>
                  <a:schemeClr val="tx1"/>
                </a:solidFill>
              </a:rPr>
              <a:t>5</a:t>
            </a:r>
            <a:r>
              <a:rPr lang="en-GB" dirty="0" smtClean="0">
                <a:solidFill>
                  <a:schemeClr val="tx1"/>
                </a:solidFill>
              </a:rPr>
              <a:t> of known SSOs </a:t>
            </a:r>
            <a:r>
              <a:rPr lang="en-GB" dirty="0">
                <a:solidFill>
                  <a:schemeClr val="tx1"/>
                </a:solidFill>
              </a:rPr>
              <a:t>in the Euclid </a:t>
            </a:r>
            <a:r>
              <a:rPr lang="en-GB" dirty="0" smtClean="0">
                <a:solidFill>
                  <a:schemeClr val="tx1"/>
                </a:solidFill>
              </a:rPr>
              <a:t>Wide 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urvey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</a:rPr>
              <a:t>Similar number of new SSOs expected </a:t>
            </a:r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but LSST will overtake</a:t>
            </a:r>
            <a:endParaRPr lang="en-GB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C00000"/>
                </a:solidFill>
              </a:rPr>
              <a:t>Stability </a:t>
            </a:r>
            <a:r>
              <a:rPr lang="en-GB" dirty="0" smtClean="0">
                <a:solidFill>
                  <a:srgbClr val="C00000"/>
                </a:solidFill>
              </a:rPr>
              <a:t>and high resolution enables detection of: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multiple systems (~15% of total fraction is multiple)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object activity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light curves (also by multiple </a:t>
            </a:r>
            <a:r>
              <a:rPr lang="en-GB" dirty="0" smtClean="0">
                <a:solidFill>
                  <a:schemeClr val="tx1"/>
                </a:solidFill>
              </a:rPr>
              <a:t>systems)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B050"/>
                </a:solidFill>
              </a:rPr>
              <a:t>data </a:t>
            </a:r>
            <a:r>
              <a:rPr lang="en-GB" dirty="0" smtClean="0">
                <a:solidFill>
                  <a:srgbClr val="00B050"/>
                </a:solidFill>
              </a:rPr>
              <a:t>to be combined with Gaia and LSST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C00000"/>
                </a:solidFill>
              </a:rPr>
              <a:t>Unambiguous </a:t>
            </a:r>
            <a:r>
              <a:rPr lang="en-GB" dirty="0" smtClean="0">
                <a:solidFill>
                  <a:srgbClr val="C00000"/>
                </a:solidFill>
              </a:rPr>
              <a:t>classification </a:t>
            </a:r>
            <a:r>
              <a:rPr lang="en-GB" dirty="0" smtClean="0">
                <a:solidFill>
                  <a:srgbClr val="C00000"/>
                </a:solidFill>
              </a:rPr>
              <a:t>for most Euclid detections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investigated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</a:rPr>
              <a:t>Spectroscopic </a:t>
            </a:r>
            <a:r>
              <a:rPr lang="en-GB" dirty="0">
                <a:solidFill>
                  <a:schemeClr val="tx1"/>
                </a:solidFill>
              </a:rPr>
              <a:t>analysis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i="1" dirty="0">
                <a:solidFill>
                  <a:srgbClr val="FF0000"/>
                </a:solidFill>
                <a:sym typeface="Wingdings" panose="05000000000000000000" pitchFamily="2" charset="2"/>
              </a:rPr>
              <a:t>to be studied</a:t>
            </a:r>
            <a:endParaRPr lang="en-GB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</a:rPr>
              <a:t>Euclid Deep </a:t>
            </a:r>
            <a:r>
              <a:rPr lang="en-GB" dirty="0">
                <a:solidFill>
                  <a:schemeClr val="tx1"/>
                </a:solidFill>
              </a:rPr>
              <a:t>field </a:t>
            </a:r>
            <a:r>
              <a:rPr lang="en-GB" dirty="0" smtClean="0">
                <a:solidFill>
                  <a:schemeClr val="tx1"/>
                </a:solidFill>
              </a:rPr>
              <a:t>(40 deg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) and calibration observations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Provide more epochs….. </a:t>
            </a:r>
            <a:r>
              <a:rPr lang="en-GB" i="1" dirty="0">
                <a:solidFill>
                  <a:srgbClr val="FF0000"/>
                </a:solidFill>
                <a:sym typeface="Wingdings" panose="05000000000000000000" pitchFamily="2" charset="2"/>
              </a:rPr>
              <a:t>to be studied</a:t>
            </a:r>
          </a:p>
          <a:p>
            <a:pPr>
              <a:buFont typeface="Wingdings" panose="05000000000000000000" pitchFamily="2" charset="2"/>
              <a:buChar char="q"/>
            </a:pPr>
            <a:endParaRPr lang="en-GB" i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Planet 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IX….NIR </a:t>
            </a:r>
            <a:r>
              <a:rPr lang="en-GB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observations might </a:t>
            </a:r>
            <a:r>
              <a:rPr lang="en-GB" i="1" dirty="0">
                <a:solidFill>
                  <a:schemeClr val="tx1"/>
                </a:solidFill>
                <a:sym typeface="Wingdings" panose="05000000000000000000" pitchFamily="2" charset="2"/>
              </a:rPr>
              <a:t>be </a:t>
            </a:r>
            <a:r>
              <a:rPr lang="en-GB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an asset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8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Once in operations….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C00000"/>
                </a:solidFill>
              </a:rPr>
              <a:t>Short timescale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Euclid will have “immediate” announcement of </a:t>
            </a:r>
            <a:r>
              <a:rPr lang="en-GB" i="1" dirty="0" smtClean="0"/>
              <a:t>interesting detections</a:t>
            </a:r>
          </a:p>
          <a:p>
            <a:pPr lvl="1"/>
            <a:r>
              <a:rPr lang="en-GB" i="1" dirty="0" smtClean="0">
                <a:solidFill>
                  <a:srgbClr val="C00000"/>
                </a:solidFill>
              </a:rPr>
              <a:t> 		….</a:t>
            </a:r>
            <a:r>
              <a:rPr lang="en-GB" dirty="0" smtClean="0"/>
              <a:t>assuming availability of SSO predictor/identifier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C00000"/>
                </a:solidFill>
              </a:rPr>
              <a:t>Long timescale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Dedicated pipelines for the full analysis of the position transients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Need to set up a ground based follow up programme</a:t>
            </a:r>
          </a:p>
          <a:p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B050"/>
                </a:solidFill>
              </a:rPr>
              <a:t>at the moment follow up using large telescopes seems to be the better option</a:t>
            </a:r>
          </a:p>
          <a:p>
            <a:pPr>
              <a:buFont typeface="Wingdings"/>
              <a:buChar char="à"/>
            </a:pPr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nevertheless a follow up network is still useful</a:t>
            </a:r>
          </a:p>
          <a:p>
            <a:pPr indent="0"/>
            <a:endParaRPr lang="en-GB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  <a:sym typeface="Wingdings" panose="05000000000000000000" pitchFamily="2" charset="2"/>
              </a:rPr>
              <a:t>Simultaneous observations of Euclid and LSST (at twilight)…..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Ongoing</a:t>
            </a:r>
            <a:r>
              <a:rPr lang="en-GB" dirty="0" smtClean="0"/>
              <a:t> and future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</a:rPr>
              <a:t>SCI-O </a:t>
            </a:r>
            <a:r>
              <a:rPr lang="en-GB" sz="1400" dirty="0" smtClean="0">
                <a:solidFill>
                  <a:srgbClr val="C00000"/>
                </a:solidFill>
              </a:rPr>
              <a:t>Faculty study: </a:t>
            </a:r>
            <a:r>
              <a:rPr lang="en-US" sz="1400" dirty="0">
                <a:solidFill>
                  <a:srgbClr val="C00000"/>
                </a:solidFill>
              </a:rPr>
              <a:t>Detection and extraction of solar system objects using Euclid </a:t>
            </a:r>
            <a:r>
              <a:rPr lang="en-US" sz="1400" dirty="0" smtClean="0">
                <a:solidFill>
                  <a:srgbClr val="C00000"/>
                </a:solidFill>
              </a:rPr>
              <a:t>data</a:t>
            </a:r>
          </a:p>
          <a:p>
            <a:pPr marL="1095750" lvl="1" indent="-285750">
              <a:buFont typeface="Wingdings"/>
              <a:buChar char="à"/>
            </a:pPr>
            <a:r>
              <a:rPr lang="en-US" sz="1400" dirty="0" smtClean="0"/>
              <a:t>One </a:t>
            </a:r>
            <a:r>
              <a:rPr lang="en-US" sz="1400" dirty="0"/>
              <a:t>year EXPRO contract stating in November 2016 with CAB/ESAC</a:t>
            </a:r>
            <a:r>
              <a:rPr lang="en-US" sz="1400" dirty="0" smtClean="0"/>
              <a:t>.</a:t>
            </a:r>
          </a:p>
          <a:p>
            <a:pPr marL="1095750" lvl="1" indent="-285750">
              <a:buFont typeface="Wingdings"/>
              <a:buChar char="à"/>
            </a:pPr>
            <a:r>
              <a:rPr lang="en-US" sz="1400" dirty="0" smtClean="0"/>
              <a:t>More detailed assessment of the Euclid detection envelope</a:t>
            </a:r>
            <a:endParaRPr lang="en-US" sz="1400" dirty="0" smtClean="0"/>
          </a:p>
          <a:p>
            <a:pPr indent="0"/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C00000"/>
                </a:solidFill>
              </a:rPr>
              <a:t>Mining the KIDS for searching SSOs – see poster by Bruno </a:t>
            </a:r>
            <a:r>
              <a:rPr lang="en-US" sz="1400" dirty="0" err="1" smtClean="0">
                <a:solidFill>
                  <a:srgbClr val="C00000"/>
                </a:solidFill>
              </a:rPr>
              <a:t>Altieri</a:t>
            </a:r>
            <a:endParaRPr lang="en-US" sz="14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C00000"/>
                </a:solidFill>
              </a:rPr>
              <a:t>Simulations using the Euclid simulation environment</a:t>
            </a:r>
          </a:p>
          <a:p>
            <a:pPr marL="1095750" lvl="1" indent="-285750">
              <a:buFont typeface="Wingdings"/>
              <a:buChar char="à"/>
            </a:pPr>
            <a:r>
              <a:rPr lang="en-US" sz="1400" dirty="0" err="1" smtClean="0">
                <a:sym typeface="Wingdings" panose="05000000000000000000" pitchFamily="2" charset="2"/>
              </a:rPr>
              <a:t>Vavrek</a:t>
            </a:r>
            <a:r>
              <a:rPr lang="en-US" sz="1400" dirty="0" smtClean="0">
                <a:sym typeface="Wingdings" panose="05000000000000000000" pitchFamily="2" charset="2"/>
              </a:rPr>
              <a:t>: moving objects with NIR detecting system</a:t>
            </a:r>
          </a:p>
          <a:p>
            <a:pPr marL="1095750" lvl="1" indent="-285750">
              <a:buFont typeface="Wingdings"/>
              <a:buChar char="à"/>
            </a:pPr>
            <a:r>
              <a:rPr lang="en-US" sz="1400" dirty="0" err="1" smtClean="0">
                <a:sym typeface="Wingdings" panose="05000000000000000000" pitchFamily="2" charset="2"/>
              </a:rPr>
              <a:t>Conversi</a:t>
            </a:r>
            <a:r>
              <a:rPr lang="en-US" sz="1400" dirty="0" smtClean="0">
                <a:sym typeface="Wingdings" panose="05000000000000000000" pitchFamily="2" charset="2"/>
              </a:rPr>
              <a:t>: moving objects in images</a:t>
            </a:r>
            <a:endParaRPr lang="en-US" sz="1400" dirty="0">
              <a:sym typeface="Wingdings" panose="05000000000000000000" pitchFamily="2" charset="2"/>
            </a:endParaRPr>
          </a:p>
          <a:p>
            <a:pPr marL="1095750" lvl="1" indent="-285750">
              <a:buFont typeface="Wingdings"/>
              <a:buChar char="à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C00000"/>
                </a:solidFill>
              </a:rPr>
              <a:t>Euclid SSO workshop </a:t>
            </a:r>
            <a:r>
              <a:rPr lang="en-US" sz="1400" dirty="0" smtClean="0">
                <a:solidFill>
                  <a:srgbClr val="C00000"/>
                </a:solidFill>
              </a:rPr>
              <a:t>24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Nov</a:t>
            </a:r>
          </a:p>
          <a:p>
            <a:pPr lvl="1"/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definition of </a:t>
            </a:r>
            <a:r>
              <a:rPr lang="en-US" sz="1400" dirty="0" err="1" smtClean="0"/>
              <a:t>workpackages</a:t>
            </a:r>
            <a:r>
              <a:rPr lang="en-US" sz="1400" dirty="0" smtClean="0"/>
              <a:t> for a SSO processing function</a:t>
            </a: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272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0945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1337" y="4333009"/>
            <a:ext cx="2702664" cy="800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493805" y="1371600"/>
            <a:ext cx="25977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Key Systems</a:t>
            </a:r>
          </a:p>
          <a:p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 smtClean="0">
                <a:solidFill>
                  <a:srgbClr val="FFFF00"/>
                </a:solidFill>
              </a:rPr>
              <a:t>Wide-field telescope with 1.2 diameter primary mirror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0.69x0.74 deg2</a:t>
            </a:r>
          </a:p>
          <a:p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 smtClean="0">
                <a:solidFill>
                  <a:srgbClr val="FFFF00"/>
                </a:solidFill>
              </a:rPr>
              <a:t>Visual Imager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0.55-0.9 micron band</a:t>
            </a:r>
          </a:p>
          <a:p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 smtClean="0">
                <a:solidFill>
                  <a:srgbClr val="FFFF00"/>
                </a:solidFill>
              </a:rPr>
              <a:t>Near-Infrared</a:t>
            </a:r>
          </a:p>
          <a:p>
            <a:r>
              <a:rPr lang="en-GB" sz="1200" dirty="0" err="1" smtClean="0">
                <a:solidFill>
                  <a:srgbClr val="FFFF00"/>
                </a:solidFill>
              </a:rPr>
              <a:t>Grism</a:t>
            </a:r>
            <a:r>
              <a:rPr lang="en-GB" sz="1200" dirty="0" smtClean="0">
                <a:solidFill>
                  <a:srgbClr val="FFFF00"/>
                </a:solidFill>
              </a:rPr>
              <a:t> Spectrometer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0.9-1.25, 1.2-1.85 micron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Photometric Imager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Y, J, H</a:t>
            </a:r>
          </a:p>
          <a:p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 smtClean="0">
                <a:solidFill>
                  <a:srgbClr val="FFFF00"/>
                </a:solidFill>
              </a:rPr>
              <a:t>Low noise AOCS providing very stable pointing</a:t>
            </a:r>
          </a:p>
        </p:txBody>
      </p:sp>
    </p:spTree>
    <p:extLst>
      <p:ext uri="{BB962C8B-B14F-4D97-AF65-F5344CB8AC3E}">
        <p14:creationId xmlns:p14="http://schemas.microsoft.com/office/powerpoint/2010/main" val="25371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5" y="878503"/>
            <a:ext cx="7670043" cy="3600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2246" y="4301579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822433"/>
                </a:solidFill>
              </a:rPr>
              <a:t>IRAS All Sky</a:t>
            </a:r>
          </a:p>
          <a:p>
            <a:r>
              <a:rPr lang="en-GB" sz="1400" dirty="0" smtClean="0">
                <a:solidFill>
                  <a:srgbClr val="822433"/>
                </a:solidFill>
              </a:rPr>
              <a:t>12, 25, 60, 100</a:t>
            </a:r>
            <a:endParaRPr lang="en-GB" sz="1400" dirty="0">
              <a:solidFill>
                <a:srgbClr val="822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" y="669469"/>
            <a:ext cx="8406245" cy="403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005" y="53554"/>
            <a:ext cx="54661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Euclid is an extra-galactic survey mission!</a:t>
            </a:r>
          </a:p>
          <a:p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 smtClean="0">
                <a:solidFill>
                  <a:srgbClr val="FFFF00"/>
                </a:solidFill>
              </a:rPr>
              <a:t>Survey avoidance areas:</a:t>
            </a:r>
          </a:p>
          <a:p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Low ecliptic latitudes (beta &lt; 15 </a:t>
            </a:r>
            <a:r>
              <a:rPr lang="en-GB" sz="105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deg</a:t>
            </a:r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Low galactic latitudes (b &lt; 20 </a:t>
            </a:r>
            <a:r>
              <a:rPr lang="en-GB" sz="105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deg</a:t>
            </a:r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extinction regions  (E(B-V) &gt; 0.08)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7018" y="4302153"/>
            <a:ext cx="382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sky as seen by Euclid</a:t>
            </a:r>
          </a:p>
          <a:p>
            <a:pPr algn="r"/>
            <a:r>
              <a:rPr lang="en-GB" sz="1200" dirty="0" smtClean="0">
                <a:solidFill>
                  <a:srgbClr val="FF0000"/>
                </a:solidFill>
              </a:rPr>
              <a:t>in </a:t>
            </a:r>
            <a:r>
              <a:rPr lang="en-GB" sz="1200" dirty="0" err="1" smtClean="0">
                <a:solidFill>
                  <a:srgbClr val="FF0000"/>
                </a:solidFill>
              </a:rPr>
              <a:t>mollweide</a:t>
            </a:r>
            <a:r>
              <a:rPr lang="en-GB" sz="1200" dirty="0" smtClean="0">
                <a:solidFill>
                  <a:srgbClr val="FF0000"/>
                </a:solidFill>
              </a:rPr>
              <a:t> projection ESSPT (P. Gomez)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748"/>
            <a:ext cx="9144000" cy="348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Euclid Reference Survey (2015)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862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key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wide survey area: 15,000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deg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more than 30,000 fields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Each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field consists of 4 “dither”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pointings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Total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duration per visit ~4400 seconds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VIS: 24.5 mag (10 sigma extended)  30 galaxies/arcmin2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NIR: Y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J, H: 24 mag (5 sigma point)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Grism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spectroscopy </a:t>
            </a:r>
            <a:r>
              <a:rPr lang="en-US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[0.92-1.3]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[1.25-1.85]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R=260  ~21 mag</a:t>
            </a:r>
            <a:endParaRPr lang="en-US" sz="1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Spatial resolution: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VIS: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0.1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arcsec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pixels, 0.15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arcsec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FWHM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NISP: 0.3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arcsec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pixels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42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predictions and figures in this presentation are taken from</a:t>
            </a:r>
          </a:p>
          <a:p>
            <a:endParaRPr lang="en-GB" dirty="0"/>
          </a:p>
          <a:p>
            <a:r>
              <a:rPr lang="en-GB" dirty="0" smtClean="0"/>
              <a:t>Benoit Carry (</a:t>
            </a:r>
            <a:r>
              <a:rPr lang="fr-FR" dirty="0"/>
              <a:t>Observatoire de la Cote </a:t>
            </a:r>
            <a:r>
              <a:rPr lang="fr-FR" dirty="0" smtClean="0"/>
              <a:t>d'Azur):</a:t>
            </a:r>
          </a:p>
          <a:p>
            <a:r>
              <a:rPr lang="fr-FR" i="1" dirty="0" err="1" smtClean="0"/>
              <a:t>Solar</a:t>
            </a:r>
            <a:r>
              <a:rPr lang="fr-FR" i="1" dirty="0" smtClean="0"/>
              <a:t> System Science </a:t>
            </a:r>
            <a:r>
              <a:rPr lang="fr-FR" i="1" dirty="0" err="1" smtClean="0"/>
              <a:t>with</a:t>
            </a:r>
            <a:r>
              <a:rPr lang="fr-FR" i="1" dirty="0" smtClean="0"/>
              <a:t> ESA Euclid</a:t>
            </a:r>
          </a:p>
          <a:p>
            <a:r>
              <a:rPr lang="fr-FR" dirty="0" smtClean="0"/>
              <a:t>A&amp;A 2016 - </a:t>
            </a:r>
            <a:r>
              <a:rPr lang="fr-FR" dirty="0" err="1" smtClean="0"/>
              <a:t>submitted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0" y="264889"/>
            <a:ext cx="5416550" cy="308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p://rlaureij@rssd-mgw.estec.esa.int:993/fetch%3EUID%3E/INBOX%3E102458?part=1.2.2&amp;filename=PastedGraphic-2.png"/>
          <p:cNvSpPr>
            <a:spLocks noChangeAspect="1" noChangeArrowheads="1"/>
          </p:cNvSpPr>
          <p:nvPr/>
        </p:nvSpPr>
        <p:spPr bwMode="auto">
          <a:xfrm>
            <a:off x="155575" y="-1181100"/>
            <a:ext cx="70770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7" y="3291758"/>
            <a:ext cx="3947425" cy="13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9760" y="817515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C00000"/>
                </a:solidFill>
              </a:rPr>
              <a:t>B. Carry, 2016</a:t>
            </a:r>
            <a:endParaRPr lang="en-GB" sz="105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7324" y="3925649"/>
            <a:ext cx="1130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D0103A"/>
                </a:solidFill>
              </a:rPr>
              <a:t>VIS 23.5 mag</a:t>
            </a:r>
          </a:p>
          <a:p>
            <a:endParaRPr lang="en-GB" sz="1050" dirty="0">
              <a:solidFill>
                <a:srgbClr val="C00000"/>
              </a:solidFill>
            </a:endParaRPr>
          </a:p>
          <a:p>
            <a:r>
              <a:rPr lang="en-GB" sz="1050" dirty="0" smtClean="0">
                <a:solidFill>
                  <a:srgbClr val="00338D"/>
                </a:solidFill>
              </a:rPr>
              <a:t>Simulation by</a:t>
            </a:r>
          </a:p>
          <a:p>
            <a:r>
              <a:rPr lang="en-GB" sz="1050" dirty="0" smtClean="0">
                <a:solidFill>
                  <a:srgbClr val="00338D"/>
                </a:solidFill>
              </a:rPr>
              <a:t>Luca </a:t>
            </a:r>
            <a:r>
              <a:rPr lang="en-GB" sz="1050" dirty="0" err="1" smtClean="0">
                <a:solidFill>
                  <a:srgbClr val="00338D"/>
                </a:solidFill>
              </a:rPr>
              <a:t>Conversi</a:t>
            </a:r>
            <a:endParaRPr lang="en-GB" sz="1050" dirty="0" smtClean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492443"/>
            <a:ext cx="2043224" cy="1477328"/>
          </a:xfrm>
        </p:spPr>
        <p:txBody>
          <a:bodyPr/>
          <a:lstStyle/>
          <a:p>
            <a:r>
              <a:rPr lang="en-GB" sz="1800" dirty="0" smtClean="0">
                <a:solidFill>
                  <a:srgbClr val="FF0000"/>
                </a:solidFill>
              </a:rPr>
              <a:t>Example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SSO simulated </a:t>
            </a:r>
            <a:r>
              <a:rPr lang="en-GB" sz="1800" dirty="0" smtClean="0"/>
              <a:t>detections in one Euclid field</a:t>
            </a: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67" y="44449"/>
            <a:ext cx="4620053" cy="45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7398" y="2638930"/>
            <a:ext cx="200728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Simulation</a:t>
            </a:r>
          </a:p>
          <a:p>
            <a:endParaRPr lang="en-GB" sz="1100" dirty="0"/>
          </a:p>
          <a:p>
            <a:r>
              <a:rPr lang="en-GB" sz="1100" dirty="0" smtClean="0"/>
              <a:t>RA: 	167.218 </a:t>
            </a:r>
            <a:r>
              <a:rPr lang="en-GB" sz="1100" dirty="0" err="1"/>
              <a:t>deg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>Dec:	12.740 </a:t>
            </a:r>
            <a:r>
              <a:rPr lang="en-GB" sz="1100" dirty="0" err="1"/>
              <a:t>deg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err="1"/>
              <a:t>l,b</a:t>
            </a:r>
            <a:r>
              <a:rPr lang="en-GB" sz="1100" dirty="0"/>
              <a:t> = 97.74, -</a:t>
            </a:r>
            <a:r>
              <a:rPr lang="en-GB" sz="1100" dirty="0" smtClean="0"/>
              <a:t>60.12 </a:t>
            </a:r>
            <a:r>
              <a:rPr lang="en-GB" sz="1100" dirty="0" err="1" smtClean="0"/>
              <a:t>deg</a:t>
            </a:r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2022, June </a:t>
            </a:r>
            <a:r>
              <a:rPr lang="en-GB" sz="1100" dirty="0"/>
              <a:t>the </a:t>
            </a:r>
            <a:r>
              <a:rPr lang="en-GB" sz="1100" dirty="0" smtClean="0"/>
              <a:t>16</a:t>
            </a:r>
            <a:r>
              <a:rPr lang="en-GB" sz="1100" baseline="30000" dirty="0" smtClean="0"/>
              <a:t>th</a:t>
            </a:r>
            <a:endParaRPr lang="en-GB" sz="1100" dirty="0"/>
          </a:p>
          <a:p>
            <a:r>
              <a:rPr lang="en-GB" sz="1100" dirty="0" smtClean="0"/>
              <a:t>at </a:t>
            </a:r>
            <a:r>
              <a:rPr lang="en-GB" sz="1100" dirty="0"/>
              <a:t>20:26:05 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971" y="3077029"/>
            <a:ext cx="2250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D0103A"/>
                </a:solidFill>
              </a:rPr>
              <a:t>2016CK158</a:t>
            </a:r>
            <a:r>
              <a:rPr lang="en-GB" sz="1050" dirty="0" smtClean="0">
                <a:solidFill>
                  <a:srgbClr val="00338D"/>
                </a:solidFill>
              </a:rPr>
              <a:t> is an outer main belt (OMB) asteroid.</a:t>
            </a:r>
            <a:endParaRPr lang="en-GB" sz="1050" dirty="0">
              <a:solidFill>
                <a:srgbClr val="00338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656" y="4406876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C00000"/>
                </a:solidFill>
              </a:rPr>
              <a:t>B. Carry, 2016</a:t>
            </a:r>
            <a:endParaRPr lang="en-GB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f2760952-b3bb-408f-ace6-eb1e07642b8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590</Words>
  <Application>Microsoft Office PowerPoint</Application>
  <PresentationFormat>On-screen Show (16:9)</PresentationFormat>
  <Paragraphs>127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 ESA Presentation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key parameters</vt:lpstr>
      <vt:lpstr>PowerPoint Presentation</vt:lpstr>
      <vt:lpstr>PowerPoint Presentation</vt:lpstr>
      <vt:lpstr>Example  SSO simulated detections in one Euclid field</vt:lpstr>
      <vt:lpstr>Classes of SSOs assessed for Euclid</vt:lpstr>
      <vt:lpstr>Apparent rate of SSO populations</vt:lpstr>
      <vt:lpstr>Predicted detections</vt:lpstr>
      <vt:lpstr>Expectation for the Euclid wide survey</vt:lpstr>
      <vt:lpstr>Spectral Classification</vt:lpstr>
      <vt:lpstr>Opportunities with Euclid</vt:lpstr>
      <vt:lpstr>To be investigated</vt:lpstr>
      <vt:lpstr>Once in operations….</vt:lpstr>
      <vt:lpstr>Ongoing and future activities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ESSWG#8, ESA HQ Paris</dc:title>
  <dc:subject>ESSWG#8, ESA HQ Paris</dc:subject>
  <dc:creator>Rene Laureijs</dc:creator>
  <cp:lastModifiedBy>Rene Laureijs</cp:lastModifiedBy>
  <cp:revision>51</cp:revision>
  <cp:lastPrinted>2008-08-26T16:26:23Z</cp:lastPrinted>
  <dcterms:created xsi:type="dcterms:W3CDTF">2016-09-30T07:21:53Z</dcterms:created>
  <dcterms:modified xsi:type="dcterms:W3CDTF">2016-11-08T03:13:09Z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2016-10-03T22:00:00Z</vt:filetime>
  </property>
</Properties>
</file>