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Microsoft_Equation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20"/>
  </p:notesMasterIdLst>
  <p:handoutMasterIdLst>
    <p:handoutMasterId r:id="rId21"/>
  </p:handoutMasterIdLst>
  <p:sldIdLst>
    <p:sldId id="258" r:id="rId5"/>
    <p:sldId id="257" r:id="rId6"/>
    <p:sldId id="271" r:id="rId7"/>
    <p:sldId id="259" r:id="rId8"/>
    <p:sldId id="265" r:id="rId9"/>
    <p:sldId id="260" r:id="rId10"/>
    <p:sldId id="264" r:id="rId11"/>
    <p:sldId id="261" r:id="rId12"/>
    <p:sldId id="262" r:id="rId13"/>
    <p:sldId id="263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8000"/>
    <a:srgbClr val="0070C0"/>
    <a:srgbClr val="00705C"/>
    <a:srgbClr val="00549F"/>
    <a:srgbClr val="0098DB"/>
    <a:srgbClr val="FDC82F"/>
    <a:srgbClr val="00338D"/>
    <a:srgbClr val="D0103A"/>
    <a:srgbClr val="008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10" autoAdjust="0"/>
    <p:restoredTop sz="94660"/>
  </p:normalViewPr>
  <p:slideViewPr>
    <p:cSldViewPr snapToGrid="0">
      <p:cViewPr>
        <p:scale>
          <a:sx n="108" d="100"/>
          <a:sy n="108" d="100"/>
        </p:scale>
        <p:origin x="-488" y="-16"/>
      </p:cViewPr>
      <p:guideLst>
        <p:guide orient="horz" pos="373"/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04/11/16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693738"/>
            <a:ext cx="46212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776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30.png"/><Relationship Id="rId27" Type="http://schemas.openxmlformats.org/officeDocument/2006/relationships/image" Target="../media/image31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4"/>
          <a:stretch/>
        </p:blipFill>
        <p:spPr>
          <a:xfrm>
            <a:off x="-10271" y="0"/>
            <a:ext cx="9154271" cy="6858000"/>
          </a:xfrm>
          <a:prstGeom prst="rect">
            <a:avLst/>
          </a:prstGeom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2805" y="6002865"/>
            <a:ext cx="7948800" cy="4191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296975" y="5849826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71652" y="6621093"/>
            <a:ext cx="6436141" cy="111519"/>
            <a:chOff x="171652" y="6621093"/>
            <a:chExt cx="6436141" cy="111519"/>
          </a:xfrm>
        </p:grpSpPr>
        <p:pic>
          <p:nvPicPr>
            <p:cNvPr id="11" name="Picture 10" descr="at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 descr="be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ca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ch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cz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de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dk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e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es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fi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fr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g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hu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ie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it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l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nl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no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p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pt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r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se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uk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88176" y="6611881"/>
            <a:ext cx="1196912" cy="144000"/>
          </a:xfrm>
          <a:prstGeom prst="rect">
            <a:avLst/>
          </a:prstGeom>
        </p:spPr>
      </p:pic>
      <p:cxnSp>
        <p:nvCxnSpPr>
          <p:cNvPr id="35" name="Straight Connector 34"/>
          <p:cNvCxnSpPr/>
          <p:nvPr userDrawn="1"/>
        </p:nvCxnSpPr>
        <p:spPr>
          <a:xfrm>
            <a:off x="165932" y="650447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76930" y="1050920"/>
            <a:ext cx="5353403" cy="13903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3200" b="0" noProof="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864000"/>
            <a:ext cx="8748000" cy="5338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lvl1pPr>
            <a:lvl2pPr marL="808038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2pPr>
            <a:lvl3pPr marL="1406525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3pPr>
            <a:lvl4pPr marL="2005013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4pPr>
            <a:lvl5pPr marL="260350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Second level</a:t>
            </a:r>
          </a:p>
          <a:p>
            <a:pPr marL="0" marR="0" lvl="2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Third level</a:t>
            </a:r>
          </a:p>
          <a:p>
            <a:pPr marL="0" marR="0" lvl="3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Fourth level</a:t>
            </a:r>
          </a:p>
          <a:p>
            <a:pPr marL="0" marR="0" lvl="4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12000" y="1806416"/>
            <a:ext cx="77890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000" y="330660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0"/>
          </p:nvPr>
        </p:nvSpPr>
        <p:spPr>
          <a:xfrm>
            <a:off x="615600" y="1674000"/>
            <a:ext cx="3888000" cy="43164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Click to 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1674000"/>
            <a:ext cx="3888000" cy="431640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  <a:lvl2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  <a:lvl2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Click to 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8400"/>
          </a:xfrm>
          <a:prstGeom prst="rect">
            <a:avLst/>
          </a:prstGeo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  <a:prstGeom prst="rect">
            <a:avLst/>
          </a:prstGeom>
        </p:spPr>
        <p:txBody>
          <a:bodyPr/>
          <a:lstStyle>
            <a:lvl1pPr marL="2602800" indent="0">
              <a:buNone/>
              <a:defRPr lang="en-GB" sz="1400" noProof="0" dirty="0">
                <a:solidFill>
                  <a:schemeClr val="bg2"/>
                </a:solidFill>
                <a:latin typeface="Verdana"/>
                <a:cs typeface="Verdana"/>
              </a:defRPr>
            </a:lvl1pPr>
            <a:lvl2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Click to 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  <a:prstGeom prst="rect">
            <a:avLst/>
          </a:prstGeo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image" Target="../media/image20.png"/><Relationship Id="rId31" Type="http://schemas.openxmlformats.org/officeDocument/2006/relationships/image" Target="../media/image21.png"/><Relationship Id="rId32" Type="http://schemas.openxmlformats.org/officeDocument/2006/relationships/image" Target="../media/image22.png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image" Target="../media/image23.png"/><Relationship Id="rId34" Type="http://schemas.openxmlformats.org/officeDocument/2006/relationships/image" Target="../media/image24.png"/><Relationship Id="rId35" Type="http://schemas.openxmlformats.org/officeDocument/2006/relationships/image" Target="../media/image25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37" Type="http://schemas.openxmlformats.org/officeDocument/2006/relationships/image" Target="../media/image27.png"/><Relationship Id="rId38" Type="http://schemas.openxmlformats.org/officeDocument/2006/relationships/image" Target="../media/image2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3" name="Picture 2" descr="PPT_Footer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1287"/>
            <a:ext cx="9144000" cy="366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4"/>
            <a:ext cx="1210456" cy="504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1652" y="6621093"/>
            <a:ext cx="6436141" cy="111519"/>
            <a:chOff x="171652" y="6621093"/>
            <a:chExt cx="6436141" cy="111519"/>
          </a:xfrm>
        </p:grpSpPr>
        <p:pic>
          <p:nvPicPr>
            <p:cNvPr id="8" name="Picture 7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8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61566"/>
            <a:ext cx="7174846" cy="4270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33" name="Rectangle 2"/>
          <p:cNvSpPr/>
          <p:nvPr/>
        </p:nvSpPr>
        <p:spPr>
          <a:xfrm>
            <a:off x="172800" y="864000"/>
            <a:ext cx="8748000" cy="533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4" name="Picture 36" descr="PPT_Header01" hidden="1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5" descr="PPT_Header02" hidden="1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signature" hidden="1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39127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Placeholder 36"/>
          <p:cNvSpPr>
            <a:spLocks noGrp="1"/>
          </p:cNvSpPr>
          <p:nvPr>
            <p:ph type="body" idx="1"/>
          </p:nvPr>
        </p:nvSpPr>
        <p:spPr>
          <a:xfrm>
            <a:off x="172800" y="864000"/>
            <a:ext cx="8748000" cy="53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810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>
          <a:solidFill>
            <a:schemeClr val="bg2"/>
          </a:solidFill>
          <a:latin typeface="+mn-lt"/>
        </a:defRPr>
      </a:lvl2pPr>
      <a:lvl3pPr marL="1407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3pPr>
      <a:lvl4pPr marL="2005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4pPr>
      <a:lvl5pPr marL="2602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6.png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3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2805" y="5734756"/>
            <a:ext cx="7948800" cy="798219"/>
          </a:xfrm>
        </p:spPr>
        <p:txBody>
          <a:bodyPr/>
          <a:lstStyle/>
          <a:p>
            <a:r>
              <a:rPr lang="en-US" dirty="0" smtClean="0"/>
              <a:t>A. P. Walsh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b="1" dirty="0" smtClean="0"/>
              <a:t>G. A. Graham</a:t>
            </a:r>
            <a:r>
              <a:rPr lang="en-US" b="1" baseline="30000" dirty="0" smtClean="0"/>
              <a:t>2</a:t>
            </a:r>
            <a:r>
              <a:rPr lang="en-US" dirty="0" smtClean="0"/>
              <a:t>, I. J. Rae</a:t>
            </a:r>
            <a:r>
              <a:rPr lang="en-US" baseline="30000" dirty="0" smtClean="0"/>
              <a:t>2</a:t>
            </a:r>
            <a:r>
              <a:rPr lang="en-US" dirty="0" smtClean="0"/>
              <a:t>, C. J. Owen</a:t>
            </a:r>
            <a:r>
              <a:rPr lang="en-US" baseline="30000" dirty="0" smtClean="0"/>
              <a:t>2</a:t>
            </a:r>
            <a:r>
              <a:rPr lang="en-US" dirty="0" smtClean="0"/>
              <a:t> et al.</a:t>
            </a:r>
          </a:p>
          <a:p>
            <a:r>
              <a:rPr lang="en-US" dirty="0" smtClean="0"/>
              <a:t>1. ESAC, 2. UCL-MSSL. Thanks to SCI-OD &amp; UCL IMPACT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2263" y="885953"/>
            <a:ext cx="8796515" cy="1569660"/>
          </a:xfrm>
          <a:gradFill flip="none" rotWithShape="1">
            <a:gsLst>
              <a:gs pos="0">
                <a:srgbClr val="800000">
                  <a:alpha val="34000"/>
                </a:srgbClr>
              </a:gs>
              <a:gs pos="92000">
                <a:srgbClr val="FF8000">
                  <a:alpha val="82000"/>
                </a:srgbClr>
              </a:gs>
              <a:gs pos="38000">
                <a:srgbClr val="800000">
                  <a:alpha val="33000"/>
                </a:srgbClr>
              </a:gs>
            </a:gsLst>
            <a:lin ang="0" scaled="0"/>
            <a:tileRect/>
          </a:gradFill>
        </p:spPr>
        <p:txBody>
          <a:bodyPr/>
          <a:lstStyle/>
          <a:p>
            <a:r>
              <a:rPr lang="en-US" dirty="0" smtClean="0"/>
              <a:t>Use of Solar Wind Electron Measurements in Predicting Interplanetary Magnetic Field Direction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6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Solution: Solar Wind Flux Tubes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t="-3112" r="37075" b="-1472"/>
          <a:stretch/>
        </p:blipFill>
        <p:spPr>
          <a:xfrm>
            <a:off x="234600" y="2828364"/>
            <a:ext cx="4224511" cy="3338191"/>
          </a:xfrm>
        </p:spPr>
      </p:pic>
      <p:pic>
        <p:nvPicPr>
          <p:cNvPr id="6" name="Content Placeholder 5" descr="Screen Shot 2016-11-04 at 15.14.37.pn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35" r="-11635"/>
          <a:stretch>
            <a:fillRect/>
          </a:stretch>
        </p:blipFill>
        <p:spPr>
          <a:xfrm>
            <a:off x="4416779" y="747889"/>
            <a:ext cx="4963816" cy="5510755"/>
          </a:xfrm>
        </p:spPr>
      </p:pic>
      <p:sp>
        <p:nvSpPr>
          <p:cNvPr id="8" name="TextBox 7"/>
          <p:cNvSpPr txBox="1"/>
          <p:nvPr/>
        </p:nvSpPr>
        <p:spPr>
          <a:xfrm rot="16200000">
            <a:off x="2343057" y="3078223"/>
            <a:ext cx="5219888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Change in B vector (</a:t>
            </a:r>
            <a:r>
              <a:rPr lang="en-US" dirty="0" err="1" smtClean="0"/>
              <a:t>deg</a:t>
            </a:r>
            <a:r>
              <a:rPr lang="en-US" dirty="0" smtClean="0"/>
              <a:t>)</a:t>
            </a:r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67112" y="5644447"/>
            <a:ext cx="40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738513" y="4286959"/>
            <a:ext cx="835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4749801" y="3056470"/>
            <a:ext cx="835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4718756" y="1811867"/>
            <a:ext cx="835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758269" y="595490"/>
            <a:ext cx="835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36445" y="5997223"/>
            <a:ext cx="365477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0hrs           10hrs         20hrs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8667" y="874889"/>
            <a:ext cx="40075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Regions of lower variability magnetic field separated by rotational or tangential discontinuities.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b="1" dirty="0" smtClean="0">
                <a:solidFill>
                  <a:schemeClr val="bg2"/>
                </a:solidFill>
              </a:rPr>
              <a:t>Stable plasma conditions inside a flux tube.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4556" y="6110111"/>
            <a:ext cx="400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Borovsky</a:t>
            </a:r>
            <a:r>
              <a:rPr lang="en-US" dirty="0" smtClean="0"/>
              <a:t> et al.,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316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Identifying </a:t>
            </a:r>
            <a:r>
              <a:rPr lang="en-US" sz="2400" dirty="0" err="1" smtClean="0"/>
              <a:t>Strahl</a:t>
            </a:r>
            <a:r>
              <a:rPr lang="en-US" sz="2400" dirty="0" smtClean="0"/>
              <a:t> Width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35371" b="-35371"/>
          <a:stretch>
            <a:fillRect/>
          </a:stretch>
        </p:blipFill>
        <p:spPr>
          <a:xfrm>
            <a:off x="0" y="0"/>
            <a:ext cx="8747125" cy="5338762"/>
          </a:xfrm>
        </p:spPr>
      </p:pic>
      <p:sp>
        <p:nvSpPr>
          <p:cNvPr id="7" name="TextBox 6"/>
          <p:cNvSpPr txBox="1"/>
          <p:nvPr/>
        </p:nvSpPr>
        <p:spPr>
          <a:xfrm>
            <a:off x="3287888" y="1439334"/>
            <a:ext cx="97366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1.0AU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18398" y="1422401"/>
            <a:ext cx="97366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4.8AU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8000" y="4120446"/>
            <a:ext cx="7690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Construct a complete pitch angle distribution from several measurements.</a:t>
            </a:r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For each electron energy bin, fit to the sum of two </a:t>
            </a:r>
            <a:r>
              <a:rPr lang="en-US" dirty="0" err="1" smtClean="0">
                <a:solidFill>
                  <a:schemeClr val="bg2"/>
                </a:solidFill>
              </a:rPr>
              <a:t>gaussians</a:t>
            </a:r>
            <a:r>
              <a:rPr lang="en-US" dirty="0" smtClean="0">
                <a:solidFill>
                  <a:schemeClr val="bg2"/>
                </a:solidFill>
              </a:rPr>
              <a:t> one </a:t>
            </a:r>
            <a:r>
              <a:rPr lang="en-US" dirty="0" err="1" smtClean="0">
                <a:solidFill>
                  <a:schemeClr val="bg2"/>
                </a:solidFill>
              </a:rPr>
              <a:t>centred</a:t>
            </a:r>
            <a:r>
              <a:rPr lang="en-US" dirty="0" smtClean="0">
                <a:solidFill>
                  <a:schemeClr val="bg2"/>
                </a:solidFill>
              </a:rPr>
              <a:t> on PA 0, one on PA 180 (</a:t>
            </a:r>
            <a:r>
              <a:rPr lang="en-US" dirty="0" err="1" smtClean="0">
                <a:solidFill>
                  <a:schemeClr val="bg2"/>
                </a:solidFill>
              </a:rPr>
              <a:t>strahl</a:t>
            </a:r>
            <a:r>
              <a:rPr lang="en-US" dirty="0" smtClean="0">
                <a:solidFill>
                  <a:schemeClr val="bg2"/>
                </a:solidFill>
              </a:rPr>
              <a:t> going in either direction relative to </a:t>
            </a:r>
            <a:r>
              <a:rPr lang="en-US" b="1" dirty="0" smtClean="0">
                <a:solidFill>
                  <a:schemeClr val="bg2"/>
                </a:solidFill>
              </a:rPr>
              <a:t>B</a:t>
            </a:r>
            <a:r>
              <a:rPr lang="en-US" dirty="0" smtClean="0">
                <a:solidFill>
                  <a:schemeClr val="bg2"/>
                </a:solidFill>
              </a:rPr>
              <a:t>) plus a constant background (the halo).</a:t>
            </a:r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Filter out poor fits &amp; measurements with no clear </a:t>
            </a:r>
            <a:r>
              <a:rPr lang="en-US" dirty="0" err="1" smtClean="0">
                <a:solidFill>
                  <a:schemeClr val="bg2"/>
                </a:solidFill>
              </a:rPr>
              <a:t>strahl</a:t>
            </a:r>
            <a:r>
              <a:rPr lang="en-US" dirty="0" smtClean="0">
                <a:solidFill>
                  <a:schemeClr val="bg2"/>
                </a:solidFill>
              </a:rPr>
              <a:t> signature above background.</a:t>
            </a:r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Extract the FWHM.</a:t>
            </a:r>
          </a:p>
        </p:txBody>
      </p:sp>
    </p:spTree>
    <p:extLst>
      <p:ext uri="{BB962C8B-B14F-4D97-AF65-F5344CB8AC3E}">
        <p14:creationId xmlns:p14="http://schemas.microsoft.com/office/powerpoint/2010/main" val="3790532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33778"/>
            <a:ext cx="7174800" cy="427038"/>
          </a:xfrm>
        </p:spPr>
        <p:txBody>
          <a:bodyPr/>
          <a:lstStyle/>
          <a:p>
            <a:r>
              <a:rPr lang="en-US" sz="2400" dirty="0" smtClean="0"/>
              <a:t>Results</a:t>
            </a:r>
            <a:endParaRPr lang="en-US" sz="2400" dirty="0"/>
          </a:p>
        </p:txBody>
      </p:sp>
      <p:pic>
        <p:nvPicPr>
          <p:cNvPr id="6" name="Content Placeholder 5" descr="Screen Shot 2016-11-04 at 15.52.33.png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35" r="-6535"/>
          <a:stretch>
            <a:fillRect/>
          </a:stretch>
        </p:blipFill>
        <p:spPr>
          <a:xfrm>
            <a:off x="-378124" y="550333"/>
            <a:ext cx="5313027" cy="5898445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58400" y="3316110"/>
            <a:ext cx="3888000" cy="2850446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Consistent with Ulysses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Much smaller errors</a:t>
            </a:r>
          </a:p>
          <a:p>
            <a:pPr marL="342900">
              <a:buFont typeface="Arial"/>
              <a:buChar char="•"/>
            </a:pPr>
            <a:r>
              <a:rPr lang="en-US" sz="2000" dirty="0" err="1" smtClean="0"/>
              <a:t>Strahl</a:t>
            </a:r>
            <a:r>
              <a:rPr lang="en-US" sz="2000" dirty="0" smtClean="0"/>
              <a:t> width increases with increasing distance</a:t>
            </a:r>
          </a:p>
          <a:p>
            <a:pPr marL="342900">
              <a:buFont typeface="Arial"/>
              <a:buChar char="•"/>
            </a:pPr>
            <a:r>
              <a:rPr lang="en-US" sz="2000" dirty="0" smtClean="0"/>
              <a:t>But, for higher energy electrons, this happens more quickly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953000" y="719666"/>
            <a:ext cx="3598333" cy="245533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150556" y="1444385"/>
            <a:ext cx="792215" cy="0"/>
          </a:xfrm>
          <a:prstGeom prst="line">
            <a:avLst/>
          </a:prstGeom>
          <a:ln w="38100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122334" y="1735666"/>
            <a:ext cx="697222" cy="377768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5404556" y="874888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31913" y="834003"/>
            <a:ext cx="360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*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5151307" y="2373923"/>
            <a:ext cx="792215" cy="0"/>
          </a:xfrm>
          <a:prstGeom prst="line">
            <a:avLst/>
          </a:prstGeom>
          <a:ln w="381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123085" y="2665204"/>
            <a:ext cx="697222" cy="377768"/>
          </a:xfrm>
          <a:prstGeom prst="rect">
            <a:avLst/>
          </a:prstGeom>
          <a:solidFill>
            <a:schemeClr val="tx1">
              <a:lumMod val="50000"/>
              <a:lumOff val="50000"/>
              <a:alpha val="2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23814" y="843480"/>
            <a:ext cx="215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Results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962478" y="1242282"/>
            <a:ext cx="215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Linear fit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953752" y="1697946"/>
            <a:ext cx="215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Error on fit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914337" y="2153610"/>
            <a:ext cx="2587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 to Ulysses results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963980" y="2627483"/>
            <a:ext cx="215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Error on 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402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44687"/>
            <a:ext cx="7174800" cy="461665"/>
          </a:xfrm>
        </p:spPr>
        <p:txBody>
          <a:bodyPr/>
          <a:lstStyle/>
          <a:p>
            <a:r>
              <a:rPr lang="en-US" sz="2400" dirty="0" smtClean="0"/>
              <a:t>Width Increase as a Function of Energy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99901" y="980263"/>
            <a:ext cx="3927466" cy="5251610"/>
          </a:xfrm>
        </p:spPr>
        <p:txBody>
          <a:bodyPr>
            <a:normAutofit/>
          </a:bodyPr>
          <a:lstStyle/>
          <a:p>
            <a:pPr marL="342900">
              <a:buFont typeface="Arial"/>
              <a:buChar char="•"/>
            </a:pPr>
            <a:r>
              <a:rPr lang="en-US" sz="1800" dirty="0" smtClean="0"/>
              <a:t>We see a modest increase in broadening rate with increasing electron energy.</a:t>
            </a:r>
          </a:p>
          <a:p>
            <a:pPr marL="342900">
              <a:buFont typeface="Arial"/>
              <a:buChar char="•"/>
            </a:pPr>
            <a:r>
              <a:rPr lang="en-US" sz="1800" dirty="0" smtClean="0"/>
              <a:t>Contradicts Ulysses results</a:t>
            </a:r>
          </a:p>
          <a:p>
            <a:pPr marL="342900">
              <a:buFont typeface="Arial"/>
              <a:buChar char="•"/>
            </a:pPr>
            <a:r>
              <a:rPr lang="en-US" sz="1800" dirty="0" smtClean="0"/>
              <a:t>Contradicts model including adiabatic </a:t>
            </a:r>
            <a:r>
              <a:rPr lang="en-US" sz="1800" dirty="0" err="1" smtClean="0"/>
              <a:t>focussing</a:t>
            </a:r>
            <a:r>
              <a:rPr lang="en-US" sz="1800" dirty="0" smtClean="0"/>
              <a:t> and pitch angle scattering of a constant rate (with time, distance and energy).</a:t>
            </a:r>
          </a:p>
          <a:p>
            <a:pPr marL="342900">
              <a:buFont typeface="Arial"/>
              <a:buChar char="•"/>
            </a:pPr>
            <a:r>
              <a:rPr lang="en-US" sz="1800" dirty="0" smtClean="0"/>
              <a:t>Suggests preferential scattering of higher energy electrons (not really expected from time of flight effects).</a:t>
            </a:r>
          </a:p>
          <a:p>
            <a:pPr marL="342900">
              <a:buFont typeface="Arial"/>
              <a:buChar char="•"/>
            </a:pP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t="129" b="1279"/>
          <a:stretch/>
        </p:blipFill>
        <p:spPr>
          <a:xfrm>
            <a:off x="4139652" y="634946"/>
            <a:ext cx="4735997" cy="3480441"/>
          </a:xfrm>
        </p:spPr>
      </p:pic>
      <p:sp>
        <p:nvSpPr>
          <p:cNvPr id="6" name="Rectangle 5"/>
          <p:cNvSpPr/>
          <p:nvPr/>
        </p:nvSpPr>
        <p:spPr>
          <a:xfrm>
            <a:off x="4976518" y="4106043"/>
            <a:ext cx="3598333" cy="224341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174074" y="4830761"/>
            <a:ext cx="792215" cy="0"/>
          </a:xfrm>
          <a:prstGeom prst="line">
            <a:avLst/>
          </a:prstGeom>
          <a:ln w="381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28074" y="4261264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63066" y="5266463"/>
            <a:ext cx="792215" cy="0"/>
          </a:xfrm>
          <a:prstGeom prst="line">
            <a:avLst/>
          </a:prstGeom>
          <a:ln w="38100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47332" y="4229856"/>
            <a:ext cx="215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Results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85996" y="4628658"/>
            <a:ext cx="215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Linear fit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937855" y="5069666"/>
            <a:ext cx="2587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 to Ulysses results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126571" y="4430535"/>
            <a:ext cx="792215" cy="0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50840" y="5724571"/>
            <a:ext cx="792215" cy="0"/>
          </a:xfrm>
          <a:prstGeom prst="line">
            <a:avLst/>
          </a:prstGeom>
          <a:ln w="38100" cmpd="sng">
            <a:solidFill>
              <a:srgbClr val="FF8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84424" y="5516016"/>
            <a:ext cx="2587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based on Ulysses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12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44687"/>
            <a:ext cx="7174800" cy="461665"/>
          </a:xfrm>
        </p:spPr>
        <p:txBody>
          <a:bodyPr/>
          <a:lstStyle/>
          <a:p>
            <a:r>
              <a:rPr lang="en-US" sz="2400" dirty="0" smtClean="0"/>
              <a:t>Consequences for the Scattering Mechanism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/>
              <a:t>It is likely that there are several competing mechanisms that can scatter </a:t>
            </a:r>
            <a:r>
              <a:rPr lang="en-US" sz="2200" dirty="0" err="1" smtClean="0"/>
              <a:t>strahl</a:t>
            </a:r>
            <a:r>
              <a:rPr lang="en-US" sz="2200" dirty="0" smtClean="0"/>
              <a:t> electrons.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But the dominant process has an explicit energy dependence, preferentially scattering higher energy electrons.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Resonant interaction with broadband whistler mode waves is the most likely candidate (</a:t>
            </a:r>
            <a:r>
              <a:rPr lang="en-US" sz="2200" dirty="0" err="1" smtClean="0"/>
              <a:t>Pagel</a:t>
            </a:r>
            <a:r>
              <a:rPr lang="en-US" sz="2200" dirty="0" smtClean="0"/>
              <a:t> et al., 2007;  Saito &amp; Gary 2007).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This is a promising way of generating the halo from the </a:t>
            </a:r>
            <a:r>
              <a:rPr lang="en-US" sz="2200" dirty="0" err="1" smtClean="0"/>
              <a:t>strahl</a:t>
            </a:r>
            <a:r>
              <a:rPr lang="en-US" sz="2200" dirty="0" smtClean="0"/>
              <a:t> (e.g. </a:t>
            </a:r>
            <a:r>
              <a:rPr lang="en-US" sz="2200" dirty="0" err="1" smtClean="0"/>
              <a:t>Stverak</a:t>
            </a:r>
            <a:r>
              <a:rPr lang="en-US" sz="2200" dirty="0" smtClean="0"/>
              <a:t> et al., 2008).</a:t>
            </a:r>
          </a:p>
          <a:p>
            <a:pPr marL="285750" indent="-285750">
              <a:buFont typeface="Arial"/>
              <a:buChar char="•"/>
            </a:pPr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Work submitted to JGR (Graham et al., 2017)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30971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44687"/>
            <a:ext cx="7174800" cy="461665"/>
          </a:xfrm>
        </p:spPr>
        <p:txBody>
          <a:bodyPr/>
          <a:lstStyle/>
          <a:p>
            <a:r>
              <a:rPr lang="en-US" sz="2400" dirty="0" smtClean="0"/>
              <a:t>Next Steps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smtClean="0"/>
              <a:t>Use these results to constrain an automatic algorithm that can identify </a:t>
            </a:r>
            <a:r>
              <a:rPr lang="en-US" sz="2200" dirty="0" err="1"/>
              <a:t>s</a:t>
            </a:r>
            <a:r>
              <a:rPr lang="en-US" sz="2200" dirty="0" err="1" smtClean="0"/>
              <a:t>trahl</a:t>
            </a:r>
            <a:r>
              <a:rPr lang="en-US" sz="2200" dirty="0" smtClean="0"/>
              <a:t> in any solar wind electron data.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Extract interplanetary magnetic field direction.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Test on Cluster data (PEACE + FGM).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This will give us the means to produce a huge database of </a:t>
            </a:r>
            <a:r>
              <a:rPr lang="en-US" sz="2200" dirty="0" err="1" smtClean="0"/>
              <a:t>strahl</a:t>
            </a:r>
            <a:r>
              <a:rPr lang="en-US" sz="2200" dirty="0" smtClean="0"/>
              <a:t> measurements to work on.</a:t>
            </a:r>
            <a:endParaRPr lang="en-US" sz="2200" dirty="0"/>
          </a:p>
          <a:p>
            <a:pPr marL="342900" indent="-342900">
              <a:buFont typeface="Arial"/>
              <a:buChar char="•"/>
            </a:pPr>
            <a:endParaRPr lang="en-US" sz="2200" dirty="0" smtClean="0"/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Apply to MEX data and maybe provide an upstream interplanetary magnetic field dataset for Mars.</a:t>
            </a:r>
          </a:p>
        </p:txBody>
      </p:sp>
    </p:spTree>
    <p:extLst>
      <p:ext uri="{BB962C8B-B14F-4D97-AF65-F5344CB8AC3E}">
        <p14:creationId xmlns:p14="http://schemas.microsoft.com/office/powerpoint/2010/main" val="61633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Introduction – Solar Wind Electrons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0"/>
          </p:nvPr>
        </p:nvPicPr>
        <p:blipFill>
          <a:blip r:embed="rId2"/>
          <a:srcRect l="11361" r="11361"/>
          <a:stretch>
            <a:fillRect/>
          </a:stretch>
        </p:blipFill>
        <p:spPr>
          <a:xfrm>
            <a:off x="268112" y="1199445"/>
            <a:ext cx="4314522" cy="4790194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4656667" y="1185333"/>
            <a:ext cx="4374443" cy="4621622"/>
          </a:xfrm>
        </p:spPr>
        <p:txBody>
          <a:bodyPr>
            <a:normAutofit fontScale="92500" lnSpcReduction="20000"/>
          </a:bodyPr>
          <a:lstStyle/>
          <a:p>
            <a:r>
              <a:rPr lang="en-US" sz="2100" dirty="0" smtClean="0"/>
              <a:t>Electron distributions in the solar wind have 3 components:</a:t>
            </a:r>
          </a:p>
          <a:p>
            <a:pPr>
              <a:buFont typeface="Arial"/>
              <a:buChar char="•"/>
            </a:pPr>
            <a:r>
              <a:rPr lang="en-US" sz="2100" b="1" dirty="0" smtClean="0"/>
              <a:t>Core</a:t>
            </a:r>
            <a:r>
              <a:rPr lang="en-US" sz="2100" dirty="0" smtClean="0"/>
              <a:t> </a:t>
            </a:r>
          </a:p>
          <a:p>
            <a:pPr marL="733800" lvl="1" indent="-342900">
              <a:buFont typeface="Wingdings" charset="2"/>
              <a:buChar char="Ø"/>
            </a:pPr>
            <a:r>
              <a:rPr lang="en-US" sz="2100" dirty="0" smtClean="0"/>
              <a:t>Thermal, isotropic</a:t>
            </a:r>
          </a:p>
          <a:p>
            <a:pPr>
              <a:buFont typeface="Arial"/>
              <a:buChar char="•"/>
            </a:pPr>
            <a:r>
              <a:rPr lang="en-US" sz="2100" b="1" dirty="0" smtClean="0"/>
              <a:t>Halo</a:t>
            </a:r>
            <a:r>
              <a:rPr lang="en-US" sz="2100" dirty="0" smtClean="0"/>
              <a:t> </a:t>
            </a:r>
          </a:p>
          <a:p>
            <a:pPr lvl="1">
              <a:buFont typeface="Wingdings" charset="2"/>
              <a:buChar char="Ø"/>
            </a:pPr>
            <a:r>
              <a:rPr lang="en-US" sz="2100" dirty="0" err="1" smtClean="0"/>
              <a:t>Suprathermal</a:t>
            </a:r>
            <a:r>
              <a:rPr lang="en-US" sz="2100" dirty="0" smtClean="0"/>
              <a:t>, isotropic</a:t>
            </a:r>
          </a:p>
          <a:p>
            <a:pPr>
              <a:buFont typeface="Arial"/>
              <a:buChar char="•"/>
            </a:pPr>
            <a:r>
              <a:rPr lang="en-US" sz="2100" b="1" dirty="0" err="1" smtClean="0"/>
              <a:t>Strahl</a:t>
            </a:r>
            <a:r>
              <a:rPr lang="en-US" sz="2100" dirty="0"/>
              <a:t> </a:t>
            </a:r>
            <a:endParaRPr lang="en-US" sz="2100" dirty="0" smtClean="0"/>
          </a:p>
          <a:p>
            <a:pPr lvl="1">
              <a:buFont typeface="Wingdings" charset="2"/>
              <a:buChar char="Ø"/>
            </a:pPr>
            <a:r>
              <a:rPr lang="en-US" sz="2100" dirty="0" err="1" smtClean="0"/>
              <a:t>Suprathermal</a:t>
            </a:r>
            <a:r>
              <a:rPr lang="en-US" sz="2100" dirty="0" smtClean="0"/>
              <a:t>, field-aligned</a:t>
            </a:r>
          </a:p>
          <a:p>
            <a:pPr lvl="1">
              <a:buFont typeface="Wingdings" charset="2"/>
              <a:buChar char="Ø"/>
            </a:pPr>
            <a:endParaRPr lang="en-US" sz="2100" dirty="0"/>
          </a:p>
          <a:p>
            <a:pPr indent="0"/>
            <a:r>
              <a:rPr lang="en-US" sz="2100" b="1" dirty="0" err="1" smtClean="0"/>
              <a:t>Suprathermal</a:t>
            </a:r>
            <a:r>
              <a:rPr lang="en-US" sz="2100" b="1" dirty="0" smtClean="0"/>
              <a:t> = More particles at higher energies than for a </a:t>
            </a:r>
            <a:r>
              <a:rPr lang="en-US" sz="2100" b="1" dirty="0" err="1" smtClean="0"/>
              <a:t>Maxwellian</a:t>
            </a:r>
            <a:r>
              <a:rPr lang="en-US" sz="2100" b="1" dirty="0" smtClean="0"/>
              <a:t> = Not in thermal equilibrium</a:t>
            </a:r>
          </a:p>
          <a:p>
            <a:endParaRPr lang="en-US" sz="2100" dirty="0" smtClean="0"/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3810004" y="1890888"/>
            <a:ext cx="11853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log</a:t>
            </a:r>
            <a:r>
              <a:rPr lang="en-US" baseline="-25000" dirty="0" smtClean="0"/>
              <a:t>10</a:t>
            </a:r>
            <a:r>
              <a:rPr lang="en-US" dirty="0" smtClean="0"/>
              <a:t>(n)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" y="5884333"/>
            <a:ext cx="9144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chemeClr val="bg2"/>
                </a:solidFill>
              </a:rPr>
              <a:t>VDF = Velocity Distribution Function or ‘Distribution’, </a:t>
            </a:r>
            <a:r>
              <a:rPr lang="en-US" sz="1700" b="1" i="1" dirty="0" smtClean="0">
                <a:solidFill>
                  <a:schemeClr val="bg2"/>
                </a:solidFill>
              </a:rPr>
              <a:t>f(x, y, z, </a:t>
            </a:r>
            <a:r>
              <a:rPr lang="en-US" sz="1700" b="1" i="1" dirty="0" err="1" smtClean="0">
                <a:solidFill>
                  <a:schemeClr val="bg2"/>
                </a:solidFill>
              </a:rPr>
              <a:t>v</a:t>
            </a:r>
            <a:r>
              <a:rPr lang="en-US" sz="1700" b="1" i="1" baseline="-25000" dirty="0" err="1" smtClean="0">
                <a:solidFill>
                  <a:schemeClr val="bg2"/>
                </a:solidFill>
              </a:rPr>
              <a:t>x</a:t>
            </a:r>
            <a:r>
              <a:rPr lang="en-US" sz="1700" b="1" i="1" dirty="0" smtClean="0">
                <a:solidFill>
                  <a:schemeClr val="bg2"/>
                </a:solidFill>
              </a:rPr>
              <a:t>, </a:t>
            </a:r>
            <a:r>
              <a:rPr lang="en-US" sz="1700" b="1" i="1" dirty="0" err="1" smtClean="0">
                <a:solidFill>
                  <a:schemeClr val="bg2"/>
                </a:solidFill>
              </a:rPr>
              <a:t>v</a:t>
            </a:r>
            <a:r>
              <a:rPr lang="en-US" sz="1700" b="1" i="1" baseline="-25000" dirty="0" err="1" smtClean="0">
                <a:solidFill>
                  <a:schemeClr val="bg2"/>
                </a:solidFill>
              </a:rPr>
              <a:t>y</a:t>
            </a:r>
            <a:r>
              <a:rPr lang="en-US" sz="1700" b="1" i="1" dirty="0" smtClean="0">
                <a:solidFill>
                  <a:schemeClr val="bg2"/>
                </a:solidFill>
              </a:rPr>
              <a:t>, </a:t>
            </a:r>
            <a:r>
              <a:rPr lang="en-US" sz="1700" b="1" i="1" dirty="0" err="1" smtClean="0">
                <a:solidFill>
                  <a:schemeClr val="bg2"/>
                </a:solidFill>
              </a:rPr>
              <a:t>v</a:t>
            </a:r>
            <a:r>
              <a:rPr lang="en-US" sz="1700" b="1" i="1" baseline="-25000" dirty="0" err="1" smtClean="0">
                <a:solidFill>
                  <a:schemeClr val="bg2"/>
                </a:solidFill>
              </a:rPr>
              <a:t>z</a:t>
            </a:r>
            <a:r>
              <a:rPr lang="en-US" sz="1700" b="1" i="1" dirty="0" smtClean="0">
                <a:solidFill>
                  <a:schemeClr val="bg2"/>
                </a:solidFill>
              </a:rPr>
              <a:t>)</a:t>
            </a:r>
            <a:endParaRPr lang="en-US" sz="1700" b="1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778" y="1693333"/>
            <a:ext cx="338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8000"/>
                </a:solidFill>
              </a:rPr>
              <a:t>B</a:t>
            </a:r>
            <a:endParaRPr lang="en-US" b="1" dirty="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44687"/>
            <a:ext cx="7174800" cy="461665"/>
          </a:xfrm>
        </p:spPr>
        <p:txBody>
          <a:bodyPr/>
          <a:lstStyle/>
          <a:p>
            <a:r>
              <a:rPr lang="en-US" sz="2400" dirty="0" smtClean="0"/>
              <a:t>Why is the </a:t>
            </a:r>
            <a:r>
              <a:rPr lang="en-US" sz="2400" dirty="0" err="1" smtClean="0"/>
              <a:t>Strahl</a:t>
            </a:r>
            <a:r>
              <a:rPr lang="en-US" sz="2400" dirty="0" smtClean="0"/>
              <a:t> Interesting?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Strahl</a:t>
            </a:r>
            <a:r>
              <a:rPr lang="en-US" sz="2000" dirty="0" smtClean="0"/>
              <a:t> is thought to originate and be accelerated in the corona, so understanding </a:t>
            </a:r>
            <a:r>
              <a:rPr lang="en-US" sz="2000" dirty="0" err="1" smtClean="0"/>
              <a:t>strahl</a:t>
            </a:r>
            <a:r>
              <a:rPr lang="en-US" sz="2000" dirty="0" smtClean="0"/>
              <a:t> can help us constrain coronal heating.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We don’t know the formation mechanism of the halo – that it is formed from the </a:t>
            </a:r>
            <a:r>
              <a:rPr lang="en-US" sz="2000" dirty="0" err="1" smtClean="0"/>
              <a:t>strahl</a:t>
            </a:r>
            <a:r>
              <a:rPr lang="en-US" sz="2000" dirty="0" smtClean="0"/>
              <a:t> is the leading hypothesis.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Solar wind heat flux is mostly carried by </a:t>
            </a:r>
            <a:r>
              <a:rPr lang="en-US" sz="2000" dirty="0" err="1" smtClean="0"/>
              <a:t>suprathermal</a:t>
            </a:r>
            <a:r>
              <a:rPr lang="en-US" sz="2000" dirty="0" smtClean="0"/>
              <a:t> electrons, despite them making up only 5% of the total electron population.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Strahl</a:t>
            </a:r>
            <a:r>
              <a:rPr lang="en-US" sz="2000" dirty="0" smtClean="0"/>
              <a:t> can be used to trace the topology of the interplanetary magnetic field – important for connecting in situ and remote sensing measurements.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1454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44687"/>
            <a:ext cx="7174800" cy="461665"/>
          </a:xfrm>
        </p:spPr>
        <p:txBody>
          <a:bodyPr/>
          <a:lstStyle/>
          <a:p>
            <a:r>
              <a:rPr lang="en-US" sz="2400" dirty="0" smtClean="0"/>
              <a:t>(A More Prosaic) Motivation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10" y="737001"/>
            <a:ext cx="8777111" cy="5486000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100" dirty="0" smtClean="0"/>
              <a:t>Can you use the </a:t>
            </a:r>
            <a:r>
              <a:rPr lang="en-US" sz="2100" dirty="0" err="1" smtClean="0"/>
              <a:t>strahl</a:t>
            </a:r>
            <a:r>
              <a:rPr lang="en-US" sz="2100" dirty="0" smtClean="0"/>
              <a:t> as a reliable predictor of the interplanetary magnetic field direction?</a:t>
            </a:r>
          </a:p>
          <a:p>
            <a:pPr marL="342900" indent="-342900">
              <a:buFont typeface="Arial"/>
              <a:buChar char="•"/>
            </a:pPr>
            <a:endParaRPr lang="en-US" sz="2100" dirty="0" smtClean="0"/>
          </a:p>
          <a:p>
            <a:pPr marL="342900" indent="-342900">
              <a:buFont typeface="Arial"/>
              <a:buChar char="•"/>
            </a:pPr>
            <a:endParaRPr lang="en-US" sz="2100" dirty="0"/>
          </a:p>
          <a:p>
            <a:pPr marL="342900" indent="-342900">
              <a:buFont typeface="Arial"/>
              <a:buChar char="•"/>
            </a:pPr>
            <a:endParaRPr lang="en-US" sz="2100" dirty="0" smtClean="0"/>
          </a:p>
          <a:p>
            <a:pPr marL="342900" indent="-342900">
              <a:buFont typeface="Arial"/>
              <a:buChar char="•"/>
            </a:pPr>
            <a:endParaRPr lang="en-US" sz="2100" dirty="0"/>
          </a:p>
          <a:p>
            <a:pPr>
              <a:lnSpc>
                <a:spcPct val="200000"/>
              </a:lnSpc>
            </a:pPr>
            <a:endParaRPr lang="en-US" sz="2100" dirty="0" smtClean="0"/>
          </a:p>
          <a:p>
            <a:pPr marL="342900" indent="-342900">
              <a:buFont typeface="Arial"/>
              <a:buChar char="•"/>
            </a:pPr>
            <a:r>
              <a:rPr lang="en-US" sz="2100" dirty="0" smtClean="0"/>
              <a:t>Useful for spacecraft without a magnetometer (MEX)</a:t>
            </a:r>
          </a:p>
          <a:p>
            <a:pPr marL="342900" indent="-342900">
              <a:buFont typeface="Arial"/>
              <a:buChar char="•"/>
            </a:pPr>
            <a:r>
              <a:rPr lang="en-US" sz="2100" dirty="0" smtClean="0"/>
              <a:t>Useful for calibrating magnetometers (Solar Orbiter)</a:t>
            </a:r>
          </a:p>
          <a:p>
            <a:pPr>
              <a:lnSpc>
                <a:spcPct val="50000"/>
              </a:lnSpc>
            </a:pPr>
            <a:endParaRPr lang="en-US" sz="2100" dirty="0" smtClean="0"/>
          </a:p>
          <a:p>
            <a:r>
              <a:rPr lang="en-US" sz="2100" dirty="0" smtClean="0"/>
              <a:t>We want to produce an automatic tool that identifies the </a:t>
            </a:r>
            <a:r>
              <a:rPr lang="en-US" sz="2100" dirty="0" err="1" smtClean="0"/>
              <a:t>strahl</a:t>
            </a:r>
            <a:r>
              <a:rPr lang="en-US" sz="2100" dirty="0" smtClean="0"/>
              <a:t> in solar wind electron data and extracts magnetic field direction from it. To do this we need to understand </a:t>
            </a:r>
            <a:r>
              <a:rPr lang="en-US" sz="2100" dirty="0" err="1" smtClean="0"/>
              <a:t>strahl</a:t>
            </a:r>
            <a:r>
              <a:rPr lang="en-US" sz="2100" dirty="0" smtClean="0"/>
              <a:t> width.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444" y="1605849"/>
            <a:ext cx="3289300" cy="2476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8334" b="1041"/>
          <a:stretch/>
        </p:blipFill>
        <p:spPr>
          <a:xfrm>
            <a:off x="966612" y="1651004"/>
            <a:ext cx="3302498" cy="245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2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Strahl</a:t>
            </a:r>
            <a:r>
              <a:rPr lang="en-US" sz="2400" dirty="0" smtClean="0"/>
              <a:t> Width?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10445" y="1199444"/>
            <a:ext cx="4122600" cy="4790956"/>
          </a:xfrm>
        </p:spPr>
        <p:txBody>
          <a:bodyPr>
            <a:normAutofit fontScale="92500" lnSpcReduction="20000"/>
          </a:bodyPr>
          <a:lstStyle/>
          <a:p>
            <a:pPr indent="0"/>
            <a:r>
              <a:rPr lang="en-US" sz="2000" b="1" dirty="0" smtClean="0"/>
              <a:t>Width = the width of the </a:t>
            </a:r>
            <a:r>
              <a:rPr lang="en-US" sz="2000" b="1" dirty="0" err="1" smtClean="0"/>
              <a:t>strahl</a:t>
            </a:r>
            <a:r>
              <a:rPr lang="en-US" sz="2000" b="1" dirty="0" smtClean="0"/>
              <a:t> distribution in terms of pitch angle.</a:t>
            </a:r>
          </a:p>
          <a:p>
            <a:pPr indent="0"/>
            <a:endParaRPr lang="en-US" sz="2000" dirty="0"/>
          </a:p>
          <a:p>
            <a:pPr indent="0"/>
            <a:r>
              <a:rPr lang="en-US" sz="2000" dirty="0" smtClean="0"/>
              <a:t>Pitch angle is the measure of how closely aligned to the magnetic field a particle’s motion is:</a:t>
            </a:r>
          </a:p>
          <a:p>
            <a:pPr indent="0"/>
            <a:endParaRPr lang="en-US" sz="2000" dirty="0"/>
          </a:p>
          <a:p>
            <a:pPr indent="0"/>
            <a:endParaRPr lang="en-US" sz="2000" dirty="0" smtClean="0"/>
          </a:p>
          <a:p>
            <a:pPr indent="0"/>
            <a:endParaRPr lang="en-US" sz="2000" dirty="0"/>
          </a:p>
          <a:p>
            <a:pPr indent="0"/>
            <a:r>
              <a:rPr lang="en-US" sz="2000" dirty="0" smtClean="0"/>
              <a:t>We define the width as the FWHM of the flux of </a:t>
            </a:r>
            <a:r>
              <a:rPr lang="en-US" sz="2000" dirty="0" err="1" smtClean="0"/>
              <a:t>strahl</a:t>
            </a:r>
            <a:r>
              <a:rPr lang="en-US" sz="2000" dirty="0" smtClean="0"/>
              <a:t> electrons as a function of pitch angle. </a:t>
            </a:r>
            <a:endParaRPr lang="en-US" sz="2000" dirty="0"/>
          </a:p>
        </p:txBody>
      </p:sp>
      <p:pic>
        <p:nvPicPr>
          <p:cNvPr id="6" name="Content Placeholder 5" descr="Gaussians.png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" t="7841" r="5560" b="3271"/>
          <a:stretch/>
        </p:blipFill>
        <p:spPr>
          <a:xfrm>
            <a:off x="4262519" y="1368778"/>
            <a:ext cx="4839143" cy="3753555"/>
          </a:xfrm>
        </p:spPr>
      </p:pic>
      <p:sp>
        <p:nvSpPr>
          <p:cNvPr id="7" name="TextBox 6"/>
          <p:cNvSpPr txBox="1"/>
          <p:nvPr/>
        </p:nvSpPr>
        <p:spPr>
          <a:xfrm>
            <a:off x="4826000" y="5249333"/>
            <a:ext cx="4092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pitch angle vs. electron flux for a single particle energy.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247444" y="1016000"/>
            <a:ext cx="4826000" cy="5221111"/>
          </a:xfrm>
          <a:prstGeom prst="roundRect">
            <a:avLst>
              <a:gd name="adj" fmla="val 8187"/>
            </a:avLst>
          </a:prstGeom>
          <a:noFill/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886222" y="1114778"/>
            <a:ext cx="0" cy="3584222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83778" y="1072444"/>
            <a:ext cx="46566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</a:rPr>
              <a:t>B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235523"/>
              </p:ext>
            </p:extLst>
          </p:nvPr>
        </p:nvGraphicFramePr>
        <p:xfrm>
          <a:off x="1734963" y="3455814"/>
          <a:ext cx="2078009" cy="1144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5" imgW="876300" imgH="482600" progId="Equation.3">
                  <p:embed/>
                </p:oleObj>
              </mc:Choice>
              <mc:Fallback>
                <p:oleObj name="Equation" r:id="rId5" imgW="8763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34963" y="3455814"/>
                        <a:ext cx="2078009" cy="1144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253111" y="1651000"/>
            <a:ext cx="1453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Narrow </a:t>
            </a:r>
            <a:r>
              <a:rPr lang="en-US" b="1" dirty="0" err="1" smtClean="0">
                <a:solidFill>
                  <a:srgbClr val="0000FF"/>
                </a:solidFill>
              </a:rPr>
              <a:t>Strahl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Wide </a:t>
            </a:r>
            <a:r>
              <a:rPr lang="en-US" b="1" dirty="0" err="1" smtClean="0">
                <a:solidFill>
                  <a:srgbClr val="FF0000"/>
                </a:solidFill>
              </a:rPr>
              <a:t>Strahl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6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44687"/>
            <a:ext cx="7174800" cy="461665"/>
          </a:xfrm>
        </p:spPr>
        <p:txBody>
          <a:bodyPr/>
          <a:lstStyle/>
          <a:p>
            <a:r>
              <a:rPr lang="en-US" sz="2400" dirty="0" smtClean="0"/>
              <a:t>Complication: </a:t>
            </a:r>
            <a:r>
              <a:rPr lang="en-US" sz="2400" dirty="0" err="1" smtClean="0"/>
              <a:t>Strahl</a:t>
            </a:r>
            <a:r>
              <a:rPr lang="en-US" sz="2400" dirty="0" smtClean="0"/>
              <a:t> Variability &amp; Evolution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l="3402" t="7109" r="6225" b="4922"/>
          <a:stretch/>
        </p:blipFill>
        <p:spPr>
          <a:xfrm>
            <a:off x="169332" y="2610555"/>
            <a:ext cx="4261740" cy="2652889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58399" y="1213555"/>
            <a:ext cx="4316268" cy="4924777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Two competing processes: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Adiabatic </a:t>
            </a:r>
            <a:r>
              <a:rPr lang="en-US" sz="2000" b="1" dirty="0" err="1" smtClean="0"/>
              <a:t>Focussing</a:t>
            </a:r>
            <a:endParaRPr lang="en-US" sz="2000" b="1" dirty="0" smtClean="0"/>
          </a:p>
          <a:p>
            <a:pPr indent="0"/>
            <a:r>
              <a:rPr lang="en-US" sz="2000" dirty="0" smtClean="0"/>
              <a:t>As the </a:t>
            </a:r>
            <a:r>
              <a:rPr lang="en-US" sz="2000" dirty="0" err="1" smtClean="0"/>
              <a:t>strahl</a:t>
            </a:r>
            <a:r>
              <a:rPr lang="en-US" sz="2000" dirty="0" smtClean="0"/>
              <a:t> moves </a:t>
            </a:r>
            <a:r>
              <a:rPr lang="en-US" sz="2000" b="1" dirty="0" smtClean="0"/>
              <a:t>outward</a:t>
            </a:r>
            <a:r>
              <a:rPr lang="en-US" sz="2000" dirty="0" smtClean="0"/>
              <a:t> it becomes </a:t>
            </a:r>
            <a:r>
              <a:rPr lang="en-US" sz="2000" b="1" dirty="0" smtClean="0"/>
              <a:t>narrower</a:t>
            </a:r>
            <a:r>
              <a:rPr lang="en-US" sz="2000" dirty="0" smtClean="0"/>
              <a:t>.</a:t>
            </a:r>
          </a:p>
          <a:p>
            <a:pPr indent="0"/>
            <a:r>
              <a:rPr lang="en-US" sz="2000" dirty="0" smtClean="0"/>
              <a:t>This effect weakens with distance</a:t>
            </a:r>
          </a:p>
          <a:p>
            <a:pPr marL="457200" indent="-457200">
              <a:buFont typeface="+mj-lt"/>
              <a:buAutoNum type="arabicPeriod" startAt="2"/>
            </a:pPr>
            <a:endParaRPr lang="en-US" sz="2000" b="1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sz="2000" b="1" dirty="0" smtClean="0"/>
              <a:t>Pitch Angle Scattering</a:t>
            </a:r>
          </a:p>
          <a:p>
            <a:pPr indent="0"/>
            <a:r>
              <a:rPr lang="en-US" sz="2000" dirty="0" smtClean="0"/>
              <a:t>As the </a:t>
            </a:r>
            <a:r>
              <a:rPr lang="en-US" sz="2000" dirty="0" err="1" smtClean="0"/>
              <a:t>strahl</a:t>
            </a:r>
            <a:r>
              <a:rPr lang="en-US" sz="2000" dirty="0" smtClean="0"/>
              <a:t> moves </a:t>
            </a:r>
            <a:r>
              <a:rPr lang="en-US" sz="2000" b="1" dirty="0" smtClean="0"/>
              <a:t>outward</a:t>
            </a:r>
            <a:r>
              <a:rPr lang="en-US" sz="2000" dirty="0" smtClean="0"/>
              <a:t> it becomes </a:t>
            </a:r>
            <a:r>
              <a:rPr lang="en-US" sz="2000" b="1" dirty="0" smtClean="0"/>
              <a:t>wider</a:t>
            </a:r>
            <a:r>
              <a:rPr lang="en-US" sz="2000" dirty="0" smtClean="0"/>
              <a:t>.</a:t>
            </a:r>
          </a:p>
          <a:p>
            <a:pPr indent="0"/>
            <a:r>
              <a:rPr lang="en-US" sz="2000" dirty="0" smtClean="0"/>
              <a:t>Scattering </a:t>
            </a:r>
            <a:r>
              <a:rPr lang="en-US" sz="2000" dirty="0" err="1" smtClean="0"/>
              <a:t>behaviour</a:t>
            </a:r>
            <a:r>
              <a:rPr lang="en-US" sz="2000" dirty="0" smtClean="0"/>
              <a:t> is still unexplained: wave particle interactions, turbulence?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333" y="5207002"/>
            <a:ext cx="424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Owens et al., JGR 2008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4000" y="1128889"/>
            <a:ext cx="4106333" cy="1015663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The </a:t>
            </a:r>
            <a:r>
              <a:rPr lang="en-US" sz="2000" dirty="0" err="1" smtClean="0">
                <a:solidFill>
                  <a:schemeClr val="bg2"/>
                </a:solidFill>
              </a:rPr>
              <a:t>strahl</a:t>
            </a:r>
            <a:r>
              <a:rPr lang="en-US" sz="2000" dirty="0" smtClean="0">
                <a:solidFill>
                  <a:schemeClr val="bg2"/>
                </a:solidFill>
              </a:rPr>
              <a:t> varies in width and intensity as a function of heliocentric distance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55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44687"/>
            <a:ext cx="7174800" cy="461665"/>
          </a:xfrm>
        </p:spPr>
        <p:txBody>
          <a:bodyPr/>
          <a:lstStyle/>
          <a:p>
            <a:r>
              <a:rPr lang="en-US" sz="2400" dirty="0" smtClean="0"/>
              <a:t>So, What Do You Observe?</a:t>
            </a:r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0"/>
          </p:nvPr>
        </p:nvPicPr>
        <p:blipFill>
          <a:blip r:embed="rId2"/>
          <a:srcRect l="-8784" r="-8784"/>
          <a:stretch>
            <a:fillRect/>
          </a:stretch>
        </p:blipFill>
        <p:spPr>
          <a:xfrm>
            <a:off x="-122512" y="691444"/>
            <a:ext cx="4823880" cy="535540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0222" y="889000"/>
            <a:ext cx="4303889" cy="5362222"/>
          </a:xfrm>
        </p:spPr>
        <p:txBody>
          <a:bodyPr>
            <a:normAutofit lnSpcReduction="10000"/>
          </a:bodyPr>
          <a:lstStyle/>
          <a:p>
            <a:pPr indent="0"/>
            <a:r>
              <a:rPr lang="en-US" sz="2000" dirty="0" err="1" smtClean="0"/>
              <a:t>Strahl</a:t>
            </a:r>
            <a:r>
              <a:rPr lang="en-US" sz="2000" dirty="0" smtClean="0"/>
              <a:t> width increases as a function of radial distance.</a:t>
            </a:r>
            <a:endParaRPr lang="en-US" sz="2000" dirty="0"/>
          </a:p>
          <a:p>
            <a:pPr marL="342900">
              <a:buFont typeface="Arial"/>
              <a:buChar char="•"/>
            </a:pPr>
            <a:r>
              <a:rPr lang="en-US" sz="2000" dirty="0" smtClean="0"/>
              <a:t>Scattering dominates over </a:t>
            </a:r>
            <a:r>
              <a:rPr lang="en-US" sz="2000" dirty="0" err="1" smtClean="0"/>
              <a:t>focussing</a:t>
            </a:r>
            <a:r>
              <a:rPr lang="en-US" sz="2000" dirty="0" smtClean="0"/>
              <a:t> outside 1 AU.</a:t>
            </a:r>
          </a:p>
          <a:p>
            <a:pPr indent="0"/>
            <a:r>
              <a:rPr lang="en-US" sz="2000" dirty="0" smtClean="0"/>
              <a:t>Different rates of change of width at different energies</a:t>
            </a:r>
          </a:p>
          <a:p>
            <a:pPr marL="342900">
              <a:buFont typeface="Arial"/>
              <a:buChar char="•"/>
            </a:pPr>
            <a:r>
              <a:rPr lang="en-US" sz="2000" dirty="0" smtClean="0"/>
              <a:t>This can help constrain the scattering mechanism.</a:t>
            </a:r>
          </a:p>
          <a:p>
            <a:pPr indent="0"/>
            <a:r>
              <a:rPr lang="en-US" sz="2000" b="1" dirty="0" smtClean="0"/>
              <a:t>BUT:</a:t>
            </a:r>
          </a:p>
          <a:p>
            <a:pPr marL="342900">
              <a:buFont typeface="Arial"/>
              <a:buChar char="•"/>
            </a:pPr>
            <a:r>
              <a:rPr lang="en-US" sz="2000" dirty="0" smtClean="0"/>
              <a:t>Ulysses observations taken at different latitudes</a:t>
            </a:r>
          </a:p>
          <a:p>
            <a:pPr marL="342900">
              <a:buFont typeface="Arial"/>
              <a:buChar char="•"/>
            </a:pPr>
            <a:r>
              <a:rPr lang="en-US" sz="2000" dirty="0" smtClean="0"/>
              <a:t>Relatively short distance range</a:t>
            </a:r>
          </a:p>
          <a:p>
            <a:pPr marL="342900">
              <a:buFont typeface="Arial"/>
              <a:buChar char="•"/>
            </a:pPr>
            <a:r>
              <a:rPr lang="en-US" sz="2000" dirty="0" smtClean="0"/>
              <a:t>We need to do better</a:t>
            </a:r>
          </a:p>
          <a:p>
            <a:pPr marL="342900">
              <a:buFont typeface="Arial"/>
              <a:buChar char="•"/>
            </a:pPr>
            <a:endParaRPr lang="en-US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47889" y="5926667"/>
            <a:ext cx="3344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Hammond et al., 1996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061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44687"/>
            <a:ext cx="7174800" cy="461665"/>
          </a:xfrm>
        </p:spPr>
        <p:txBody>
          <a:bodyPr/>
          <a:lstStyle/>
          <a:p>
            <a:r>
              <a:rPr lang="en-US" sz="2400" dirty="0" smtClean="0"/>
              <a:t>Dataset: Cassini Cruise Phase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1929" r="-31929"/>
          <a:stretch>
            <a:fillRect/>
          </a:stretch>
        </p:blipFill>
        <p:spPr>
          <a:xfrm>
            <a:off x="1760249" y="864000"/>
            <a:ext cx="8748000" cy="5338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75" y="3714856"/>
            <a:ext cx="304800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22" y="746528"/>
            <a:ext cx="3121175" cy="253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37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44687"/>
            <a:ext cx="7174800" cy="461665"/>
          </a:xfrm>
        </p:spPr>
        <p:txBody>
          <a:bodyPr/>
          <a:lstStyle/>
          <a:p>
            <a:r>
              <a:rPr lang="en-US" sz="2400" dirty="0" smtClean="0"/>
              <a:t>Problem: Limited Instrument Field of View</a:t>
            </a:r>
            <a:endParaRPr lang="en-US" sz="2400" dirty="0"/>
          </a:p>
        </p:txBody>
      </p:sp>
      <p:pic>
        <p:nvPicPr>
          <p:cNvPr id="6" name="Content Placeholder 5" descr="Screen Shot 2016-11-04 at 14.56.18.png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350" b="-13350"/>
          <a:stretch>
            <a:fillRect/>
          </a:stretch>
        </p:blipFill>
        <p:spPr>
          <a:xfrm>
            <a:off x="22906" y="1016000"/>
            <a:ext cx="4480694" cy="49744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515556" y="1241778"/>
            <a:ext cx="4360333" cy="4748622"/>
          </a:xfrm>
        </p:spPr>
        <p:txBody>
          <a:bodyPr>
            <a:normAutofit/>
          </a:bodyPr>
          <a:lstStyle/>
          <a:p>
            <a:pPr marL="341313" indent="-341313">
              <a:buFont typeface="Arial"/>
              <a:buChar char="•"/>
            </a:pPr>
            <a:r>
              <a:rPr lang="en-US" sz="1800" dirty="0" smtClean="0"/>
              <a:t>To reliably determine </a:t>
            </a:r>
            <a:r>
              <a:rPr lang="en-US" sz="1800" dirty="0" err="1" smtClean="0"/>
              <a:t>strahl</a:t>
            </a:r>
            <a:r>
              <a:rPr lang="en-US" sz="1800" dirty="0" smtClean="0"/>
              <a:t> width we need to measure a complete pitch angle distribution.</a:t>
            </a:r>
          </a:p>
          <a:p>
            <a:pPr marL="341313" indent="-341313">
              <a:buFont typeface="Arial"/>
              <a:buChar char="•"/>
            </a:pPr>
            <a:r>
              <a:rPr lang="en-US" sz="1800" dirty="0"/>
              <a:t>CAPS-ELS doesn’t measure the whole </a:t>
            </a:r>
            <a:r>
              <a:rPr lang="en-US" sz="1800" dirty="0" smtClean="0"/>
              <a:t>sky, but does actuate.</a:t>
            </a:r>
          </a:p>
          <a:p>
            <a:pPr marL="341313" indent="-341313">
              <a:buFont typeface="Arial"/>
              <a:buChar char="•"/>
            </a:pPr>
            <a:r>
              <a:rPr lang="en-US" sz="1800" dirty="0" smtClean="0"/>
              <a:t>This means we sometimes need to build up a complete pitch angle distribution over several measurements.</a:t>
            </a:r>
          </a:p>
          <a:p>
            <a:pPr marL="341313" indent="-341313">
              <a:buFont typeface="Arial"/>
              <a:buChar char="•"/>
            </a:pPr>
            <a:r>
              <a:rPr lang="en-US" sz="1800" dirty="0" smtClean="0"/>
              <a:t>This introduces time aliasing as a problem.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705556" y="5559778"/>
            <a:ext cx="3570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Young et al., 2004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348715"/>
      </p:ext>
    </p:extLst>
  </p:cSld>
  <p:clrMapOvr>
    <a:masterClrMapping/>
  </p:clrMapOvr>
</p:sld>
</file>

<file path=ppt/theme/theme1.xml><?xml version="1.0" encoding="utf-8"?>
<a:theme xmlns:a="http://schemas.openxmlformats.org/drawingml/2006/main" name="NEW 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SA Presentation.potx" id="{25DD4EE8-CEC2-4097-877B-2881619AB218}" vid="{3EAF496E-73B5-4530-AD30-F997BCCE29B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DE67DC-0345-49EC-B880-0A483B7BB2AD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f2760952-b3bb-408f-ace6-eb1e07642b8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B582352-888A-4727-9B6A-670345A54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E3F8D4-779E-482B-9027-84EA9EAEE0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Presentation.potx</Template>
  <TotalTime>7361</TotalTime>
  <Words>986</Words>
  <Application>Microsoft Macintosh PowerPoint</Application>
  <PresentationFormat>On-screen Show (4:3)</PresentationFormat>
  <Paragraphs>129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NEW ESA Presentation</vt:lpstr>
      <vt:lpstr>Microsoft Equation</vt:lpstr>
      <vt:lpstr>Use of Solar Wind Electron Measurements in Predicting Interplanetary Magnetic Field Direction</vt:lpstr>
      <vt:lpstr>Introduction – Solar Wind Electrons</vt:lpstr>
      <vt:lpstr>Why is the Strahl Interesting?</vt:lpstr>
      <vt:lpstr>(A More Prosaic) Motivation</vt:lpstr>
      <vt:lpstr>Strahl Width?</vt:lpstr>
      <vt:lpstr>Complication: Strahl Variability &amp; Evolution</vt:lpstr>
      <vt:lpstr>So, What Do You Observe?</vt:lpstr>
      <vt:lpstr>Dataset: Cassini Cruise Phase</vt:lpstr>
      <vt:lpstr>Problem: Limited Instrument Field of View</vt:lpstr>
      <vt:lpstr>Solution: Solar Wind Flux Tubes</vt:lpstr>
      <vt:lpstr>Identifying Strahl Width</vt:lpstr>
      <vt:lpstr>Results</vt:lpstr>
      <vt:lpstr>Width Increase as a Function of Energy</vt:lpstr>
      <vt:lpstr>Consequences for the Scattering Mechanism</vt:lpstr>
      <vt:lpstr>Next Steps</vt:lpstr>
    </vt:vector>
  </TitlesOfParts>
  <Manager/>
  <Company>ESA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/>
  <cp:keywords/>
  <dc:description/>
  <cp:lastModifiedBy>Andrew Walsh</cp:lastModifiedBy>
  <cp:revision>494</cp:revision>
  <cp:lastPrinted>2008-08-26T16:26:23Z</cp:lastPrinted>
  <dcterms:created xsi:type="dcterms:W3CDTF">2009-03-03T09:28:14Z</dcterms:created>
  <dcterms:modified xsi:type="dcterms:W3CDTF">2016-11-09T07:17:18Z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