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07" r:id="rId2"/>
    <p:sldId id="287" r:id="rId3"/>
    <p:sldId id="323" r:id="rId4"/>
    <p:sldId id="325" r:id="rId5"/>
    <p:sldId id="321" r:id="rId6"/>
    <p:sldId id="302" r:id="rId7"/>
    <p:sldId id="276" r:id="rId8"/>
    <p:sldId id="279" r:id="rId9"/>
    <p:sldId id="282" r:id="rId10"/>
    <p:sldId id="333" r:id="rId11"/>
    <p:sldId id="400" r:id="rId12"/>
    <p:sldId id="404" r:id="rId13"/>
    <p:sldId id="405" r:id="rId14"/>
    <p:sldId id="406" r:id="rId15"/>
    <p:sldId id="408" r:id="rId16"/>
    <p:sldId id="409" r:id="rId17"/>
    <p:sldId id="4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40"/>
    <p:restoredTop sz="86444"/>
  </p:normalViewPr>
  <p:slideViewPr>
    <p:cSldViewPr snapToGrid="0" snapToObjects="1">
      <p:cViewPr varScale="1">
        <p:scale>
          <a:sx n="103" d="100"/>
          <a:sy n="103" d="100"/>
        </p:scale>
        <p:origin x="192" y="560"/>
      </p:cViewPr>
      <p:guideLst/>
    </p:cSldViewPr>
  </p:slideViewPr>
  <p:outlineViewPr>
    <p:cViewPr>
      <p:scale>
        <a:sx n="33" d="100"/>
        <a:sy n="33" d="100"/>
      </p:scale>
      <p:origin x="0" y="-2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276A7-B967-3C41-8E04-8FB5FB4DEB7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C0B6C-5A61-EF48-BAC2-0B7FB54EC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4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bg1">
                  <a:lumMod val="95000"/>
                  <a:lumOff val="5000"/>
                </a:schemeClr>
              </a:buClr>
              <a:buSzPct val="80000"/>
              <a:buFont typeface="Wingdings" charset="2"/>
              <a:buNone/>
            </a:pPr>
            <a:r>
              <a:rPr lang="en-US" sz="2200" dirty="0">
                <a:solidFill>
                  <a:schemeClr val="bg1"/>
                </a:solidFill>
              </a:rPr>
              <a:t>Derived properties as function of </a:t>
            </a:r>
            <a:r>
              <a:rPr lang="en-US" sz="2200" dirty="0" err="1">
                <a:solidFill>
                  <a:schemeClr val="bg1"/>
                </a:solidFill>
              </a:rPr>
              <a:t>redshift</a:t>
            </a:r>
            <a:r>
              <a:rPr lang="en-US" sz="2200" dirty="0">
                <a:solidFill>
                  <a:schemeClr val="bg1"/>
                </a:solidFill>
              </a:rPr>
              <a:t> e.g. stellar mass function, evolution of SFR with </a:t>
            </a:r>
            <a:r>
              <a:rPr lang="en-US" sz="2200" dirty="0" err="1">
                <a:solidFill>
                  <a:schemeClr val="bg1"/>
                </a:solidFill>
              </a:rPr>
              <a:t>redshift</a:t>
            </a:r>
            <a:r>
              <a:rPr lang="en-US" sz="2200" dirty="0">
                <a:solidFill>
                  <a:schemeClr val="bg1"/>
                </a:solidFill>
              </a:rPr>
              <a:t>, Complete picture of galaxy formation and evolution, Comparison with model predictions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with error bars show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SMFs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using the 1/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Vmax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method. The solid curves show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SMFs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with the maximum likelihood analysis, while the shaded regions represent their 1σ and 2σ uncertainties.</a:t>
            </a:r>
            <a:endParaRPr lang="en-US" dirty="0"/>
          </a:p>
          <a:p>
            <a:r>
              <a:rPr lang="en-US" dirty="0"/>
              <a:t>Plot </a:t>
            </a:r>
            <a:r>
              <a:rPr lang="en-US" dirty="0" err="1"/>
              <a:t>madau</a:t>
            </a:r>
            <a:r>
              <a:rPr lang="en-US" dirty="0"/>
              <a:t> for </a:t>
            </a:r>
            <a:r>
              <a:rPr lang="en-US" dirty="0" err="1"/>
              <a:t>SFRs</a:t>
            </a:r>
            <a:r>
              <a:rPr lang="en-US" dirty="0"/>
              <a:t>… </a:t>
            </a:r>
            <a:r>
              <a:rPr lang="en-US" dirty="0" err="1"/>
              <a:t>madau</a:t>
            </a:r>
            <a:r>
              <a:rPr lang="en-US" dirty="0"/>
              <a:t> 1998 &gt;&gt; PLOT!!! star formation rate per </a:t>
            </a:r>
            <a:r>
              <a:rPr lang="en-US" dirty="0" err="1"/>
              <a:t>comoving</a:t>
            </a:r>
            <a:r>
              <a:rPr lang="en-US" dirty="0"/>
              <a:t> volume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redshift</a:t>
            </a:r>
            <a:r>
              <a:rPr lang="en-US" dirty="0"/>
              <a:t>, no dust corrections, with corrections, flat</a:t>
            </a:r>
            <a:r>
              <a:rPr lang="en-US" baseline="0" dirty="0"/>
              <a:t> slope at higher </a:t>
            </a:r>
            <a:r>
              <a:rPr lang="en-US" baseline="0" dirty="0" err="1"/>
              <a:t>redshifts</a:t>
            </a:r>
            <a:r>
              <a:rPr lang="en-US" baseline="0" dirty="0"/>
              <a:t>, no decrease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7CF9-DEAF-D54E-999D-7F8933FE72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59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bg1">
                  <a:lumMod val="95000"/>
                  <a:lumOff val="5000"/>
                </a:schemeClr>
              </a:buClr>
              <a:buSzPct val="80000"/>
              <a:buFont typeface="Wingdings" charset="2"/>
              <a:buNone/>
            </a:pPr>
            <a:r>
              <a:rPr lang="en-US" sz="2200" dirty="0">
                <a:solidFill>
                  <a:schemeClr val="bg1"/>
                </a:solidFill>
              </a:rPr>
              <a:t>Derived properties as function of </a:t>
            </a:r>
            <a:r>
              <a:rPr lang="en-US" sz="2200" dirty="0" err="1">
                <a:solidFill>
                  <a:schemeClr val="bg1"/>
                </a:solidFill>
              </a:rPr>
              <a:t>redshift</a:t>
            </a:r>
            <a:r>
              <a:rPr lang="en-US" sz="2200" dirty="0">
                <a:solidFill>
                  <a:schemeClr val="bg1"/>
                </a:solidFill>
              </a:rPr>
              <a:t> e.g. stellar mass function, evolution of SFR with </a:t>
            </a:r>
            <a:r>
              <a:rPr lang="en-US" sz="2200" dirty="0" err="1">
                <a:solidFill>
                  <a:schemeClr val="bg1"/>
                </a:solidFill>
              </a:rPr>
              <a:t>redshift</a:t>
            </a:r>
            <a:r>
              <a:rPr lang="en-US" sz="2200" dirty="0">
                <a:solidFill>
                  <a:schemeClr val="bg1"/>
                </a:solidFill>
              </a:rPr>
              <a:t>, Complete picture of galaxy formation and evolution, Comparison with model predictions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with error bars show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SMFs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using the 1/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Vmax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method. The solid curves show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SMFs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with the maximum likelihood analysis, while the shaded regions represent their 1σ and 2σ uncertainties.</a:t>
            </a:r>
            <a:endParaRPr lang="en-US" dirty="0"/>
          </a:p>
          <a:p>
            <a:r>
              <a:rPr lang="en-US" dirty="0"/>
              <a:t>Plot </a:t>
            </a:r>
            <a:r>
              <a:rPr lang="en-US" dirty="0" err="1"/>
              <a:t>madau</a:t>
            </a:r>
            <a:r>
              <a:rPr lang="en-US" dirty="0"/>
              <a:t> for </a:t>
            </a:r>
            <a:r>
              <a:rPr lang="en-US" dirty="0" err="1"/>
              <a:t>SFRs</a:t>
            </a:r>
            <a:r>
              <a:rPr lang="en-US" dirty="0"/>
              <a:t>… </a:t>
            </a:r>
            <a:r>
              <a:rPr lang="en-US" dirty="0" err="1"/>
              <a:t>madau</a:t>
            </a:r>
            <a:r>
              <a:rPr lang="en-US" dirty="0"/>
              <a:t> 1998 &gt;&gt; PLOT!!! star formation rate per </a:t>
            </a:r>
            <a:r>
              <a:rPr lang="en-US" dirty="0" err="1"/>
              <a:t>comoving</a:t>
            </a:r>
            <a:r>
              <a:rPr lang="en-US" dirty="0"/>
              <a:t> volume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redshift</a:t>
            </a:r>
            <a:r>
              <a:rPr lang="en-US" dirty="0"/>
              <a:t>, no dust corrections, with corrections, flat</a:t>
            </a:r>
            <a:r>
              <a:rPr lang="en-US" baseline="0" dirty="0"/>
              <a:t> slope at higher </a:t>
            </a:r>
            <a:r>
              <a:rPr lang="en-US" baseline="0" dirty="0" err="1"/>
              <a:t>redshifts</a:t>
            </a:r>
            <a:r>
              <a:rPr lang="en-US" baseline="0" dirty="0"/>
              <a:t>, no decrease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7CF9-DEAF-D54E-999D-7F8933FE726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95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Flag 4, </a:t>
            </a:r>
            <a:r>
              <a:rPr lang="en-US" b="1" dirty="0"/>
              <a:t>510807732, -21.7, 10.6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EA12-1B66-E94C-9FA2-8EBE2C686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510786441, flag 4, -22.5, 10.3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2EA12-1B66-E94C-9FA2-8EBE2C686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8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C0B6C-5A61-EF48-BAC2-0B7FB54EC7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A65D-0EAB-DB45-B13C-08AC905C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DD2DB-CFBE-394C-825D-6526C5CEE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ED38C-AFA4-8F4A-9B2E-F0819E88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E978F-B0E9-2042-AB41-7FBDD5CC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E3418-0B8F-C343-90F2-98BFA0D8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4A99-DAB9-B14D-8A99-95FFEE1F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7E85B-1EAE-0C4C-A6E4-40AB15D86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3B218-DF92-E24F-8DDD-F9401F49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4AF07-CBA9-434D-AF54-64970863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888A7-5133-6745-86CD-5CD6D020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F1B28-CD39-0D49-886C-941E56468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5B53B-3AD3-0D49-BAD5-F2781509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6072-DCA3-BB46-9934-AB9157DC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27558-7D82-5D48-9F34-5194EDC1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829C-47AE-644D-B186-0C7E45F4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1725-355A-B844-A6B6-BDAC60EB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4E22-29CC-E049-84BF-350D24B6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D24DC-FB49-FF40-9DBA-AC7EF746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5665-25A4-B74F-AC26-3A6710D0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20834-E139-F641-9516-4856BED7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0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44C5-E289-4044-88F1-A08B814E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F4E90-5EF2-154F-95BF-568732E93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015C3-3DD4-A248-AEE5-3C36BED2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77A8-EDDF-634A-B0EE-3CECFABC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5C37F-3F73-3E4A-84F2-BCC1FCCD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9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E537-8DCA-8748-9D5B-9B731B8E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5E95-3703-2840-A8BA-65A28650F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272B2-A68B-F849-B497-F50726C85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E7DE6-B98E-1E45-AE8A-09B7DAAC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4F8CB-A7D4-2E42-B305-A4BBCA09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2E5E4-E23D-C242-9D8D-EDC0B47F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F5A9-A6DA-7943-8CA3-B7A050A7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9CA1A-70F4-4D49-BCD1-51C94E722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B475-A0D2-8244-A583-04293E2A3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1DAD0-E32C-494E-A053-4ACC7BD51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D349F-2AB2-AA4E-8492-56144FBA2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5F46D-402F-E44C-8748-FF828466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DC77B-2BF4-E04B-9ADD-BA73E67E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504C5-42DE-B34B-8B35-7463674B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F456-4AD0-324D-922B-424C9173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237E-CFB0-BB4F-94A7-DB83975A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D70B2-5DD0-DD47-A73C-4EEDA6AD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AD470-6DF0-2947-A16A-6AEDF83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F3A60-FCBC-4845-B434-33EF82EE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1DB68-CBC5-C046-9787-41C61F20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39B0F-AF6F-D543-8434-F478F439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82F1-1299-4841-BEB8-DA80825E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578B-3A17-6C45-8377-90BCA0A1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B78EC-30A2-A942-A410-DA1A24817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75D87-73B6-2548-A59D-75D1CBE4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C1E6E-65C2-BA44-8E50-688AECBA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A48F-A089-0A48-9A07-5D220670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09C0-3A72-9946-9461-22904A53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B4AB1-5AA4-1F4A-B8F4-FE2A88FE5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A9AF5-1075-8F42-91AC-28CD6C77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12887-03B9-CE4A-9740-CCE8FC31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DC1DF-997C-A540-A028-686C9C4D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DBCB0-879B-4145-949A-5F908673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500">
              <a:srgbClr val="BBCCE9"/>
            </a:gs>
            <a:gs pos="86000">
              <a:schemeClr val="accent1">
                <a:lumMod val="7000"/>
                <a:lumOff val="93000"/>
              </a:schemeClr>
            </a:gs>
            <a:gs pos="100000">
              <a:schemeClr val="accent1">
                <a:lumMod val="28000"/>
                <a:lumOff val="72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EC576-EEC7-7347-B97F-55656E1E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F31E6-B692-404C-BB44-09B2843F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BD39C-F6FF-DC47-A5C6-BB325D9E5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77EE-DD3F-644B-BFC4-48FDA7E6DE4C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BA50-D558-BE41-ACF5-AF2056E35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B4521-9DB2-9C47-ABD4-CF7C94633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6BC5-5483-5548-9917-12ABB59BD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CF83-8F85-1B4F-AC07-E7387FC29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000" y="18252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VIMOS Ultra Deep Survey: The Lyman-alpha escape fraction from z~2 to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6F988-0E88-324F-9F0F-930E1F71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730"/>
            <a:ext cx="9144000" cy="959069"/>
          </a:xfrm>
        </p:spPr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Pforr</a:t>
            </a:r>
            <a:r>
              <a:rPr lang="en-US" dirty="0"/>
              <a:t> (Research Fellow), </a:t>
            </a:r>
          </a:p>
          <a:p>
            <a:r>
              <a:rPr lang="en-US" sz="1800" dirty="0"/>
              <a:t>B.C. </a:t>
            </a:r>
            <a:r>
              <a:rPr lang="en-US" sz="1800" dirty="0" err="1"/>
              <a:t>Lemaux</a:t>
            </a:r>
            <a:r>
              <a:rPr lang="en-US" sz="1800" dirty="0"/>
              <a:t>, P. Cassata, B. Ribeiro, O. Le </a:t>
            </a:r>
            <a:r>
              <a:rPr lang="en-US" sz="1800" dirty="0" err="1"/>
              <a:t>Fevre</a:t>
            </a:r>
            <a:r>
              <a:rPr lang="en-US" sz="1800" dirty="0"/>
              <a:t>, and the VUDS team</a:t>
            </a:r>
          </a:p>
        </p:txBody>
      </p:sp>
      <p:pic>
        <p:nvPicPr>
          <p:cNvPr id="4" name="Picture 3" descr="VUDS_banner_black_s.png">
            <a:extLst>
              <a:ext uri="{FF2B5EF4-FFF2-40B4-BE49-F238E27FC236}">
                <a16:creationId xmlns:a16="http://schemas.microsoft.com/office/drawing/2014/main" id="{EB3ABE56-354B-1249-AC35-DAB86B75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3" y="145556"/>
            <a:ext cx="3677677" cy="976807"/>
          </a:xfrm>
          <a:prstGeom prst="rect">
            <a:avLst/>
          </a:prstGeom>
        </p:spPr>
      </p:pic>
      <p:pic>
        <p:nvPicPr>
          <p:cNvPr id="5" name="Picture 4" descr="ESA_logo_light_blue_medium.jpg">
            <a:extLst>
              <a:ext uri="{FF2B5EF4-FFF2-40B4-BE49-F238E27FC236}">
                <a16:creationId xmlns:a16="http://schemas.microsoft.com/office/drawing/2014/main" id="{D83E5760-7272-9041-B2A4-676E926E4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94" y="231477"/>
            <a:ext cx="1427409" cy="804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11AF9-550B-7042-8AAF-363B77A98E85}"/>
              </a:ext>
            </a:extLst>
          </p:cNvPr>
          <p:cNvSpPr txBox="1"/>
          <p:nvPr/>
        </p:nvSpPr>
        <p:spPr>
          <a:xfrm>
            <a:off x="1524000" y="5900293"/>
            <a:ext cx="224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Bauhaus 93" pitchFamily="82" charset="77"/>
              </a:rPr>
              <a:t>TWEETING</a:t>
            </a:r>
          </a:p>
        </p:txBody>
      </p:sp>
      <p:sp>
        <p:nvSpPr>
          <p:cNvPr id="7" name="&quot;No&quot; Symbol 6">
            <a:extLst>
              <a:ext uri="{FF2B5EF4-FFF2-40B4-BE49-F238E27FC236}">
                <a16:creationId xmlns:a16="http://schemas.microsoft.com/office/drawing/2014/main" id="{EF0426D1-477D-EB4E-B7CF-92FE9354429B}"/>
              </a:ext>
            </a:extLst>
          </p:cNvPr>
          <p:cNvSpPr/>
          <p:nvPr/>
        </p:nvSpPr>
        <p:spPr>
          <a:xfrm>
            <a:off x="1870842" y="5657802"/>
            <a:ext cx="1058126" cy="1008202"/>
          </a:xfrm>
          <a:prstGeom prst="noSmoking">
            <a:avLst/>
          </a:prstGeom>
          <a:solidFill>
            <a:srgbClr val="FF0000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C5FEF-2C28-714E-BC18-28A0390D2DF3}"/>
              </a:ext>
            </a:extLst>
          </p:cNvPr>
          <p:cNvSpPr txBox="1"/>
          <p:nvPr/>
        </p:nvSpPr>
        <p:spPr>
          <a:xfrm>
            <a:off x="303923" y="5684850"/>
            <a:ext cx="156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racked" pitchFamily="2" charset="0"/>
                <a:cs typeface="Consolas" panose="020B0609020204030204" pitchFamily="49" charset="0"/>
              </a:rPr>
              <a:t>WORK IN PROGRESS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80290-90BC-214E-8D91-AE5C2B76DCDD}"/>
              </a:ext>
            </a:extLst>
          </p:cNvPr>
          <p:cNvSpPr txBox="1"/>
          <p:nvPr/>
        </p:nvSpPr>
        <p:spPr>
          <a:xfrm>
            <a:off x="1868557" y="-1232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9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465" y="258213"/>
            <a:ext cx="9128500" cy="1325563"/>
          </a:xfrm>
        </p:spPr>
        <p:txBody>
          <a:bodyPr/>
          <a:lstStyle/>
          <a:p>
            <a:pPr algn="ctr"/>
            <a:r>
              <a:rPr lang="en-US" b="1" dirty="0"/>
              <a:t>Dust, stellar mass, M</a:t>
            </a:r>
            <a:r>
              <a:rPr lang="en-US" b="1" baseline="-25000" dirty="0"/>
              <a:t>FUV</a:t>
            </a:r>
            <a:r>
              <a:rPr lang="en-US" b="1" dirty="0"/>
              <a:t> distributions</a:t>
            </a:r>
            <a:br>
              <a:rPr lang="en-US" b="1" dirty="0"/>
            </a:br>
            <a:r>
              <a:rPr lang="en-US" b="1" dirty="0"/>
              <a:t>of the VUDS sample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5206B-9027-E541-864C-89511B653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01" t="14125" r="8289" b="18034"/>
          <a:stretch/>
        </p:blipFill>
        <p:spPr>
          <a:xfrm>
            <a:off x="4208400" y="1819835"/>
            <a:ext cx="3794340" cy="3889199"/>
          </a:xfrm>
          <a:solidFill>
            <a:schemeClr val="bg1"/>
          </a:solidFill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A81152-ED43-0947-AF3A-103F48AC2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8" t="11309" r="5156" b="18352"/>
          <a:stretch/>
        </p:blipFill>
        <p:spPr>
          <a:xfrm>
            <a:off x="123665" y="2438400"/>
            <a:ext cx="4084735" cy="40246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Content Placeholder 5">
            <a:extLst>
              <a:ext uri="{FF2B5EF4-FFF2-40B4-BE49-F238E27FC236}">
                <a16:creationId xmlns:a16="http://schemas.microsoft.com/office/drawing/2014/main" id="{FB104ABA-3EA6-B641-875D-B54638C17C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1" t="10992" r="5041" b="18688"/>
          <a:stretch/>
        </p:blipFill>
        <p:spPr>
          <a:xfrm>
            <a:off x="8002740" y="2438400"/>
            <a:ext cx="4072015" cy="4024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5CD32C3-F662-904E-A162-11FCAAA30C71}"/>
              </a:ext>
            </a:extLst>
          </p:cNvPr>
          <p:cNvSpPr txBox="1"/>
          <p:nvPr/>
        </p:nvSpPr>
        <p:spPr>
          <a:xfrm>
            <a:off x="5553256" y="5735650"/>
            <a:ext cx="156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racked" pitchFamily="2" charset="0"/>
                <a:cs typeface="Consolas" panose="020B0609020204030204" pitchFamily="49" charset="0"/>
              </a:rPr>
              <a:t>WORK IN PROGRESS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C31EC3-DB3C-4348-A5D8-1187B2B29B44}"/>
              </a:ext>
            </a:extLst>
          </p:cNvPr>
          <p:cNvSpPr txBox="1"/>
          <p:nvPr/>
        </p:nvSpPr>
        <p:spPr>
          <a:xfrm>
            <a:off x="7120175" y="6463066"/>
            <a:ext cx="159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Pforr</a:t>
            </a:r>
            <a:r>
              <a:rPr lang="en-US" sz="1400" dirty="0"/>
              <a:t> et al., in prep.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C34DB0-E1E0-0448-BE27-412E35D8D57B}"/>
              </a:ext>
            </a:extLst>
          </p:cNvPr>
          <p:cNvSpPr txBox="1"/>
          <p:nvPr/>
        </p:nvSpPr>
        <p:spPr>
          <a:xfrm>
            <a:off x="599290" y="3524410"/>
            <a:ext cx="11290852" cy="617549"/>
          </a:xfrm>
          <a:prstGeom prst="rect">
            <a:avLst/>
          </a:prstGeom>
          <a:solidFill>
            <a:srgbClr val="3366FF">
              <a:alpha val="33000"/>
            </a:srgbClr>
          </a:solidFill>
        </p:spPr>
        <p:txBody>
          <a:bodyPr wrap="square" rtlCol="0">
            <a:normAutofit/>
          </a:bodyPr>
          <a:lstStyle/>
          <a:p>
            <a:pPr lvl="1"/>
            <a:r>
              <a:rPr lang="en-US" sz="2800" dirty="0"/>
              <a:t>Higher EW objects have lower E(B-V), lower stellar mass,  brighter M</a:t>
            </a:r>
            <a:r>
              <a:rPr lang="en-US" sz="2800" baseline="-25000" dirty="0"/>
              <a:t>FUV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6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2B1B-8E09-F642-878C-2D6DFEB2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420" y="-24886"/>
            <a:ext cx="10515600" cy="1325563"/>
          </a:xfrm>
        </p:spPr>
        <p:txBody>
          <a:bodyPr/>
          <a:lstStyle/>
          <a:p>
            <a:r>
              <a:rPr lang="en-US" b="1" dirty="0"/>
              <a:t>Ly</a:t>
            </a:r>
            <a:r>
              <a:rPr lang="en-GB" b="1" dirty="0"/>
              <a:t>α</a:t>
            </a:r>
            <a:r>
              <a:rPr lang="en-US" b="1" dirty="0"/>
              <a:t> EW and Luminosity of the VUDS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4B268-FEE3-214D-AE44-46446B48D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C5C48-4DBD-6B49-BA5C-725F91A7B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1" t="13287" r="8142" b="21617"/>
          <a:stretch/>
        </p:blipFill>
        <p:spPr>
          <a:xfrm>
            <a:off x="851452" y="1075121"/>
            <a:ext cx="5244548" cy="51613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357E2F-2EFD-A447-B425-FE134C70F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8" t="13181" r="9430" b="17005"/>
          <a:stretch/>
        </p:blipFill>
        <p:spPr>
          <a:xfrm>
            <a:off x="6298104" y="1102064"/>
            <a:ext cx="4838606" cy="51074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3DC88-A716-094D-938A-89584461C4C3}"/>
              </a:ext>
            </a:extLst>
          </p:cNvPr>
          <p:cNvSpPr txBox="1"/>
          <p:nvPr/>
        </p:nvSpPr>
        <p:spPr>
          <a:xfrm>
            <a:off x="10767560" y="5816736"/>
            <a:ext cx="156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racked" pitchFamily="2" charset="0"/>
                <a:cs typeface="Consolas" panose="020B0609020204030204" pitchFamily="49" charset="0"/>
              </a:rPr>
              <a:t>WORK IN PROGRESS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7F579-68F6-684C-B063-9D4FF983D1D4}"/>
              </a:ext>
            </a:extLst>
          </p:cNvPr>
          <p:cNvSpPr txBox="1"/>
          <p:nvPr/>
        </p:nvSpPr>
        <p:spPr>
          <a:xfrm>
            <a:off x="7120175" y="6463066"/>
            <a:ext cx="159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Pforr</a:t>
            </a:r>
            <a:r>
              <a:rPr lang="en-US" sz="1400" dirty="0"/>
              <a:t> et al., in prep.</a:t>
            </a:r>
          </a:p>
        </p:txBody>
      </p:sp>
    </p:spTree>
    <p:extLst>
      <p:ext uri="{BB962C8B-B14F-4D97-AF65-F5344CB8AC3E}">
        <p14:creationId xmlns:p14="http://schemas.microsoft.com/office/powerpoint/2010/main" val="139640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9BC5-789C-344A-BBA2-FCD440EF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3" y="-129401"/>
            <a:ext cx="11608905" cy="1325563"/>
          </a:xfrm>
        </p:spPr>
        <p:txBody>
          <a:bodyPr/>
          <a:lstStyle/>
          <a:p>
            <a:r>
              <a:rPr lang="en-US" b="1" dirty="0"/>
              <a:t>Dependencies of Ly</a:t>
            </a:r>
            <a:r>
              <a:rPr lang="en-GB" b="1" dirty="0"/>
              <a:t> α</a:t>
            </a:r>
            <a:r>
              <a:rPr lang="en-US" b="1" dirty="0"/>
              <a:t> escape fractions of LAE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68F60D-E338-2942-8098-416A6219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92" t="35803" r="8599" b="22829"/>
          <a:stretch/>
        </p:blipFill>
        <p:spPr>
          <a:xfrm>
            <a:off x="227904" y="2534146"/>
            <a:ext cx="5868096" cy="3761600"/>
          </a:xfr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5D40D-C1C0-124D-BE81-E43AD0CF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02" y="878476"/>
            <a:ext cx="7379264" cy="682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3CA61-F1F0-A841-9AAE-B2E31C414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666" y="765645"/>
            <a:ext cx="2512127" cy="917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E265A2-5567-CA42-B498-097E3958FA12}"/>
              </a:ext>
            </a:extLst>
          </p:cNvPr>
          <p:cNvSpPr txBox="1"/>
          <p:nvPr/>
        </p:nvSpPr>
        <p:spPr>
          <a:xfrm>
            <a:off x="227904" y="6236147"/>
            <a:ext cx="5630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 also Cassata et al. 2015 for earlier work on VUDS sub-sample for </a:t>
            </a:r>
            <a:r>
              <a:rPr lang="en-US" sz="1200" dirty="0" err="1"/>
              <a:t>fesc</a:t>
            </a:r>
            <a:r>
              <a:rPr lang="en-US" sz="1200" dirty="0"/>
              <a:t> LAE and E(B-V)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88C13-88E6-7648-AFDA-4D70BFAAA1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87" t="36218" r="7460" b="22315"/>
          <a:stretch/>
        </p:blipFill>
        <p:spPr>
          <a:xfrm>
            <a:off x="1866769" y="1568136"/>
            <a:ext cx="8559431" cy="53666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86BF6E-2A1B-C14C-BCAF-B9346FE490B9}"/>
              </a:ext>
            </a:extLst>
          </p:cNvPr>
          <p:cNvSpPr txBox="1"/>
          <p:nvPr/>
        </p:nvSpPr>
        <p:spPr>
          <a:xfrm>
            <a:off x="227904" y="6355344"/>
            <a:ext cx="242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racked" pitchFamily="2" charset="0"/>
                <a:cs typeface="Consolas" panose="020B0609020204030204" pitchFamily="49" charset="0"/>
              </a:rPr>
              <a:t>WORK IN PROGRESS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8D2CCD-1FC4-8F4E-942A-D7DCDB2D4F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3" t="36230" r="8796" b="22302"/>
          <a:stretch/>
        </p:blipFill>
        <p:spPr>
          <a:xfrm>
            <a:off x="6146484" y="2540206"/>
            <a:ext cx="6096000" cy="3915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4AC769-7239-1F46-82D2-D31C7153494E}"/>
              </a:ext>
            </a:extLst>
          </p:cNvPr>
          <p:cNvSpPr txBox="1"/>
          <p:nvPr/>
        </p:nvSpPr>
        <p:spPr>
          <a:xfrm>
            <a:off x="7120175" y="6463066"/>
            <a:ext cx="159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Pforr</a:t>
            </a:r>
            <a:r>
              <a:rPr lang="en-US" sz="1400" dirty="0"/>
              <a:t> et al., in prep.</a:t>
            </a:r>
          </a:p>
        </p:txBody>
      </p:sp>
    </p:spTree>
    <p:extLst>
      <p:ext uri="{BB962C8B-B14F-4D97-AF65-F5344CB8AC3E}">
        <p14:creationId xmlns:p14="http://schemas.microsoft.com/office/powerpoint/2010/main" val="29570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456 -0.269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34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526F-8DB3-6D4E-8FEF-9B69FA37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51" y="158560"/>
            <a:ext cx="10916832" cy="1325563"/>
          </a:xfrm>
        </p:spPr>
        <p:txBody>
          <a:bodyPr/>
          <a:lstStyle/>
          <a:p>
            <a:pPr algn="ctr"/>
            <a:r>
              <a:rPr lang="en-US" b="1" dirty="0"/>
              <a:t>Mass dependency of global Ly</a:t>
            </a:r>
            <a:r>
              <a:rPr lang="en-GB" b="1" dirty="0"/>
              <a:t>α</a:t>
            </a:r>
            <a:r>
              <a:rPr lang="en-US" b="1" dirty="0"/>
              <a:t> escape fraction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0F0B40-F4D8-3F47-84C3-5C689C73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27" t="36366" r="9163" b="22403"/>
          <a:stretch/>
        </p:blipFill>
        <p:spPr>
          <a:xfrm>
            <a:off x="1911060" y="1287872"/>
            <a:ext cx="8336013" cy="5310848"/>
          </a:xfr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1C9E08-A715-7B46-811F-6EB1326695EF}"/>
              </a:ext>
            </a:extLst>
          </p:cNvPr>
          <p:cNvSpPr txBox="1"/>
          <p:nvPr/>
        </p:nvSpPr>
        <p:spPr>
          <a:xfrm>
            <a:off x="620650" y="5796170"/>
            <a:ext cx="156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racked" pitchFamily="2" charset="0"/>
                <a:cs typeface="Consolas" panose="020B0609020204030204" pitchFamily="49" charset="0"/>
              </a:rPr>
              <a:t>WORK IN PROGRESS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865C3-EF38-564E-B377-360948F495E8}"/>
              </a:ext>
            </a:extLst>
          </p:cNvPr>
          <p:cNvSpPr txBox="1"/>
          <p:nvPr/>
        </p:nvSpPr>
        <p:spPr>
          <a:xfrm>
            <a:off x="8564881" y="6273223"/>
            <a:ext cx="168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Pforr</a:t>
            </a:r>
            <a:r>
              <a:rPr lang="en-US" sz="1400" dirty="0"/>
              <a:t> et al., in prep.,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8C5FE-D32B-174F-86B6-336C9E3EBF4E}"/>
              </a:ext>
            </a:extLst>
          </p:cNvPr>
          <p:cNvSpPr txBox="1"/>
          <p:nvPr/>
        </p:nvSpPr>
        <p:spPr>
          <a:xfrm>
            <a:off x="7738441" y="4428637"/>
            <a:ext cx="20032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TL:DL</a:t>
            </a:r>
          </a:p>
        </p:txBody>
      </p:sp>
    </p:spTree>
    <p:extLst>
      <p:ext uri="{BB962C8B-B14F-4D97-AF65-F5344CB8AC3E}">
        <p14:creationId xmlns:p14="http://schemas.microsoft.com/office/powerpoint/2010/main" val="33329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71B0-25ED-F241-85A0-09CC7DE9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400672"/>
            <a:ext cx="10515600" cy="1325563"/>
          </a:xfrm>
        </p:spPr>
        <p:txBody>
          <a:bodyPr/>
          <a:lstStyle/>
          <a:p>
            <a:r>
              <a:rPr lang="en-US" b="1" dirty="0"/>
              <a:t>Summary and 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7774-0D54-5945-B6D4-DC05BD4A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746113"/>
            <a:ext cx="112146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VUDS finds high and low-EW LAE across the entire redshift range 2&lt;z&lt;5 </a:t>
            </a:r>
          </a:p>
          <a:p>
            <a:r>
              <a:rPr lang="en-US" dirty="0"/>
              <a:t>On average: </a:t>
            </a:r>
          </a:p>
          <a:p>
            <a:pPr lvl="1"/>
            <a:r>
              <a:rPr lang="en-US" dirty="0"/>
              <a:t>Ly-</a:t>
            </a:r>
            <a:r>
              <a:rPr lang="en-US" dirty="0">
                <a:solidFill>
                  <a:srgbClr val="000000"/>
                </a:solidFill>
              </a:rPr>
              <a:t>α SFRs are on average ~1-2 magnitudes lower than SED-fit SFRs.</a:t>
            </a:r>
            <a:endParaRPr lang="en-US" dirty="0"/>
          </a:p>
          <a:p>
            <a:pPr lvl="1"/>
            <a:r>
              <a:rPr lang="en-US" dirty="0"/>
              <a:t>Higher EW objects have higher Ly-</a:t>
            </a:r>
            <a:r>
              <a:rPr lang="en-US" dirty="0">
                <a:solidFill>
                  <a:srgbClr val="000000"/>
                </a:solidFill>
              </a:rPr>
              <a:t>α</a:t>
            </a:r>
            <a:r>
              <a:rPr lang="en-US" dirty="0"/>
              <a:t> Luminosity, lower stellar mass, lower E(B-V), brighter M</a:t>
            </a:r>
            <a:r>
              <a:rPr lang="en-US" baseline="-25000" dirty="0"/>
              <a:t>FUV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esc</a:t>
            </a:r>
            <a:r>
              <a:rPr lang="en-US" dirty="0"/>
              <a:t> is higher for higher EW LAE at 2&lt;z&lt;5</a:t>
            </a:r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esc</a:t>
            </a:r>
            <a:r>
              <a:rPr lang="en-US" dirty="0">
                <a:solidFill>
                  <a:srgbClr val="000000"/>
                </a:solidFill>
              </a:rPr>
              <a:t> is higher for lower mass LAE at </a:t>
            </a:r>
            <a:r>
              <a:rPr lang="en-US" dirty="0"/>
              <a:t>2&lt;z&lt;5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esc</a:t>
            </a:r>
            <a:r>
              <a:rPr lang="en-US" dirty="0"/>
              <a:t> is lower for higher E(B-V) in LAE at 2&lt;z&lt;5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Global </a:t>
            </a:r>
            <a:r>
              <a:rPr lang="en-US" dirty="0" err="1"/>
              <a:t>f</a:t>
            </a:r>
            <a:r>
              <a:rPr lang="en-US" baseline="-25000" dirty="0" err="1"/>
              <a:t>esc</a:t>
            </a:r>
            <a:r>
              <a:rPr lang="en-US" dirty="0">
                <a:solidFill>
                  <a:srgbClr val="000000"/>
                </a:solidFill>
              </a:rPr>
              <a:t> is higher for lower mass galaxies at </a:t>
            </a:r>
            <a:r>
              <a:rPr lang="en-US" dirty="0"/>
              <a:t>2&lt;z&lt;5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baseline="-25000" dirty="0" err="1">
                <a:solidFill>
                  <a:srgbClr val="000000"/>
                </a:solidFill>
              </a:rPr>
              <a:t>esc</a:t>
            </a:r>
            <a:r>
              <a:rPr lang="en-US" dirty="0">
                <a:solidFill>
                  <a:srgbClr val="000000"/>
                </a:solidFill>
              </a:rPr>
              <a:t> varies on individual object basis likely due to kinematics, distribution, metallicity </a:t>
            </a:r>
            <a:r>
              <a:rPr lang="en-US">
                <a:solidFill>
                  <a:srgbClr val="000000"/>
                </a:solidFill>
              </a:rPr>
              <a:t>of ISM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1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998C-84DE-A34A-A90A-1F0932D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9C25D-99F5-2447-A05B-A61142F4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C43DB0-4FA3-D34C-B5E1-3803BEC43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8" t="35660" r="8996" b="21820"/>
          <a:stretch/>
        </p:blipFill>
        <p:spPr>
          <a:xfrm>
            <a:off x="2295939" y="1397169"/>
            <a:ext cx="7600122" cy="48857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6987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94D2-336A-2149-91DF-4171FC26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E9495-927F-3345-BAAE-F46F9625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8" t="35920" r="9184" b="22607"/>
          <a:stretch/>
        </p:blipFill>
        <p:spPr>
          <a:xfrm>
            <a:off x="2107096" y="1331508"/>
            <a:ext cx="7977808" cy="504197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874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02080"/>
            <a:ext cx="8229600" cy="4313196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SzPct val="60000"/>
              <a:buFont typeface="Wingdings" charset="2"/>
              <a:buChar char="q"/>
            </a:pPr>
            <a:r>
              <a:rPr lang="en-US" dirty="0"/>
              <a:t>Hierarchical galaxy formation embedded in current cosmological model</a:t>
            </a:r>
          </a:p>
          <a:p>
            <a:pPr>
              <a:buClr>
                <a:schemeClr val="tx1"/>
              </a:buClr>
              <a:buSzPct val="60000"/>
              <a:buFont typeface="Wingdings" charset="2"/>
              <a:buChar char="q"/>
            </a:pPr>
            <a:r>
              <a:rPr lang="en-US" dirty="0"/>
              <a:t>Constrain galaxy formation by using data: </a:t>
            </a:r>
          </a:p>
          <a:p>
            <a:pPr lvl="1">
              <a:buClr>
                <a:schemeClr val="tx1"/>
              </a:buClr>
              <a:buSzPct val="60000"/>
              <a:buFont typeface="Wingdings" charset="2"/>
              <a:buChar char="q"/>
            </a:pPr>
            <a:r>
              <a:rPr lang="en-US" dirty="0"/>
              <a:t>Determine age, stellar mass, star formation history (SFR, </a:t>
            </a:r>
            <a:r>
              <a:rPr lang="en-US" dirty="0" err="1"/>
              <a:t>metallicity</a:t>
            </a:r>
            <a:r>
              <a:rPr lang="en-US" dirty="0"/>
              <a:t>, redshift) of galaxies</a:t>
            </a:r>
          </a:p>
          <a:p>
            <a:pPr lvl="1">
              <a:buClr>
                <a:schemeClr val="tx1"/>
              </a:buClr>
              <a:buSzPct val="60000"/>
              <a:buFont typeface="Wingdings" charset="2"/>
              <a:buChar char="q"/>
            </a:pPr>
            <a:r>
              <a:rPr lang="en-US" dirty="0"/>
              <a:t>stellar population properties independent of galaxy formation model </a:t>
            </a:r>
          </a:p>
          <a:p>
            <a:pPr marL="457200" lvl="1" indent="0">
              <a:buClr>
                <a:schemeClr val="tx1"/>
              </a:buClr>
              <a:buSzPct val="60000"/>
              <a:buNone/>
            </a:pPr>
            <a:r>
              <a:rPr lang="en-US" dirty="0">
                <a:latin typeface="Wingdings"/>
                <a:ea typeface="Wingdings"/>
                <a:cs typeface="Wingdings"/>
              </a:rPr>
              <a:t>	</a:t>
            </a:r>
            <a:r>
              <a:rPr lang="en-US" dirty="0"/>
              <a:t> constraints on galaxy formation model</a:t>
            </a:r>
          </a:p>
          <a:p>
            <a:pPr marL="457200" lvl="1" indent="0">
              <a:buClr>
                <a:schemeClr val="tx1"/>
              </a:buClr>
              <a:buSzPct val="60000"/>
              <a:buNone/>
            </a:pPr>
            <a:r>
              <a:rPr lang="en-GB" dirty="0"/>
              <a:t>	</a:t>
            </a:r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c</a:t>
            </a:r>
            <a:r>
              <a:rPr lang="en-GB" dirty="0" err="1"/>
              <a:t>onclusions</a:t>
            </a:r>
            <a:r>
              <a:rPr lang="en-GB" dirty="0"/>
              <a:t> on formation/evolution of </a:t>
            </a:r>
          </a:p>
          <a:p>
            <a:pPr marL="457200" lvl="1" indent="0">
              <a:buClr>
                <a:schemeClr val="tx1"/>
              </a:buClr>
              <a:buSzPct val="60000"/>
              <a:buNone/>
            </a:pPr>
            <a:r>
              <a:rPr lang="en-GB" dirty="0"/>
              <a:t>	     galaxies with cosmic time </a:t>
            </a:r>
          </a:p>
          <a:p>
            <a:pPr marL="457200" lvl="1" indent="0">
              <a:buClr>
                <a:schemeClr val="tx1"/>
              </a:buClr>
              <a:buSzPct val="60000"/>
              <a:buNone/>
            </a:pPr>
            <a:r>
              <a:rPr lang="en-GB" dirty="0"/>
              <a:t>	</a:t>
            </a:r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</a:t>
            </a:r>
            <a:r>
              <a:rPr lang="en-GB" dirty="0"/>
              <a:t>conclusions on </a:t>
            </a:r>
            <a:r>
              <a:rPr lang="en-GB" dirty="0" err="1"/>
              <a:t>Reionization</a:t>
            </a:r>
            <a:endParaRPr lang="en-US" dirty="0"/>
          </a:p>
          <a:p>
            <a:pPr lvl="1">
              <a:buClr>
                <a:schemeClr val="tx1"/>
              </a:buClr>
              <a:buSzPct val="60000"/>
              <a:buFont typeface="Wingdings" charset="2"/>
              <a:buChar char="q"/>
            </a:pPr>
            <a:endParaRPr lang="en-US" dirty="0"/>
          </a:p>
          <a:p>
            <a:pPr lvl="1">
              <a:buClr>
                <a:schemeClr val="bg1">
                  <a:lumMod val="95000"/>
                  <a:lumOff val="5000"/>
                </a:schemeClr>
              </a:buClr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038"/>
            <a:ext cx="8229600" cy="838288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>
                <a:solidFill>
                  <a:schemeClr val="tx1"/>
                </a:solidFill>
              </a:rPr>
              <a:t>t all started with the Big Bang!</a:t>
            </a:r>
          </a:p>
        </p:txBody>
      </p:sp>
      <p:pic>
        <p:nvPicPr>
          <p:cNvPr id="9" name="Picture 8" descr="HierarchicalFor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55" y="2344374"/>
            <a:ext cx="5779090" cy="4334318"/>
          </a:xfrm>
          <a:prstGeom prst="rect">
            <a:avLst/>
          </a:prstGeom>
        </p:spPr>
      </p:pic>
      <p:pic>
        <p:nvPicPr>
          <p:cNvPr id="12" name="Picture 11" descr="Timeline_portra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54" y="848326"/>
            <a:ext cx="8464266" cy="59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0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907" y="365827"/>
            <a:ext cx="7783512" cy="722457"/>
          </a:xfrm>
        </p:spPr>
        <p:txBody>
          <a:bodyPr/>
          <a:lstStyle/>
          <a:p>
            <a:r>
              <a:rPr lang="en-US" b="1" dirty="0"/>
              <a:t>Lyman-</a:t>
            </a:r>
            <a:r>
              <a:rPr lang="en-GB" b="1" dirty="0"/>
              <a:t>α</a:t>
            </a:r>
            <a:r>
              <a:rPr lang="en-US" b="1" dirty="0"/>
              <a:t> </a:t>
            </a:r>
            <a:r>
              <a:rPr lang="en-GB" b="1" dirty="0"/>
              <a:t>λ1216Å </a:t>
            </a:r>
            <a:r>
              <a:rPr lang="en-US" b="1" dirty="0"/>
              <a:t>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684" y="1529229"/>
            <a:ext cx="10494431" cy="4890515"/>
          </a:xfrm>
        </p:spPr>
        <p:txBody>
          <a:bodyPr/>
          <a:lstStyle/>
          <a:p>
            <a:pPr>
              <a:buSzPct val="65000"/>
            </a:pPr>
            <a:r>
              <a:rPr lang="en-GB" dirty="0"/>
              <a:t>Lyα emission: </a:t>
            </a:r>
          </a:p>
          <a:p>
            <a:pPr lvl="1">
              <a:buSzPct val="65000"/>
            </a:pPr>
            <a:r>
              <a:rPr lang="en-GB" dirty="0"/>
              <a:t>Energy needed to excite H from ground to first level</a:t>
            </a:r>
          </a:p>
          <a:p>
            <a:pPr lvl="1">
              <a:buSzPct val="65000"/>
            </a:pPr>
            <a:r>
              <a:rPr lang="en-GB" dirty="0"/>
              <a:t>neutral H ionized around newly-formed stars (O, B stars), recombination of ionized H (often into excited state first, then cascading down)                              -&gt;  Lyα emission</a:t>
            </a:r>
            <a:endParaRPr lang="en-GB" sz="2700" dirty="0"/>
          </a:p>
          <a:p>
            <a:pPr lvl="1">
              <a:buSzPct val="65000"/>
            </a:pPr>
            <a:r>
              <a:rPr lang="en-GB" dirty="0"/>
              <a:t>strongest when ionizing stars are numerous (i.e. high star formation rate) and interstellar medium (ISM) is dust free</a:t>
            </a:r>
          </a:p>
          <a:p>
            <a:pPr>
              <a:buSzPct val="65000"/>
            </a:pPr>
            <a:r>
              <a:rPr lang="en-GB" dirty="0"/>
              <a:t>identify high-redshift, young, star-forming galaxies easily through Lyα emission line (first galaxies expected to be strong Lyα-emitters (LAEs)</a:t>
            </a:r>
            <a:r>
              <a:rPr lang="en-US" dirty="0"/>
              <a:t>) </a:t>
            </a:r>
          </a:p>
          <a:p>
            <a:pPr lvl="1">
              <a:buSzPct val="65000"/>
              <a:buFont typeface="Wingdings" charset="2"/>
              <a:buChar char="q"/>
            </a:pPr>
            <a:endParaRPr lang="en-GB" dirty="0"/>
          </a:p>
          <a:p>
            <a:pPr lvl="1">
              <a:buSzPct val="65000"/>
              <a:buFont typeface="Wingdings" charset="2"/>
              <a:buChar char="q"/>
            </a:pPr>
            <a:endParaRPr lang="en-GB" dirty="0"/>
          </a:p>
          <a:p>
            <a:pPr marL="0" indent="0">
              <a:buSzPct val="65000"/>
              <a:buNone/>
            </a:pPr>
            <a:endParaRPr lang="en-US" dirty="0"/>
          </a:p>
          <a:p>
            <a:pPr>
              <a:buSzPct val="65000"/>
              <a:buFont typeface="Wingdings" charset="2"/>
              <a:buChar char="q"/>
            </a:pPr>
            <a:endParaRPr lang="en-US" dirty="0"/>
          </a:p>
          <a:p>
            <a:pPr>
              <a:buSzPct val="65000"/>
              <a:buFont typeface="Wingdings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6503" y="5486048"/>
            <a:ext cx="9178792" cy="617251"/>
          </a:xfrm>
          <a:prstGeom prst="rect">
            <a:avLst/>
          </a:prstGeom>
          <a:solidFill>
            <a:srgbClr val="3366FF">
              <a:alpha val="62000"/>
            </a:srgbClr>
          </a:solidFill>
        </p:spPr>
        <p:txBody>
          <a:bodyPr wrap="square" rtlCol="0">
            <a:normAutofit/>
          </a:bodyPr>
          <a:lstStyle/>
          <a:p>
            <a:pPr marL="90000" lvl="1" indent="-194400" algn="ctr" fontAlgn="base">
              <a:spcBef>
                <a:spcPts val="672"/>
              </a:spcBef>
              <a:spcAft>
                <a:spcPct val="0"/>
              </a:spcAft>
              <a:buSzPct val="100000"/>
              <a:buFont typeface="Lucida Grande"/>
              <a:buChar char="⇒"/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Lyα a great tool for high-redshift galaxy evolution </a:t>
            </a:r>
          </a:p>
        </p:txBody>
      </p:sp>
    </p:spTree>
    <p:extLst>
      <p:ext uri="{BB962C8B-B14F-4D97-AF65-F5344CB8AC3E}">
        <p14:creationId xmlns:p14="http://schemas.microsoft.com/office/powerpoint/2010/main" val="173090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478" y="108458"/>
            <a:ext cx="8661061" cy="686847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Lyα escape fraction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77" y="808176"/>
            <a:ext cx="10738064" cy="5330860"/>
          </a:xfrm>
        </p:spPr>
        <p:txBody>
          <a:bodyPr/>
          <a:lstStyle/>
          <a:p>
            <a:pPr marL="0" indent="0">
              <a:buSzPct val="65000"/>
              <a:buNone/>
            </a:pPr>
            <a:r>
              <a:rPr lang="en-GB" dirty="0"/>
              <a:t>Lyα escape fraction = fraction of Lyα photons that escape the host  galaxy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3013" y="5639484"/>
            <a:ext cx="9178792" cy="973360"/>
          </a:xfrm>
          <a:prstGeom prst="rect">
            <a:avLst/>
          </a:prstGeom>
          <a:solidFill>
            <a:srgbClr val="3366FF">
              <a:alpha val="38000"/>
            </a:srgbClr>
          </a:solidFill>
        </p:spPr>
        <p:txBody>
          <a:bodyPr wrap="square" rtlCol="0">
            <a:normAutofit fontScale="70000" lnSpcReduction="20000"/>
          </a:bodyPr>
          <a:lstStyle/>
          <a:p>
            <a:pPr marL="90000" lvl="1" indent="-194400" algn="ctr" fontAlgn="base">
              <a:spcBef>
                <a:spcPts val="672"/>
              </a:spcBef>
              <a:spcAft>
                <a:spcPct val="0"/>
              </a:spcAft>
              <a:buSzPct val="100000"/>
              <a:buFont typeface="Lucida Grande"/>
              <a:buChar char="⇒"/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enables pinpointing completion of </a:t>
            </a:r>
            <a:r>
              <a:rPr lang="en-GB" sz="28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Reionization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and study of the evolution of dust build-up in galaxies with cosmic time</a:t>
            </a:r>
          </a:p>
          <a:p>
            <a:pPr marL="90000" lvl="1" indent="-194400" algn="ctr" fontAlgn="base">
              <a:spcBef>
                <a:spcPts val="672"/>
              </a:spcBef>
              <a:spcAft>
                <a:spcPct val="0"/>
              </a:spcAft>
              <a:buSzPct val="100000"/>
              <a:buFont typeface="Lucida Grande"/>
              <a:buChar char="⇒"/>
              <a:defRPr/>
            </a:pPr>
            <a:r>
              <a:rPr lang="en-GB" sz="2800" dirty="0">
                <a:solidFill>
                  <a:srgbClr val="000000"/>
                </a:solidFill>
              </a:rPr>
              <a:t>Precise knowledge of Lyα escape fraction and its evolution is crucial </a:t>
            </a:r>
            <a:endParaRPr lang="en-GB" sz="2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90000" lvl="1" indent="-194400" algn="ctr" fontAlgn="base">
              <a:spcBef>
                <a:spcPts val="672"/>
              </a:spcBef>
              <a:spcAft>
                <a:spcPct val="0"/>
              </a:spcAft>
              <a:buSzPct val="100000"/>
              <a:buFont typeface="Lucida Grande"/>
              <a:buChar char="⇒"/>
              <a:defRPr/>
            </a:pPr>
            <a:endParaRPr lang="en-GB" sz="2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" name="Picture 4" descr="Screen Shot 2015-11-21 at 6.0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5" y="1482152"/>
            <a:ext cx="7441558" cy="39829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4838" y="5140928"/>
            <a:ext cx="118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Hayes+2011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1776" y="1572067"/>
            <a:ext cx="3610160" cy="3257253"/>
          </a:xfrm>
          <a:prstGeom prst="rect">
            <a:avLst/>
          </a:prstGeom>
          <a:solidFill>
            <a:srgbClr val="FF66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F7F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6000" y="1572067"/>
            <a:ext cx="2590145" cy="3278279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F7F7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99421" y="1294547"/>
            <a:ext cx="1899128" cy="1221486"/>
          </a:xfrm>
          <a:prstGeom prst="roundRect">
            <a:avLst/>
          </a:prstGeom>
          <a:solidFill>
            <a:srgbClr val="FF6600">
              <a:alpha val="7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65000"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decrease due to increasing dust amounts in the ISM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7255" y="1294547"/>
            <a:ext cx="1597889" cy="982169"/>
          </a:xfrm>
          <a:prstGeom prst="roundRect">
            <a:avLst/>
          </a:prstGeom>
          <a:solidFill>
            <a:srgbClr val="379FE0">
              <a:alpha val="7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65000"/>
            </a:pP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increase as </a:t>
            </a:r>
            <a:r>
              <a:rPr lang="en-GB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Reionization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ends</a:t>
            </a:r>
          </a:p>
        </p:txBody>
      </p:sp>
      <p:pic>
        <p:nvPicPr>
          <p:cNvPr id="11" name="Picture 10" descr="Screen Shot 2015-11-21 at 5.31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19" y="1294547"/>
            <a:ext cx="3879576" cy="4187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7082942" y="3160880"/>
            <a:ext cx="15713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LAE fraction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76388" y="5286743"/>
            <a:ext cx="9416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redshift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0707" y="1572067"/>
            <a:ext cx="134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Cassata+2015</a:t>
            </a:r>
          </a:p>
        </p:txBody>
      </p:sp>
    </p:spTree>
    <p:extLst>
      <p:ext uri="{BB962C8B-B14F-4D97-AF65-F5344CB8AC3E}">
        <p14:creationId xmlns:p14="http://schemas.microsoft.com/office/powerpoint/2010/main" val="192510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Project Motivation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1FC7AC-B03A-BA4C-AE1C-340CF7AB6BBD}"/>
              </a:ext>
            </a:extLst>
          </p:cNvPr>
          <p:cNvSpPr txBox="1">
            <a:spLocks/>
          </p:cNvSpPr>
          <p:nvPr/>
        </p:nvSpPr>
        <p:spPr>
          <a:xfrm>
            <a:off x="500962" y="986614"/>
            <a:ext cx="11497235" cy="5773270"/>
          </a:xfrm>
          <a:prstGeom prst="rect">
            <a:avLst/>
          </a:prstGeom>
        </p:spPr>
        <p:txBody>
          <a:bodyPr vert="horz" lIns="66901" tIns="33450" rIns="66901" bIns="33450" numCol="1" rtlCol="0">
            <a:noAutofit/>
          </a:bodyPr>
          <a:lstStyle>
            <a:lvl1pPr marL="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170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33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509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67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0848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01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187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356" indent="0" algn="ctr" defTabSz="2088170" rtl="0" eaLnBrk="1" latinLnBrk="0" hangingPunct="1">
              <a:spcBef>
                <a:spcPct val="20000"/>
              </a:spcBef>
              <a:buFont typeface="Arial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65000"/>
            </a:pPr>
            <a:r>
              <a:rPr lang="en-US" sz="2800" dirty="0">
                <a:solidFill>
                  <a:srgbClr val="000000"/>
                </a:solidFill>
              </a:rPr>
              <a:t>First galaxies (z&gt;6) play crucial role in Reionization of the Universe. </a:t>
            </a:r>
          </a:p>
          <a:p>
            <a:pPr algn="l">
              <a:buSzPct val="65000"/>
            </a:pPr>
            <a:r>
              <a:rPr lang="en-US" sz="2800" dirty="0">
                <a:solidFill>
                  <a:srgbClr val="000000"/>
                </a:solidFill>
              </a:rPr>
              <a:t>Search for and study of high redshift and first galaxies one of the main drivers of future missions such as JWST.</a:t>
            </a:r>
          </a:p>
          <a:p>
            <a:pPr algn="l">
              <a:buSzPct val="65000"/>
            </a:pPr>
            <a:r>
              <a:rPr lang="en-GB" sz="2800" dirty="0">
                <a:solidFill>
                  <a:srgbClr val="000000"/>
                </a:solidFill>
              </a:rPr>
              <a:t>First galaxies expected to be strong Lyα-emitters (LAEs)</a:t>
            </a:r>
          </a:p>
          <a:p>
            <a:pPr algn="l">
              <a:buSzPct val="65000"/>
            </a:pPr>
            <a:endParaRPr lang="en-GB" sz="2800" dirty="0">
              <a:solidFill>
                <a:schemeClr val="tx1"/>
              </a:solidFill>
            </a:endParaRPr>
          </a:p>
          <a:p>
            <a:pPr algn="l">
              <a:buSzPct val="65000"/>
            </a:pPr>
            <a:r>
              <a:rPr lang="en-GB" sz="2800" dirty="0">
                <a:solidFill>
                  <a:schemeClr val="tx1"/>
                </a:solidFill>
              </a:rPr>
              <a:t>As galaxies build up dust, Lyα emission is expected to be (partly) absorbed</a:t>
            </a:r>
            <a:endParaRPr lang="en-US" sz="9600" dirty="0"/>
          </a:p>
          <a:p>
            <a:pPr algn="l">
              <a:buSzPct val="65000"/>
            </a:pPr>
            <a:endParaRPr lang="en-GB" sz="2800" dirty="0">
              <a:solidFill>
                <a:schemeClr val="tx1"/>
              </a:solidFill>
            </a:endParaRPr>
          </a:p>
          <a:p>
            <a:pPr algn="l">
              <a:buClr>
                <a:schemeClr val="tx1"/>
              </a:buClr>
              <a:buSzPct val="60000"/>
            </a:pPr>
            <a:r>
              <a:rPr lang="en-GB" sz="2800" dirty="0">
                <a:solidFill>
                  <a:srgbClr val="000000"/>
                </a:solidFill>
              </a:rPr>
              <a:t>Current data is scarce; future spectroscopic, high-redshift galaxy studies will rely heavily on LAEs.</a:t>
            </a:r>
          </a:p>
          <a:p>
            <a:pPr algn="l">
              <a:buClr>
                <a:schemeClr val="tx1"/>
              </a:buClr>
              <a:buSzPct val="60000"/>
            </a:pPr>
            <a:r>
              <a:rPr lang="en-GB" sz="2800" dirty="0">
                <a:solidFill>
                  <a:srgbClr val="000000"/>
                </a:solidFill>
              </a:rPr>
              <a:t>Through determination of galaxy properties (mass, age, SFR </a:t>
            </a:r>
            <a:r>
              <a:rPr lang="en-GB" sz="2800" dirty="0" err="1">
                <a:solidFill>
                  <a:srgbClr val="000000"/>
                </a:solidFill>
              </a:rPr>
              <a:t>etc</a:t>
            </a:r>
            <a:r>
              <a:rPr lang="en-GB" sz="2800" dirty="0">
                <a:solidFill>
                  <a:srgbClr val="000000"/>
                </a:solidFill>
              </a:rPr>
              <a:t>) conclusions can be drawn for galaxy evolution, Reionization and galaxy formation models.</a:t>
            </a:r>
          </a:p>
          <a:p>
            <a:pPr algn="l">
              <a:buSzPct val="65000"/>
            </a:pPr>
            <a:endParaRPr lang="en-GB" sz="577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8FDE1-894C-6947-906C-E2756B7D1B56}"/>
              </a:ext>
            </a:extLst>
          </p:cNvPr>
          <p:cNvSpPr txBox="1"/>
          <p:nvPr/>
        </p:nvSpPr>
        <p:spPr>
          <a:xfrm>
            <a:off x="1287466" y="2904811"/>
            <a:ext cx="9178792" cy="617251"/>
          </a:xfrm>
          <a:prstGeom prst="rect">
            <a:avLst/>
          </a:prstGeom>
          <a:solidFill>
            <a:srgbClr val="3366FF">
              <a:alpha val="62000"/>
            </a:srgbClr>
          </a:solidFill>
        </p:spPr>
        <p:txBody>
          <a:bodyPr wrap="square" rtlCol="0">
            <a:normAutofit/>
          </a:bodyPr>
          <a:lstStyle/>
          <a:p>
            <a:pPr marL="90000" lvl="1" indent="-194400" algn="ctr" fontAlgn="base">
              <a:spcBef>
                <a:spcPts val="672"/>
              </a:spcBef>
              <a:spcAft>
                <a:spcPct val="0"/>
              </a:spcAft>
              <a:buSzPct val="100000"/>
              <a:buFont typeface="Lucida Grande"/>
              <a:buChar char="⇒"/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Lyα a great tool for high-redshift galaxy evolution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929BF-16F2-324D-AFB0-2A2F3CAECDE6}"/>
              </a:ext>
            </a:extLst>
          </p:cNvPr>
          <p:cNvSpPr txBox="1"/>
          <p:nvPr/>
        </p:nvSpPr>
        <p:spPr>
          <a:xfrm>
            <a:off x="1383784" y="3944968"/>
            <a:ext cx="8956971" cy="617251"/>
          </a:xfrm>
          <a:prstGeom prst="rect">
            <a:avLst/>
          </a:prstGeom>
          <a:solidFill>
            <a:srgbClr val="3366FF">
              <a:alpha val="62000"/>
            </a:srgbClr>
          </a:solidFill>
        </p:spPr>
        <p:txBody>
          <a:bodyPr wrap="square" rtlCol="0">
            <a:noAutofit/>
          </a:bodyPr>
          <a:lstStyle/>
          <a:p>
            <a:pPr>
              <a:buSzPct val="65000"/>
            </a:pPr>
            <a:r>
              <a:rPr lang="en-GB" sz="2800" dirty="0"/>
              <a:t>=&gt; # of LAEs, escape fraction expected to decline over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88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522" y="-67614"/>
            <a:ext cx="9228723" cy="934137"/>
          </a:xfrm>
        </p:spPr>
        <p:txBody>
          <a:bodyPr/>
          <a:lstStyle/>
          <a:p>
            <a:r>
              <a:rPr lang="en-US" b="1" dirty="0"/>
              <a:t>Data: VIMOS Ultra Deep Survey </a:t>
            </a:r>
            <a:r>
              <a:rPr lang="en-US" sz="2400" b="1" dirty="0"/>
              <a:t>(PI: Le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Fevre</a:t>
            </a:r>
            <a:r>
              <a:rPr lang="en-US" sz="24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618" y="1036376"/>
            <a:ext cx="6131678" cy="5626467"/>
          </a:xfrm>
        </p:spPr>
        <p:txBody>
          <a:bodyPr>
            <a:normAutofit/>
          </a:bodyPr>
          <a:lstStyle/>
          <a:p>
            <a:pPr marL="800100" lvl="2" indent="-342900">
              <a:buSzPct val="80000"/>
            </a:pPr>
            <a:r>
              <a:rPr lang="en-US" sz="2400" dirty="0"/>
              <a:t>Optical spectroscopic redshift survey of ~10.000 faint galaxies with                           2 &lt; z ≲ 6 with VIMOS @ VLT </a:t>
            </a:r>
          </a:p>
          <a:p>
            <a:pPr marL="800100" lvl="2" indent="-342900">
              <a:buSzPct val="80000"/>
            </a:pPr>
            <a:r>
              <a:rPr lang="en-US" sz="2400" dirty="0"/>
              <a:t>1 deg</a:t>
            </a:r>
            <a:r>
              <a:rPr lang="en-US" sz="2400" baseline="30000" dirty="0"/>
              <a:t>2</a:t>
            </a:r>
            <a:r>
              <a:rPr lang="en-US" sz="2400" dirty="0"/>
              <a:t> in 3 separate fields: COSMOS, ECDFS, VVDS-02h (extensive multi-wavelength information) </a:t>
            </a:r>
          </a:p>
          <a:p>
            <a:pPr marL="800100" lvl="2" indent="-342900">
              <a:buSzPct val="80000"/>
            </a:pPr>
            <a:r>
              <a:rPr lang="en-US" sz="2400" dirty="0"/>
              <a:t>target selection mainly based on photo-z</a:t>
            </a:r>
          </a:p>
          <a:p>
            <a:pPr marL="800100" lvl="2" indent="-342900">
              <a:buSzPct val="80000"/>
            </a:pPr>
            <a:r>
              <a:rPr lang="en-US" sz="2400" dirty="0"/>
              <a:t>integration times of 14h </a:t>
            </a:r>
          </a:p>
          <a:p>
            <a:pPr marL="800100" lvl="2" indent="-342900">
              <a:buSzPct val="80000"/>
            </a:pPr>
            <a:r>
              <a:rPr lang="en-US" sz="2400" dirty="0"/>
              <a:t>91% completeness in redshift measurement for most reliable measurements down to </a:t>
            </a:r>
            <a:r>
              <a:rPr lang="en-US" sz="2400" dirty="0" err="1"/>
              <a:t>i</a:t>
            </a:r>
            <a:r>
              <a:rPr lang="en-US" sz="2400" baseline="-25000" dirty="0" err="1"/>
              <a:t>AB</a:t>
            </a:r>
            <a:r>
              <a:rPr lang="en-US" sz="2400" dirty="0"/>
              <a:t>=25</a:t>
            </a:r>
          </a:p>
          <a:p>
            <a:pPr marL="800100" lvl="2" indent="-342900">
              <a:buSzPct val="80000"/>
            </a:pPr>
            <a:r>
              <a:rPr lang="en-US" sz="2400" dirty="0"/>
              <a:t>~75% redshift success rate overall</a:t>
            </a:r>
          </a:p>
          <a:p>
            <a:pPr marL="800100" lvl="2" indent="-342900">
              <a:buSzPct val="80000"/>
            </a:pPr>
            <a:r>
              <a:rPr lang="en-US" sz="2400" dirty="0"/>
              <a:t>Sample here: ~4000 objects, ~1400 w/ EW&gt;=5, ~550 w/ EW&gt;=25, ~260 w/ EW&gt;=50</a:t>
            </a:r>
          </a:p>
          <a:p>
            <a:pPr marL="740664" lvl="2" indent="-283464">
              <a:buSzPct val="80000"/>
              <a:buFont typeface="Wingdings" charset="2"/>
              <a:buChar char="q"/>
            </a:pPr>
            <a:endParaRPr lang="en-US" sz="2400" dirty="0"/>
          </a:p>
          <a:p>
            <a:pPr marL="457200" lvl="2" indent="0">
              <a:buSzPct val="80000"/>
              <a:buNone/>
            </a:pPr>
            <a:endParaRPr lang="en-US" dirty="0"/>
          </a:p>
        </p:txBody>
      </p:sp>
      <p:pic>
        <p:nvPicPr>
          <p:cNvPr id="4" name="Picture 3" descr="LeFevreEtAl2014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660657"/>
            <a:ext cx="4672464" cy="69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z_surveys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18521"/>
          <a:stretch/>
        </p:blipFill>
        <p:spPr>
          <a:xfrm>
            <a:off x="298616" y="998752"/>
            <a:ext cx="6044393" cy="554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162771" y="290866"/>
            <a:ext cx="5774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VUDS redshift distribution</a:t>
            </a:r>
          </a:p>
        </p:txBody>
      </p:sp>
      <p:sp>
        <p:nvSpPr>
          <p:cNvPr id="4" name="Left Arrow 3"/>
          <p:cNvSpPr/>
          <p:nvPr/>
        </p:nvSpPr>
        <p:spPr>
          <a:xfrm rot="18133995">
            <a:off x="3197960" y="4848561"/>
            <a:ext cx="783818" cy="141921"/>
          </a:xfrm>
          <a:prstGeom prst="leftArrow">
            <a:avLst/>
          </a:prstGeom>
          <a:solidFill>
            <a:srgbClr val="920CE6">
              <a:alpha val="9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8925" y="4108938"/>
            <a:ext cx="2387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galaxies at higher redshifts </a:t>
            </a:r>
          </a:p>
          <a:p>
            <a:r>
              <a:rPr lang="en-US" sz="2000" dirty="0"/>
              <a:t>from VUDS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1803" y="1286089"/>
            <a:ext cx="1598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 </a:t>
            </a:r>
            <a:r>
              <a:rPr lang="en-US" sz="1400" dirty="0" err="1"/>
              <a:t>Fevre</a:t>
            </a:r>
            <a:r>
              <a:rPr lang="en-US" sz="1400" dirty="0"/>
              <a:t> et al.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6C4314-3BC1-2E4A-B059-EE14A1860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7" t="13501" r="8235" b="18025"/>
          <a:stretch/>
        </p:blipFill>
        <p:spPr>
          <a:xfrm>
            <a:off x="6135649" y="967465"/>
            <a:ext cx="5402415" cy="56151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AD48D4-4B83-AE47-863A-325786401FA3}"/>
              </a:ext>
            </a:extLst>
          </p:cNvPr>
          <p:cNvSpPr txBox="1"/>
          <p:nvPr/>
        </p:nvSpPr>
        <p:spPr>
          <a:xfrm>
            <a:off x="8649377" y="1140335"/>
            <a:ext cx="252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used in this 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2DAEFF-2EED-0540-934C-207BC023AF02}"/>
              </a:ext>
            </a:extLst>
          </p:cNvPr>
          <p:cNvSpPr/>
          <p:nvPr/>
        </p:nvSpPr>
        <p:spPr>
          <a:xfrm>
            <a:off x="8888789" y="3349835"/>
            <a:ext cx="2452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Caution: Incompleteness below z=2.5 and above z~5 due to selection effects</a:t>
            </a:r>
          </a:p>
        </p:txBody>
      </p:sp>
    </p:spTree>
    <p:extLst>
      <p:ext uri="{BB962C8B-B14F-4D97-AF65-F5344CB8AC3E}">
        <p14:creationId xmlns:p14="http://schemas.microsoft.com/office/powerpoint/2010/main" val="167462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510807732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13" y="1941092"/>
            <a:ext cx="7815314" cy="4447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6240" y="343988"/>
            <a:ext cx="7220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Examples of the brightest galaxies</a:t>
            </a:r>
          </a:p>
        </p:txBody>
      </p:sp>
      <p:pic>
        <p:nvPicPr>
          <p:cNvPr id="4" name="Picture 3" descr="Screen Shot 2015-03-16 at 10.31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02" y="81997"/>
            <a:ext cx="904247" cy="3346888"/>
          </a:xfrm>
          <a:prstGeom prst="rect">
            <a:avLst/>
          </a:prstGeom>
        </p:spPr>
      </p:pic>
      <p:pic>
        <p:nvPicPr>
          <p:cNvPr id="5" name="Picture 4" descr="Screen Shot 2015-03-16 at 10.32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37" y="3428885"/>
            <a:ext cx="904724" cy="3346888"/>
          </a:xfrm>
          <a:prstGeom prst="rect">
            <a:avLst/>
          </a:prstGeom>
        </p:spPr>
      </p:pic>
      <p:pic>
        <p:nvPicPr>
          <p:cNvPr id="6" name="Picture 5" descr="Screen Shot 2015-03-16 at 10.32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7" y="81997"/>
            <a:ext cx="1415764" cy="3346888"/>
          </a:xfrm>
          <a:prstGeom prst="rect">
            <a:avLst/>
          </a:prstGeom>
        </p:spPr>
      </p:pic>
      <p:pic>
        <p:nvPicPr>
          <p:cNvPr id="7" name="Picture 6" descr="Screen Shot 2015-03-16 at 10.33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61" y="3404136"/>
            <a:ext cx="1193500" cy="3371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3154" y="1479427"/>
            <a:ext cx="456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z=3.5038, M</a:t>
            </a:r>
            <a:r>
              <a:rPr lang="en-US" sz="2400" baseline="-25000" dirty="0"/>
              <a:t>FUV</a:t>
            </a:r>
            <a:r>
              <a:rPr lang="en-US" sz="2400" dirty="0"/>
              <a:t>=-21.7, log M*=10.6</a:t>
            </a:r>
          </a:p>
        </p:txBody>
      </p:sp>
    </p:spTree>
    <p:extLst>
      <p:ext uri="{BB962C8B-B14F-4D97-AF65-F5344CB8AC3E}">
        <p14:creationId xmlns:p14="http://schemas.microsoft.com/office/powerpoint/2010/main" val="145503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510786441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98" y="1813578"/>
            <a:ext cx="7934706" cy="4539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8546" y="198903"/>
            <a:ext cx="7220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Examples of the brightest galaxies</a:t>
            </a:r>
          </a:p>
        </p:txBody>
      </p:sp>
      <p:pic>
        <p:nvPicPr>
          <p:cNvPr id="4" name="Picture 3" descr="Screen Shot 2015-03-16 at 11.05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86" y="3461264"/>
            <a:ext cx="1175198" cy="3396736"/>
          </a:xfrm>
          <a:prstGeom prst="rect">
            <a:avLst/>
          </a:prstGeom>
        </p:spPr>
      </p:pic>
      <p:pic>
        <p:nvPicPr>
          <p:cNvPr id="5" name="Picture 4" descr="Screen Shot 2015-03-16 at 11.04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8" y="0"/>
            <a:ext cx="1443510" cy="3461263"/>
          </a:xfrm>
          <a:prstGeom prst="rect">
            <a:avLst/>
          </a:prstGeom>
        </p:spPr>
      </p:pic>
      <p:pic>
        <p:nvPicPr>
          <p:cNvPr id="6" name="Picture 5" descr="Screen Shot 2015-03-16 at 11.04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273" y="3396180"/>
            <a:ext cx="974127" cy="3461820"/>
          </a:xfrm>
          <a:prstGeom prst="rect">
            <a:avLst/>
          </a:prstGeom>
        </p:spPr>
      </p:pic>
      <p:pic>
        <p:nvPicPr>
          <p:cNvPr id="7" name="Picture 6" descr="Screen Shot 2015-03-16 at 11.04.1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61" y="-3553"/>
            <a:ext cx="921753" cy="3396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7396" y="1351913"/>
            <a:ext cx="5846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z=4.4618, M</a:t>
            </a:r>
            <a:r>
              <a:rPr lang="en-US" sz="2400" baseline="-25000" dirty="0"/>
              <a:t>FUV</a:t>
            </a:r>
            <a:r>
              <a:rPr lang="en-US" sz="2400" dirty="0"/>
              <a:t>=-22.5, log M*=10.3, EW= 51A</a:t>
            </a:r>
          </a:p>
        </p:txBody>
      </p:sp>
    </p:spTree>
    <p:extLst>
      <p:ext uri="{BB962C8B-B14F-4D97-AF65-F5344CB8AC3E}">
        <p14:creationId xmlns:p14="http://schemas.microsoft.com/office/powerpoint/2010/main" val="145794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1061</Words>
  <Application>Microsoft Macintosh PowerPoint</Application>
  <PresentationFormat>Widescreen</PresentationFormat>
  <Paragraphs>102</Paragraphs>
  <Slides>17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Bauhaus 93</vt:lpstr>
      <vt:lpstr>Calibri</vt:lpstr>
      <vt:lpstr>Calibri Light</vt:lpstr>
      <vt:lpstr>Consolas</vt:lpstr>
      <vt:lpstr>Cracked</vt:lpstr>
      <vt:lpstr>Lucida Grande</vt:lpstr>
      <vt:lpstr>Wingdings</vt:lpstr>
      <vt:lpstr>Office Theme</vt:lpstr>
      <vt:lpstr>The VIMOS Ultra Deep Survey: The Lyman-alpha escape fraction from z~2 to 5</vt:lpstr>
      <vt:lpstr>It all started with the Big Bang!</vt:lpstr>
      <vt:lpstr>Lyman-α λ1216Å emission</vt:lpstr>
      <vt:lpstr>Lyα escape fraction</vt:lpstr>
      <vt:lpstr>Project Motivation</vt:lpstr>
      <vt:lpstr>Data: VIMOS Ultra Deep Survey (PI: Le Fevre)</vt:lpstr>
      <vt:lpstr>PowerPoint Presentation</vt:lpstr>
      <vt:lpstr>PowerPoint Presentation</vt:lpstr>
      <vt:lpstr>PowerPoint Presentation</vt:lpstr>
      <vt:lpstr>Dust, stellar mass, MFUV distributions of the VUDS sample</vt:lpstr>
      <vt:lpstr>Lyα EW and Luminosity of the VUDS sample</vt:lpstr>
      <vt:lpstr>Dependencies of Ly α escape fractions of LAE</vt:lpstr>
      <vt:lpstr>Mass dependency of global Lyα escape fraction</vt:lpstr>
      <vt:lpstr>Summary and conclusions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85</cp:revision>
  <dcterms:created xsi:type="dcterms:W3CDTF">2018-09-10T20:43:11Z</dcterms:created>
  <dcterms:modified xsi:type="dcterms:W3CDTF">2018-11-05T09:37:25Z</dcterms:modified>
</cp:coreProperties>
</file>