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16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Click to edit the title text format</a:t>
            </a:r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dobe Garamond Pro:onum=1&amp;pnum=1"/>
              </a:rPr>
              <a:t>Click to edit the outline text format</a:t>
            </a:r>
            <a:endParaRPr b="0" lang="en-GB" sz="3200" spc="-1" strike="noStrike">
              <a:latin typeface="Adobe Garamond Pro:onum=1&amp;pnum=1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dobe Garamond Pro:onum=1&amp;pnum=1"/>
              </a:rPr>
              <a:t>Second Outline Level</a:t>
            </a:r>
            <a:endParaRPr b="0" lang="en-GB" sz="2800" spc="-1" strike="noStrike">
              <a:latin typeface="Adobe Garamond Pro:onum=1&amp;pnum=1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dobe Garamond Pro:onum=1&amp;pnum=1"/>
              </a:rPr>
              <a:t>Third Outline Level</a:t>
            </a:r>
            <a:endParaRPr b="0" lang="en-GB" sz="2400" spc="-1" strike="noStrike">
              <a:latin typeface="Adobe Garamond Pro:onum=1&amp;pnum=1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dobe Garamond Pro:onum=1&amp;pnum=1"/>
              </a:rPr>
              <a:t>Fourth Outline Level</a:t>
            </a:r>
            <a:endParaRPr b="0" lang="en-GB" sz="2000" spc="-1" strike="noStrike">
              <a:latin typeface="Adobe Garamond Pro:onum=1&amp;pnum=1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dobe Garamond Pro:onum=1&amp;pnum=1"/>
              </a:rPr>
              <a:t>Fifth Outline Level</a:t>
            </a:r>
            <a:endParaRPr b="0" lang="en-GB" sz="2000" spc="-1" strike="noStrike">
              <a:latin typeface="Adobe Garamond Pro:onum=1&amp;pnum=1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dobe Garamond Pro:onum=1&amp;pnum=1"/>
              </a:rPr>
              <a:t>Sixth Outline Level</a:t>
            </a:r>
            <a:endParaRPr b="0" lang="en-GB" sz="2000" spc="-1" strike="noStrike">
              <a:latin typeface="Adobe Garamond Pro:onum=1&amp;pnum=1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dobe Garamond Pro:onum=1&amp;pnum=1"/>
              </a:rPr>
              <a:t>Seventh Outline Level</a:t>
            </a:r>
            <a:endParaRPr b="0" lang="en-GB" sz="2000" spc="-1" strike="noStrike">
              <a:latin typeface="Adobe Garamond Pro:onum=1&amp;pnum=1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Frutiger LT Std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Frutiger LT Std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/>
          <a:p>
            <a:pPr algn="r"/>
            <a:fld id="{A265F340-FE6E-4788-AB12-C2CCA9D80CC7}" type="slidenum">
              <a:rPr b="0" lang="en-GB" sz="1400" spc="-1" strike="noStrike">
                <a:latin typeface="Frutiger LT Std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video" Target="file:///home/dmichalik/LUND/presentations/presentation-media/Gaia/69_GAIA-Shield-Deployment_cam1_mpeg4.mov"/><Relationship Id="rId2" Type="http://schemas.microsoft.com/office/2007/relationships/media" Target="file:///home/dmichalik/LUND/presentations/presentation-media/Gaia/69_GAIA-Shield-Deployment_cam1_mpeg4.mov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video" Target="file:///home/dmichalik/ESTEC/Home/PROJECT2 - Hyades/Hyades_Michalik_GaiaColors.mov"/><Relationship Id="rId2" Type="http://schemas.microsoft.com/office/2007/relationships/media" Target="file:///home/dmichalik/ESTEC/Home/PROJECT2 - Hyades/Hyades_Michalik_GaiaColors.mov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-288000" y="0"/>
            <a:ext cx="10585800" cy="5650560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288000" y="909000"/>
            <a:ext cx="9504000" cy="358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GB" sz="6000" spc="-1" strike="noStrike">
                <a:solidFill>
                  <a:srgbClr val="ffcc00"/>
                </a:solidFill>
                <a:latin typeface="Frutiger LT Std"/>
              </a:rPr>
              <a:t>A Gaia DR2 study of the Hyades star cluster</a:t>
            </a:r>
            <a:br/>
            <a:br/>
            <a:r>
              <a:rPr b="0" lang="en-GB" sz="3000" spc="-1" strike="noStrike">
                <a:solidFill>
                  <a:srgbClr val="ffffff"/>
                </a:solidFill>
                <a:latin typeface="Adobe Garamond Pro"/>
              </a:rPr>
              <a:t>Daniel Michalik¹ with Jos de Bruijne, Stella Reino</a:t>
            </a:r>
            <a:br/>
            <a:br/>
            <a:r>
              <a:rPr b="0" lang="en-GB" sz="3000" spc="-1" strike="noStrike">
                <a:solidFill>
                  <a:srgbClr val="ffffff"/>
                </a:solidFill>
                <a:latin typeface="Adobe Garamond Pro"/>
              </a:rPr>
              <a:t>¹</a:t>
            </a:r>
            <a:r>
              <a:rPr b="0" lang="en-GB" sz="3000" spc="-1" strike="noStrike">
                <a:solidFill>
                  <a:srgbClr val="ffffff"/>
                </a:solidFill>
                <a:latin typeface="Adobe Garamond Pro:smcp=1"/>
              </a:rPr>
              <a:t>esa/sci</a:t>
            </a:r>
            <a:r>
              <a:rPr b="0" lang="en-GB" sz="3000" spc="-1" strike="noStrike">
                <a:solidFill>
                  <a:srgbClr val="ffffff"/>
                </a:solidFill>
                <a:latin typeface="Adobe Garamond Pro"/>
              </a:rPr>
              <a:t> Research Fellow</a:t>
            </a:r>
            <a:endParaRPr b="0" lang="en-GB" sz="3000" spc="-1" strike="noStrike">
              <a:solidFill>
                <a:srgbClr val="ffcc00"/>
              </a:solidFill>
              <a:latin typeface="Frutiger LT Std:onum=1"/>
            </a:endParaRPr>
          </a:p>
        </p:txBody>
      </p:sp>
      <p:graphicFrame>
        <p:nvGraphicFramePr>
          <p:cNvPr id="43" name="Table 2"/>
          <p:cNvGraphicFramePr/>
          <p:nvPr/>
        </p:nvGraphicFramePr>
        <p:xfrm>
          <a:off x="-349560" y="5655600"/>
          <a:ext cx="10334160" cy="2081520"/>
        </p:xfrm>
        <a:graphic>
          <a:graphicData uri="http://schemas.openxmlformats.org/drawingml/2006/table">
            <a:tbl>
              <a:tblPr/>
              <a:tblGrid>
                <a:gridCol w="3335760"/>
                <a:gridCol w="6998760"/>
              </a:tblGrid>
              <a:tr h="355320">
                <a:tc>
                  <a:tcPr marL="90000" marR="90000">
                    <a:noFill/>
                  </a:tcPr>
                </a:tc>
                <a:tc>
                  <a:tcPr marL="90000" marR="90000">
                    <a:noFill/>
                  </a:tcPr>
                </a:tc>
              </a:tr>
              <a:tr h="355320">
                <a:tc>
                  <a:tcPr marL="90000" marR="90000">
                    <a:noFill/>
                  </a:tcPr>
                </a:tc>
                <a:tc>
                  <a:tcPr marL="90000" marR="90000">
                    <a:noFill/>
                  </a:tcPr>
                </a:tc>
              </a:tr>
              <a:tr h="355320">
                <a:tc>
                  <a:tcPr marL="90000" marR="90000">
                    <a:noFill/>
                  </a:tcPr>
                </a:tc>
                <a:tc>
                  <a:tcPr marL="90000" marR="90000">
                    <a:noFill/>
                  </a:tcPr>
                </a:tc>
              </a:tr>
              <a:tr h="355320">
                <a:tc>
                  <a:tcPr marL="90000" marR="90000">
                    <a:noFill/>
                  </a:tcPr>
                </a:tc>
                <a:tc>
                  <a:tcPr marL="90000" marR="90000">
                    <a:noFill/>
                  </a:tcPr>
                </a:tc>
              </a:tr>
              <a:tr h="305280">
                <a:tc>
                  <a:tcPr marL="90000" marR="90000">
                    <a:noFill/>
                  </a:tcPr>
                </a:tc>
                <a:tc>
                  <a:tcPr marL="90000" marR="90000">
                    <a:noFill/>
                  </a:tcPr>
                </a:tc>
              </a:tr>
              <a:tr h="355320">
                <a:tc>
                  <a:tcPr marL="90000" marR="90000">
                    <a:noFill/>
                  </a:tcPr>
                </a:tc>
                <a:tc>
                  <a:tcPr marL="90000" marR="90000">
                    <a:noFill/>
                  </a:tcPr>
                </a:tc>
              </a:tr>
            </a:tbl>
          </a:graphicData>
        </a:graphic>
      </p:graphicFrame>
      <p:sp>
        <p:nvSpPr>
          <p:cNvPr id="44" name="TextShape 3"/>
          <p:cNvSpPr txBox="1"/>
          <p:nvPr/>
        </p:nvSpPr>
        <p:spPr>
          <a:xfrm>
            <a:off x="-7931880" y="5240160"/>
            <a:ext cx="77796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350" spc="-1" strike="noStrike">
                <a:latin typeface="Adobe Garamond Pro"/>
              </a:rPr>
              <a:t>Wetter</a:t>
            </a:r>
            <a:endParaRPr b="0" lang="en-GB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Hyades </a:t>
            </a:r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morpholog</a:t>
            </a:r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y</a:t>
            </a:r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sp>
        <p:nvSpPr>
          <p:cNvPr id="70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dobe Garamond Pro:onum=1&amp;pnum=1"/>
              </a:rPr>
              <a:t>Spherical core, tidal radius ~10 pc </a:t>
            </a:r>
            <a:endParaRPr b="0" lang="en-GB" sz="3200" spc="-1" strike="noStrike">
              <a:latin typeface="Adobe Garamond Pro:onum=1&amp;pnum=1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dobe Garamond Pro:onum=1&amp;pnum=1"/>
              </a:rPr>
              <a:t>Extended halo, flattened along the Galactic plane</a:t>
            </a:r>
            <a:endParaRPr b="0" lang="en-GB" sz="3200" spc="-1" strike="noStrike">
              <a:latin typeface="Adobe Garamond Pro:onum=1&amp;pnum=1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dobe Garamond Pro:onum=1&amp;pnum=1"/>
              </a:rPr>
              <a:t>Mass segregation and deficient of low mass stars</a:t>
            </a:r>
            <a:endParaRPr b="0" lang="en-GB" sz="3200" spc="-1" strike="noStrike">
              <a:latin typeface="Adobe Garamond Pro:onum=1&amp;pnum=1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en-GB" sz="3200" spc="-1" strike="noStrike">
              <a:latin typeface="Adobe Garamond Pro:onum=1&amp;pnum=1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Projected </a:t>
            </a:r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positions of </a:t>
            </a:r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members</a:t>
            </a:r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sp>
        <p:nvSpPr>
          <p:cNvPr id="72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-4320" y="1151640"/>
            <a:ext cx="10079640" cy="3162240"/>
          </a:xfrm>
          <a:prstGeom prst="rect">
            <a:avLst/>
          </a:prstGeom>
          <a:ln>
            <a:noFill/>
          </a:ln>
        </p:spPr>
      </p:pic>
      <p:sp>
        <p:nvSpPr>
          <p:cNvPr id="74" name="TextShape 3"/>
          <p:cNvSpPr txBox="1"/>
          <p:nvPr/>
        </p:nvSpPr>
        <p:spPr>
          <a:xfrm>
            <a:off x="8064000" y="5328000"/>
            <a:ext cx="2016000" cy="320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b2b2b2"/>
                </a:solidFill>
                <a:latin typeface="Frutiger LT Std"/>
              </a:rPr>
              <a:t>Reino et al. 2018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75" name="TextShape 4"/>
          <p:cNvSpPr txBox="1"/>
          <p:nvPr/>
        </p:nvSpPr>
        <p:spPr>
          <a:xfrm>
            <a:off x="720000" y="4392000"/>
            <a:ext cx="9000000" cy="497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3200" spc="-1" strike="noStrike">
                <a:latin typeface="Adobe Garamond Pro"/>
              </a:rPr>
              <a:t>Flattening along the Galactic plane is clearly visible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Initial-final mass relation (IFMR</a:t>
            </a:r>
            <a:r>
              <a:rPr b="0" lang="en-GB" sz="4400" spc="-1" strike="noStrike">
                <a:solidFill>
                  <a:srgbClr val="ffcc00"/>
                </a:solidFill>
                <a:latin typeface="Frutiger LT Std:onum=1&amp;smcp=1"/>
              </a:rPr>
              <a:t>)</a:t>
            </a:r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sp>
        <p:nvSpPr>
          <p:cNvPr id="77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dobe Garamond Pro:onum=1&amp;pnum=1"/>
              </a:rPr>
              <a:t>How old are the Hyades?</a:t>
            </a:r>
            <a:endParaRPr b="0" lang="en-GB" sz="3200" spc="-1" strike="noStrike">
              <a:latin typeface="Adobe Garamond Pro:onum=1&amp;pnum=1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dobe Garamond Pro:onum=1&amp;pnum=1"/>
              </a:rPr>
              <a:t>Accurate age → estimate </a:t>
            </a:r>
            <a:br/>
            <a:r>
              <a:rPr b="0" lang="en-GB" sz="3200" spc="-1" strike="noStrike">
                <a:latin typeface="Adobe Garamond Pro:onum=1&amp;pnum=1"/>
              </a:rPr>
              <a:t>mass of progenitor stars of</a:t>
            </a:r>
            <a:br/>
            <a:r>
              <a:rPr b="0" lang="en-GB" sz="3200" spc="-1" strike="noStrike">
                <a:latin typeface="Adobe Garamond Pro:onum=1&amp;pnum=1"/>
              </a:rPr>
              <a:t>white dwarfs</a:t>
            </a:r>
            <a:endParaRPr b="0" lang="en-GB" sz="3200" spc="-1" strike="noStrike">
              <a:latin typeface="Adobe Garamond Pro:onum=1&amp;pnum=1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dobe Garamond Pro:onum=1&amp;pnum=1"/>
              </a:rPr>
              <a:t>Discrepancy between typical</a:t>
            </a:r>
            <a:br/>
            <a:r>
              <a:rPr b="0" lang="en-GB" sz="3200" spc="-1" strike="noStrike">
                <a:latin typeface="Adobe Garamond Pro:smcp=1&amp;onum=1&amp;pnum=1"/>
              </a:rPr>
              <a:t>ifmr</a:t>
            </a:r>
            <a:r>
              <a:rPr b="0" lang="en-GB" sz="3200" spc="-1" strike="noStrike">
                <a:latin typeface="Adobe Garamond Pro:onum=1&amp;pnum=1"/>
              </a:rPr>
              <a:t> and the Hyades WDs</a:t>
            </a:r>
            <a:endParaRPr b="0" lang="en-GB" sz="3200" spc="-1" strike="noStrike">
              <a:latin typeface="Adobe Garamond Pro:onum=1&amp;pnum=1"/>
            </a:endParaRPr>
          </a:p>
        </p:txBody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5663160" y="1800000"/>
            <a:ext cx="4272840" cy="2348280"/>
          </a:xfrm>
          <a:prstGeom prst="rect">
            <a:avLst/>
          </a:prstGeom>
          <a:ln>
            <a:noFill/>
          </a:ln>
        </p:spPr>
      </p:pic>
      <p:sp>
        <p:nvSpPr>
          <p:cNvPr id="79" name="TextShape 3"/>
          <p:cNvSpPr txBox="1"/>
          <p:nvPr/>
        </p:nvSpPr>
        <p:spPr>
          <a:xfrm>
            <a:off x="7776000" y="5295600"/>
            <a:ext cx="2664000" cy="320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b2b2b2"/>
                </a:solidFill>
                <a:latin typeface="Frutiger LT Std"/>
              </a:rPr>
              <a:t>Salaris &amp; Bedin 2018</a:t>
            </a:r>
            <a:endParaRPr b="0" lang="en-GB" sz="1800" spc="-1" strike="noStrike">
              <a:solidFill>
                <a:srgbClr val="b2b2b2"/>
              </a:solidFill>
              <a:latin typeface="Frutiger LT St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A Gaia DR2 study of the Hyades</a:t>
            </a:r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ffffff"/>
              </a:buClr>
              <a:buFont typeface="StarSymbol"/>
              <a:buAutoNum type="arabicParenR"/>
            </a:pPr>
            <a:r>
              <a:rPr b="0" lang="en-GB" sz="3200" spc="-1" strike="noStrike">
                <a:latin typeface="Adobe Garamond Pro:onum=1&amp;pnum=1"/>
              </a:rPr>
              <a:t>Robust membership determination:</a:t>
            </a:r>
            <a:endParaRPr b="0" lang="en-GB" sz="3200" spc="-1" strike="noStrike">
              <a:latin typeface="Adobe Garamond Pro:onum=1&amp;pnum=1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dobe Garamond Pro:onum=1&amp;pnum=1"/>
              </a:rPr>
              <a:t>Based on kinematics (agreement with cluster motion)</a:t>
            </a:r>
            <a:endParaRPr b="0" lang="en-GB" sz="2800" spc="-1" strike="noStrike">
              <a:latin typeface="Adobe Garamond Pro:onum=1&amp;pnum=1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dobe Garamond Pro:onum=1&amp;pnum=1"/>
              </a:rPr>
              <a:t>Searching up to 5 tidal radii from the centre</a:t>
            </a:r>
            <a:endParaRPr b="0" lang="en-GB" sz="2800" spc="-1" strike="noStrike">
              <a:latin typeface="Adobe Garamond Pro:onum=1&amp;pnum=1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dobe Garamond Pro:onum=1&amp;pnum=1"/>
              </a:rPr>
              <a:t>Iterative process: refine cluster barycentre and motion</a:t>
            </a:r>
            <a:endParaRPr b="0" lang="en-GB" sz="2800" spc="-1" strike="noStrike">
              <a:latin typeface="Adobe Garamond Pro:onum=1&amp;pnum=1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dobe Garamond Pro:onum=1&amp;pnum=1"/>
              </a:rPr>
              <a:t>Astrometric and photometric quality checks</a:t>
            </a:r>
            <a:endParaRPr b="0" lang="en-GB" sz="2800" spc="-1" strike="noStrike">
              <a:latin typeface="Adobe Garamond Pro:onum=1&amp;pnum=1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dobe Garamond Pro:onum=1&amp;pnum=1"/>
              </a:rPr>
              <a:t>Currently 1035 member candidates (827 after filtering)</a:t>
            </a:r>
            <a:endParaRPr b="0" lang="en-GB" sz="2800" spc="-1" strike="noStrike">
              <a:latin typeface="Adobe Garamond Pro:onum=1&amp;pnum=1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CMD based on kinematics</a:t>
            </a:r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2664000" y="1072080"/>
            <a:ext cx="4752000" cy="4478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+ astrometric quality filters</a:t>
            </a:r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2664000" y="1072080"/>
            <a:ext cx="4752000" cy="4478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+ photometric quality filters</a:t>
            </a:r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2664000" y="1059120"/>
            <a:ext cx="4764240" cy="4489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A Gaia DR2 study of the Hyades</a:t>
            </a:r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ffffff"/>
              </a:buClr>
              <a:buFont typeface="StarSymbol"/>
              <a:buAutoNum type="arabicParenR" startAt="2"/>
            </a:pPr>
            <a:r>
              <a:rPr b="0" lang="en-GB" sz="3200" spc="-1" strike="noStrike">
                <a:latin typeface="Adobe Garamond Pro:onum=1&amp;pnum=1"/>
              </a:rPr>
              <a:t>Binarity</a:t>
            </a:r>
            <a:endParaRPr b="0" lang="en-GB" sz="3200" spc="-1" strike="noStrike">
              <a:latin typeface="Adobe Garamond Pro:onum=1&amp;pnum=1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dobe Garamond Pro:onum=1&amp;pnum=1"/>
              </a:rPr>
              <a:t>Gaia </a:t>
            </a:r>
            <a:r>
              <a:rPr b="0" lang="en-GB" sz="2800" spc="-1" strike="noStrike">
                <a:latin typeface="Adobe Garamond Pro:onum=1&amp;pnum=1&amp;smcp"/>
              </a:rPr>
              <a:t>dr</a:t>
            </a:r>
            <a:r>
              <a:rPr b="0" lang="en-GB" sz="2800" spc="-1" strike="noStrike">
                <a:latin typeface="Adobe Garamond Pro:onum=1&amp;pnum=1"/>
              </a:rPr>
              <a:t>2 assumes single star behaviour</a:t>
            </a:r>
            <a:endParaRPr b="0" lang="en-GB" sz="2800" spc="-1" strike="noStrike">
              <a:latin typeface="Adobe Garamond Pro:onum=1&amp;pnum=1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dobe Garamond Pro:onum=1&amp;pnum=1"/>
              </a:rPr>
              <a:t>(Dis-)Agreement with single star model indicates binarity</a:t>
            </a:r>
            <a:endParaRPr b="0" lang="en-GB" sz="2800" spc="-1" strike="noStrike">
              <a:latin typeface="Adobe Garamond Pro:onum=1&amp;pnum=1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Coloured </a:t>
            </a:r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by </a:t>
            </a:r>
            <a:r>
              <a:rPr b="0" i="1" lang="en-GB" sz="4400" spc="-1" strike="noStrike">
                <a:solidFill>
                  <a:srgbClr val="ffcc00"/>
                </a:solidFill>
                <a:latin typeface="Frutiger LT Std:onum=1"/>
              </a:rPr>
              <a:t>single </a:t>
            </a:r>
            <a:r>
              <a:rPr b="0" i="1" lang="en-GB" sz="4400" spc="-1" strike="noStrike">
                <a:solidFill>
                  <a:srgbClr val="ffcc00"/>
                </a:solidFill>
                <a:latin typeface="Frutiger LT Std:onum=1"/>
              </a:rPr>
              <a:t>star</a:t>
            </a:r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 </a:t>
            </a:r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behaviour</a:t>
            </a:r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2664000" y="1059120"/>
            <a:ext cx="4764240" cy="448956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2356920" y="1059120"/>
            <a:ext cx="5635080" cy="4484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Goal of the DR2 study</a:t>
            </a:r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dobe Garamond Pro:onum=1&amp;pnum=1"/>
              </a:rPr>
              <a:t>Find fainter members (brown dwarf regime)</a:t>
            </a:r>
            <a:endParaRPr b="0" lang="en-GB" sz="3200" spc="-1" strike="noStrike">
              <a:latin typeface="Adobe Garamond Pro:onum=1&amp;pnum=1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dobe Garamond Pro:onum=1&amp;pnum=1"/>
              </a:rPr>
              <a:t>Identify evaporated members (many tidal radii away)</a:t>
            </a:r>
            <a:endParaRPr b="0" lang="en-GB" sz="3200" spc="-1" strike="noStrike">
              <a:latin typeface="Adobe Garamond Pro:onum=1&amp;pnum=1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dobe Garamond Pro:onum=1&amp;pnum=1"/>
              </a:rPr>
              <a:t>Follow-up on peculiar members</a:t>
            </a:r>
            <a:endParaRPr b="0" lang="en-GB" sz="3200" spc="-1" strike="noStrike">
              <a:latin typeface="Adobe Garamond Pro:onum=1&amp;pnum=1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dobe Garamond Pro:onum=1&amp;pnum=1"/>
              </a:rPr>
              <a:t>Study of cluster morphology and the dynamical evolution</a:t>
            </a:r>
            <a:endParaRPr b="0" lang="en-GB" sz="3200" spc="-1" strike="noStrike">
              <a:latin typeface="Adobe Garamond Pro:onum=1&amp;pnum=1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dobe Garamond Pro:onum=1&amp;pnum=1"/>
              </a:rPr>
              <a:t>Yet another cluster age to claim...</a:t>
            </a:r>
            <a:endParaRPr b="0" lang="en-GB" sz="3200" spc="-1" strike="noStrike">
              <a:latin typeface="Adobe Garamond Pro:onum=1&amp;pnum=1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Gaia (launched 2013)</a:t>
            </a:r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pic>
        <p:nvPicPr>
          <p:cNvPr id="46" name="Picture 1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link="rId2"/>
              </p:ext>
            </p:extLst>
          </p:nvPr>
        </p:nvPicPr>
        <p:blipFill>
          <a:blip r:embed="rId3"/>
        </p:blipFill>
        <p:spPr>
          <a:xfrm>
            <a:off x="2984400" y="1326600"/>
            <a:ext cx="4110120" cy="328824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4"/>
          <a:stretch/>
        </p:blipFill>
        <p:spPr>
          <a:xfrm rot="18900000">
            <a:off x="9075960" y="4611600"/>
            <a:ext cx="712800" cy="712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2684880" y="360"/>
            <a:ext cx="5307120" cy="566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288000" y="1440000"/>
            <a:ext cx="1944000" cy="547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/>
            <a:r>
              <a:rPr b="1" lang="en-GB" sz="1800" spc="-1" strike="noStrike">
                <a:solidFill>
                  <a:srgbClr val="3399ff"/>
                </a:solidFill>
                <a:latin typeface="Adobe Garamond Pro"/>
              </a:rPr>
              <a:t>A known </a:t>
            </a:r>
            <a:endParaRPr b="1" lang="en-GB" sz="1800" spc="-1" strike="noStrike">
              <a:solidFill>
                <a:srgbClr val="3399ff"/>
              </a:solidFill>
              <a:latin typeface="Arial"/>
            </a:endParaRPr>
          </a:p>
          <a:p>
            <a:pPr algn="r"/>
            <a:r>
              <a:rPr b="1" lang="en-GB" sz="1800" spc="-1" strike="noStrike">
                <a:solidFill>
                  <a:srgbClr val="3399ff"/>
                </a:solidFill>
                <a:latin typeface="Adobe Garamond Pro"/>
              </a:rPr>
              <a:t>MS+WD binary</a:t>
            </a:r>
            <a:endParaRPr b="1" lang="en-GB" sz="1800" spc="-1" strike="noStrike">
              <a:solidFill>
                <a:srgbClr val="3399ff"/>
              </a:solidFill>
              <a:latin typeface="Arial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72000" y="2304000"/>
            <a:ext cx="2160000" cy="776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/>
            <a:r>
              <a:rPr b="1" lang="en-GB" sz="1800" spc="-1" strike="noStrike">
                <a:solidFill>
                  <a:srgbClr val="3399ff"/>
                </a:solidFill>
                <a:latin typeface="Adobe Garamond Pro"/>
              </a:rPr>
              <a:t>A white dwarf </a:t>
            </a:r>
            <a:endParaRPr b="1" lang="en-GB" sz="1800" spc="-1" strike="noStrike">
              <a:solidFill>
                <a:srgbClr val="3399ff"/>
              </a:solidFill>
              <a:latin typeface="Arial"/>
            </a:endParaRPr>
          </a:p>
          <a:p>
            <a:pPr algn="r"/>
            <a:r>
              <a:rPr b="1" lang="en-GB" sz="1800" spc="-1" strike="noStrike">
                <a:solidFill>
                  <a:srgbClr val="3399ff"/>
                </a:solidFill>
                <a:latin typeface="Adobe Garamond Pro"/>
              </a:rPr>
              <a:t>on the DQ </a:t>
            </a:r>
            <a:endParaRPr b="1" lang="en-GB" sz="1800" spc="-1" strike="noStrike">
              <a:solidFill>
                <a:srgbClr val="3399ff"/>
              </a:solidFill>
              <a:latin typeface="Arial"/>
            </a:endParaRPr>
          </a:p>
          <a:p>
            <a:pPr algn="r"/>
            <a:r>
              <a:rPr b="1" lang="en-GB" sz="1800" spc="-1" strike="noStrike">
                <a:solidFill>
                  <a:srgbClr val="3399ff"/>
                </a:solidFill>
                <a:latin typeface="Adobe Garamond Pro"/>
              </a:rPr>
              <a:t>cooling track?</a:t>
            </a:r>
            <a:endParaRPr b="1" lang="en-GB" sz="1800" spc="-1" strike="noStrike">
              <a:solidFill>
                <a:srgbClr val="3399ff"/>
              </a:solidFill>
              <a:latin typeface="Arial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2684880" y="360"/>
            <a:ext cx="5307120" cy="5669640"/>
          </a:xfrm>
          <a:prstGeom prst="rect">
            <a:avLst/>
          </a:prstGeom>
          <a:ln>
            <a:noFill/>
          </a:ln>
        </p:spPr>
      </p:pic>
      <p:sp>
        <p:nvSpPr>
          <p:cNvPr id="103" name="Line 3"/>
          <p:cNvSpPr/>
          <p:nvPr/>
        </p:nvSpPr>
        <p:spPr>
          <a:xfrm>
            <a:off x="2232000" y="1728000"/>
            <a:ext cx="2452320" cy="1395000"/>
          </a:xfrm>
          <a:prstGeom prst="line">
            <a:avLst/>
          </a:prstGeom>
          <a:ln w="29160">
            <a:solidFill>
              <a:srgbClr val="3399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Line 4"/>
          <p:cNvSpPr/>
          <p:nvPr/>
        </p:nvSpPr>
        <p:spPr>
          <a:xfrm>
            <a:off x="2232000" y="2736000"/>
            <a:ext cx="1080000" cy="1224000"/>
          </a:xfrm>
          <a:prstGeom prst="line">
            <a:avLst/>
          </a:prstGeom>
          <a:ln w="29160">
            <a:solidFill>
              <a:srgbClr val="3399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Line 5"/>
          <p:cNvSpPr/>
          <p:nvPr/>
        </p:nvSpPr>
        <p:spPr>
          <a:xfrm flipH="1" flipV="1">
            <a:off x="4536000" y="792000"/>
            <a:ext cx="3672000" cy="216000"/>
          </a:xfrm>
          <a:prstGeom prst="line">
            <a:avLst/>
          </a:prstGeom>
          <a:ln w="29160">
            <a:solidFill>
              <a:srgbClr val="3399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TextShape 6"/>
          <p:cNvSpPr txBox="1"/>
          <p:nvPr/>
        </p:nvSpPr>
        <p:spPr>
          <a:xfrm>
            <a:off x="8208000" y="864000"/>
            <a:ext cx="1944000" cy="318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3399ff"/>
                </a:solidFill>
                <a:latin typeface="Adobe Garamond Pro"/>
              </a:rPr>
              <a:t>790 Myr isochrone</a:t>
            </a:r>
            <a:endParaRPr b="1" lang="en-GB" sz="1800" spc="-1" strike="noStrike">
              <a:solidFill>
                <a:srgbClr val="3399ff"/>
              </a:solidFill>
              <a:latin typeface="Arial"/>
            </a:endParaRPr>
          </a:p>
        </p:txBody>
      </p:sp>
      <p:sp>
        <p:nvSpPr>
          <p:cNvPr id="107" name="TextShape 7"/>
          <p:cNvSpPr txBox="1"/>
          <p:nvPr/>
        </p:nvSpPr>
        <p:spPr>
          <a:xfrm>
            <a:off x="8208000" y="1545480"/>
            <a:ext cx="1944000" cy="318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3399ff"/>
                </a:solidFill>
                <a:latin typeface="Adobe Garamond Pro"/>
              </a:rPr>
              <a:t>Binary sequence</a:t>
            </a:r>
            <a:endParaRPr b="1" lang="en-GB" sz="1800" spc="-1" strike="noStrike">
              <a:solidFill>
                <a:srgbClr val="3399ff"/>
              </a:solidFill>
              <a:latin typeface="Arial"/>
            </a:endParaRPr>
          </a:p>
        </p:txBody>
      </p:sp>
      <p:sp>
        <p:nvSpPr>
          <p:cNvPr id="108" name="Line 8"/>
          <p:cNvSpPr/>
          <p:nvPr/>
        </p:nvSpPr>
        <p:spPr>
          <a:xfrm flipH="1">
            <a:off x="4471560" y="1728000"/>
            <a:ext cx="3736440" cy="147600"/>
          </a:xfrm>
          <a:prstGeom prst="line">
            <a:avLst/>
          </a:prstGeom>
          <a:ln w="29160">
            <a:solidFill>
              <a:srgbClr val="3399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Line 9"/>
          <p:cNvSpPr/>
          <p:nvPr/>
        </p:nvSpPr>
        <p:spPr>
          <a:xfrm flipH="1">
            <a:off x="7056000" y="3528000"/>
            <a:ext cx="1152000" cy="720000"/>
          </a:xfrm>
          <a:prstGeom prst="line">
            <a:avLst/>
          </a:prstGeom>
          <a:ln w="29160">
            <a:solidFill>
              <a:srgbClr val="3399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TextShape 10"/>
          <p:cNvSpPr txBox="1"/>
          <p:nvPr/>
        </p:nvSpPr>
        <p:spPr>
          <a:xfrm>
            <a:off x="8208000" y="3281040"/>
            <a:ext cx="1944000" cy="318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3399ff"/>
                </a:solidFill>
                <a:latin typeface="Adobe Garamond Pro"/>
              </a:rPr>
              <a:t>Brown dwarfs</a:t>
            </a:r>
            <a:endParaRPr b="1" lang="en-GB" sz="1800" spc="-1" strike="noStrike">
              <a:solidFill>
                <a:srgbClr val="3399ff"/>
              </a:solidFill>
              <a:latin typeface="Arial"/>
            </a:endParaRPr>
          </a:p>
        </p:txBody>
      </p:sp>
      <p:sp>
        <p:nvSpPr>
          <p:cNvPr id="111" name="Line 11"/>
          <p:cNvSpPr/>
          <p:nvPr/>
        </p:nvSpPr>
        <p:spPr>
          <a:xfrm flipH="1">
            <a:off x="6120000" y="2520000"/>
            <a:ext cx="2088000" cy="720000"/>
          </a:xfrm>
          <a:prstGeom prst="line">
            <a:avLst/>
          </a:prstGeom>
          <a:ln w="29160">
            <a:solidFill>
              <a:srgbClr val="3399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TextShape 12"/>
          <p:cNvSpPr txBox="1"/>
          <p:nvPr/>
        </p:nvSpPr>
        <p:spPr>
          <a:xfrm>
            <a:off x="8208000" y="2169720"/>
            <a:ext cx="1944000" cy="776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3399ff"/>
                </a:solidFill>
                <a:latin typeface="Adobe Garamond Pro"/>
              </a:rPr>
              <a:t>Main sequence</a:t>
            </a:r>
            <a:endParaRPr b="1" lang="en-GB" sz="1800" spc="-1" strike="noStrike">
              <a:solidFill>
                <a:srgbClr val="3399ff"/>
              </a:solidFill>
              <a:latin typeface="Arial"/>
            </a:endParaRPr>
          </a:p>
          <a:p>
            <a:r>
              <a:rPr b="1" lang="en-GB" sz="1800" spc="-1" strike="noStrike">
                <a:solidFill>
                  <a:srgbClr val="3399ff"/>
                </a:solidFill>
                <a:latin typeface="Adobe Garamond Pro"/>
              </a:rPr>
              <a:t>broadening: binaries?</a:t>
            </a:r>
            <a:endParaRPr b="1" lang="en-GB" sz="1800" spc="-1" strike="noStrike">
              <a:solidFill>
                <a:srgbClr val="3399ff"/>
              </a:solidFill>
              <a:latin typeface="Arial"/>
            </a:endParaRPr>
          </a:p>
        </p:txBody>
      </p:sp>
      <p:sp>
        <p:nvSpPr>
          <p:cNvPr id="113" name="TextShape 13"/>
          <p:cNvSpPr txBox="1"/>
          <p:nvPr/>
        </p:nvSpPr>
        <p:spPr>
          <a:xfrm>
            <a:off x="0" y="3744000"/>
            <a:ext cx="2160000" cy="776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/>
            <a:r>
              <a:rPr b="1" lang="en-GB" sz="1800" spc="-1" strike="noStrike">
                <a:solidFill>
                  <a:srgbClr val="3399ff"/>
                </a:solidFill>
                <a:latin typeface="Adobe Garamond Pro"/>
              </a:rPr>
              <a:t>Contamination</a:t>
            </a:r>
            <a:endParaRPr b="1" lang="en-GB" sz="1800" spc="-1" strike="noStrike">
              <a:solidFill>
                <a:srgbClr val="3399ff"/>
              </a:solidFill>
              <a:latin typeface="Arial"/>
            </a:endParaRPr>
          </a:p>
          <a:p>
            <a:pPr algn="r"/>
            <a:r>
              <a:rPr b="1" lang="en-GB" sz="1800" spc="-1" strike="noStrike">
                <a:solidFill>
                  <a:srgbClr val="3399ff"/>
                </a:solidFill>
                <a:latin typeface="Adobe Garamond Pro"/>
              </a:rPr>
              <a:t>can be reduced</a:t>
            </a:r>
            <a:endParaRPr b="1" lang="en-GB" sz="1800" spc="-1" strike="noStrike">
              <a:solidFill>
                <a:srgbClr val="3399ff"/>
              </a:solidFill>
              <a:latin typeface="Arial"/>
            </a:endParaRPr>
          </a:p>
          <a:p>
            <a:pPr algn="r"/>
            <a:r>
              <a:rPr b="1" lang="en-GB" sz="1800" spc="-1" strike="noStrike">
                <a:solidFill>
                  <a:srgbClr val="3399ff"/>
                </a:solidFill>
                <a:latin typeface="Adobe Garamond Pro"/>
              </a:rPr>
              <a:t>by quality filters</a:t>
            </a:r>
            <a:endParaRPr b="1" lang="en-GB" sz="1800" spc="-1" strike="noStrike">
              <a:solidFill>
                <a:srgbClr val="3399ff"/>
              </a:solidFill>
              <a:latin typeface="Arial"/>
            </a:endParaRPr>
          </a:p>
        </p:txBody>
      </p:sp>
      <p:sp>
        <p:nvSpPr>
          <p:cNvPr id="114" name="Line 14"/>
          <p:cNvSpPr/>
          <p:nvPr/>
        </p:nvSpPr>
        <p:spPr>
          <a:xfrm>
            <a:off x="2232000" y="4176000"/>
            <a:ext cx="2952000" cy="432000"/>
          </a:xfrm>
          <a:prstGeom prst="line">
            <a:avLst/>
          </a:prstGeom>
          <a:ln w="29160">
            <a:solidFill>
              <a:srgbClr val="3399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Line 15"/>
          <p:cNvSpPr/>
          <p:nvPr/>
        </p:nvSpPr>
        <p:spPr>
          <a:xfrm>
            <a:off x="2232000" y="2736000"/>
            <a:ext cx="1080000" cy="1224000"/>
          </a:xfrm>
          <a:prstGeom prst="line">
            <a:avLst/>
          </a:prstGeom>
          <a:ln w="29160">
            <a:solidFill>
              <a:srgbClr val="3399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TextShape 16"/>
          <p:cNvSpPr txBox="1"/>
          <p:nvPr/>
        </p:nvSpPr>
        <p:spPr>
          <a:xfrm>
            <a:off x="-72000" y="288000"/>
            <a:ext cx="2232000" cy="776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/>
            <a:r>
              <a:rPr b="1" lang="en-GB" sz="1800" spc="-1" strike="noStrike">
                <a:solidFill>
                  <a:srgbClr val="3399ff"/>
                </a:solidFill>
                <a:latin typeface="Adobe Garamond Pro"/>
              </a:rPr>
              <a:t>Messy turn-off: rotation, magnetic stars, etc</a:t>
            </a:r>
            <a:endParaRPr b="1" lang="en-GB" sz="1800" spc="-1" strike="noStrike">
              <a:solidFill>
                <a:srgbClr val="3399ff"/>
              </a:solidFill>
              <a:latin typeface="Arial"/>
            </a:endParaRPr>
          </a:p>
        </p:txBody>
      </p:sp>
      <p:sp>
        <p:nvSpPr>
          <p:cNvPr id="117" name="Line 17"/>
          <p:cNvSpPr/>
          <p:nvPr/>
        </p:nvSpPr>
        <p:spPr>
          <a:xfrm>
            <a:off x="2155680" y="592560"/>
            <a:ext cx="1372320" cy="127440"/>
          </a:xfrm>
          <a:prstGeom prst="line">
            <a:avLst/>
          </a:prstGeom>
          <a:ln w="29160">
            <a:solidFill>
              <a:srgbClr val="3399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Closing remarks</a:t>
            </a:r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dobe Garamond Pro:onum=1&amp;pnum=1"/>
              </a:rPr>
              <a:t>Bright stars are missing from Gaia</a:t>
            </a:r>
            <a:endParaRPr b="0" lang="en-GB" sz="3200" spc="-1" strike="noStrike">
              <a:latin typeface="Adobe Garamond Pro:onum=1&amp;pnum=1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dobe Garamond Pro:onum=1&amp;pnum=1"/>
              </a:rPr>
              <a:t>Stars down to G ~ 15 mag have radial velocities → can be used to quantify contamination with interlopers</a:t>
            </a:r>
            <a:endParaRPr b="0" lang="en-GB" sz="3200" spc="-1" strike="noStrike">
              <a:latin typeface="Adobe Garamond Pro:onum=1&amp;pnum=1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dobe Garamond Pro:onum=1&amp;pnum=1"/>
              </a:rPr>
              <a:t>Star cluster is resolved</a:t>
            </a:r>
            <a:endParaRPr b="0" lang="en-GB" sz="3200" spc="-1" strike="noStrike">
              <a:latin typeface="Adobe Garamond Pro:onum=1&amp;pnum=1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dobe Garamond Pro:onum=1&amp;pnum=1"/>
              </a:rPr>
              <a:t>Kinematic modelling of parallaxes to study Gaia systematics</a:t>
            </a:r>
            <a:endParaRPr b="0" lang="en-GB" sz="3200" spc="-1" strike="noStrike">
              <a:latin typeface="Adobe Garamond Pro:onum=1&amp;pnum=1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en-GB" sz="3200" spc="-1" strike="noStrike">
              <a:latin typeface="Adobe Garamond Pro:onum=1&amp;pnum=1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Fly-by movie (coloured by BP-RP)</a:t>
            </a:r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pic>
        <p:nvPicPr>
          <p:cNvPr id="121" name="Picture 1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link="rId2"/>
              </p:ext>
            </p:extLst>
          </p:nvPr>
        </p:nvPicPr>
        <p:blipFill/>
        <p:spPr>
          <a:xfrm>
            <a:off x="-27720" y="1080000"/>
            <a:ext cx="10107720" cy="3771360"/>
          </a:xfrm>
          <a:prstGeom prst="rect">
            <a:avLst/>
          </a:prstGeom>
          <a:ln>
            <a:noFill/>
          </a:ln>
        </p:spPr>
      </p:pic>
      <p:sp>
        <p:nvSpPr>
          <p:cNvPr id="122" name="TextShape 2"/>
          <p:cNvSpPr txBox="1"/>
          <p:nvPr/>
        </p:nvSpPr>
        <p:spPr>
          <a:xfrm>
            <a:off x="7200000" y="5295600"/>
            <a:ext cx="3240000" cy="320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cccccc"/>
                </a:solidFill>
                <a:latin typeface="Frutiger LT Std"/>
              </a:rPr>
              <a:t>Movie: Gagne &amp; Michalik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Gaia space astrometry</a:t>
            </a:r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dobe Garamond Pro:onum=1&amp;pnum=1"/>
              </a:rPr>
              <a:t>Goal: statistically representative map of the Milky Way</a:t>
            </a:r>
            <a:endParaRPr b="0" lang="en-GB" sz="3200" spc="-1" strike="noStrike">
              <a:latin typeface="Adobe Garamond Pro:onum=1&amp;pnum=1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dobe Garamond Pro:onum=1&amp;pnum=1"/>
              </a:rPr>
              <a:t>A billion (10⁹) stars</a:t>
            </a:r>
            <a:endParaRPr b="0" lang="en-GB" sz="3200" spc="-1" strike="noStrike">
              <a:latin typeface="Adobe Garamond Pro:onum=1&amp;pnum=1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dobe Garamond Pro:onum=1&amp;pnum=1"/>
              </a:rPr>
              <a:t>Very accurate parallaxes and annual proper motions</a:t>
            </a:r>
            <a:endParaRPr b="0" lang="en-GB" sz="3200" spc="-1" strike="noStrike">
              <a:latin typeface="Adobe Garamond Pro:onum=1&amp;pnum=1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dobe Garamond Pro:onum=1&amp;pnum=1"/>
              </a:rPr>
              <a:t>Uncertainties of tens of micro-arcseconds</a:t>
            </a:r>
            <a:endParaRPr b="0" lang="en-GB" sz="3200" spc="-1" strike="noStrike">
              <a:latin typeface="Adobe Garamond Pro:onum=1&amp;pnum=1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dobe Garamond Pro:onum=1&amp;pnum=1"/>
              </a:rPr>
              <a:t>Magnitude limits: 3 &lt; G &lt; </a:t>
            </a:r>
            <a:r>
              <a:rPr b="0" lang="en-GB" sz="3200" spc="-1" strike="noStrike">
                <a:latin typeface="Adobe Garamond Pro:onum=1&amp;pnum=1"/>
              </a:rPr>
              <a:t>21</a:t>
            </a:r>
            <a:endParaRPr b="0" lang="en-GB" sz="3200" spc="-1" strike="noStrike">
              <a:latin typeface="Adobe Garamond Pro:onum=1&amp;pnum=1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en-GB" sz="3200" spc="-1" strike="noStrike">
              <a:latin typeface="Adobe Garamond Pro:onum=1&amp;pnum=1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en-GB" sz="3200" spc="-1" strike="noStrike">
              <a:latin typeface="Adobe Garamond Pro:onum=1&amp;pnum=1"/>
            </a:endParaRPr>
          </a:p>
        </p:txBody>
      </p:sp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 rot="18900000">
            <a:off x="9075600" y="4611600"/>
            <a:ext cx="712800" cy="712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Gaia </a:t>
            </a:r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scanning </a:t>
            </a:r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the sky</a:t>
            </a:r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Hyades = nearest open cluster</a:t>
            </a:r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1863360" y="1046160"/>
            <a:ext cx="6344640" cy="4230000"/>
          </a:xfrm>
          <a:prstGeom prst="rect">
            <a:avLst/>
          </a:prstGeom>
          <a:ln>
            <a:noFill/>
          </a:ln>
        </p:spPr>
      </p:pic>
      <p:sp>
        <p:nvSpPr>
          <p:cNvPr id="54" name="TextShape 2"/>
          <p:cNvSpPr txBox="1"/>
          <p:nvPr/>
        </p:nvSpPr>
        <p:spPr>
          <a:xfrm>
            <a:off x="8352000" y="5400000"/>
            <a:ext cx="1741320" cy="2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200" spc="-1" strike="noStrike">
                <a:solidFill>
                  <a:srgbClr val="cccccc"/>
                </a:solidFill>
                <a:latin typeface="Frutiger LT Std"/>
              </a:rPr>
              <a:t>Photo: Jerry Lodriguss</a:t>
            </a:r>
            <a:endParaRPr b="0" lang="en-GB" sz="1200" spc="-1" strike="noStrike"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2"/>
          <a:stretch/>
        </p:blipFill>
        <p:spPr>
          <a:xfrm>
            <a:off x="1863360" y="1054080"/>
            <a:ext cx="6344640" cy="422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Hyades = nearest open cluster</a:t>
            </a:r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sp>
        <p:nvSpPr>
          <p:cNvPr id="57" name="TextShape 2"/>
          <p:cNvSpPr txBox="1"/>
          <p:nvPr/>
        </p:nvSpPr>
        <p:spPr>
          <a:xfrm>
            <a:off x="8352000" y="5400000"/>
            <a:ext cx="1741320" cy="2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200" spc="-1" strike="noStrike">
                <a:solidFill>
                  <a:srgbClr val="cccccc"/>
                </a:solidFill>
                <a:latin typeface="Frutiger LT Std"/>
              </a:rPr>
              <a:t>Photo: Jerry Lodriguss</a:t>
            </a:r>
            <a:endParaRPr b="0" lang="en-GB" sz="1200" spc="-1" strike="noStrike">
              <a:latin typeface="Arial"/>
            </a:endParaRPr>
          </a:p>
        </p:txBody>
      </p:sp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1863360" y="1050480"/>
            <a:ext cx="6344640" cy="423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Introduction to Hyades</a:t>
            </a:r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sp>
        <p:nvSpPr>
          <p:cNvPr id="60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dobe Garamond Pro:onum=1&amp;pnum=1"/>
              </a:rPr>
              <a:t>Distance ~46 pc</a:t>
            </a:r>
            <a:endParaRPr b="0" lang="en-GB" sz="3200" spc="-1" strike="noStrike">
              <a:latin typeface="Adobe Garamond Pro:onum=1&amp;pnum=1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dobe Garamond Pro:onum=1&amp;pnum=1"/>
              </a:rPr>
              <a:t>No notable expansion/contraction/rotation</a:t>
            </a:r>
            <a:endParaRPr b="0" lang="en-GB" sz="3200" spc="-1" strike="noStrike">
              <a:latin typeface="Adobe Garamond Pro:onum=1&amp;pnum=1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dobe Garamond Pro:onum=1&amp;pnum=1"/>
              </a:rPr>
              <a:t>Age ca. 600-800 Myr</a:t>
            </a:r>
            <a:endParaRPr b="0" lang="en-GB" sz="3200" spc="-1" strike="noStrike">
              <a:latin typeface="Adobe Garamond Pro:onum=1&amp;pnum=1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dobe Garamond Pro:onum=1&amp;pnum=1"/>
                <a:ea typeface="Arial"/>
              </a:rPr>
              <a:t>Between 251 (Gaia </a:t>
            </a:r>
            <a:r>
              <a:rPr b="0" lang="en-GB" sz="3200" spc="-1" strike="noStrike">
                <a:latin typeface="Adobe Garamond Pro:onum=1&amp;smcp=1&amp;pnum=1"/>
                <a:ea typeface="Arial"/>
              </a:rPr>
              <a:t>dr1</a:t>
            </a:r>
            <a:r>
              <a:rPr b="0" lang="en-GB" sz="3200" spc="-1" strike="noStrike">
                <a:latin typeface="Adobe Garamond Pro:onum=1&amp;pnum=1"/>
                <a:ea typeface="Arial"/>
              </a:rPr>
              <a:t>/</a:t>
            </a:r>
            <a:r>
              <a:rPr b="0" lang="en-GB" sz="3200" spc="-1" strike="noStrike">
                <a:latin typeface="Adobe Garamond Pro:onum=1&amp;smcp=1&amp;pnum=1"/>
                <a:ea typeface="Arial"/>
              </a:rPr>
              <a:t>tgas</a:t>
            </a:r>
            <a:r>
              <a:rPr b="0" lang="en-GB" sz="3200" spc="-1" strike="noStrike">
                <a:latin typeface="Adobe Garamond Pro:onum=1&amp;pnum=1"/>
                <a:ea typeface="Arial"/>
              </a:rPr>
              <a:t>), 724 (</a:t>
            </a:r>
            <a:r>
              <a:rPr b="0" lang="en-GB" sz="3200" spc="-1" strike="noStrike">
                <a:latin typeface="Adobe Garamond Pro:onum=1&amp;smcp=1&amp;pnum=1"/>
                <a:ea typeface="Arial"/>
              </a:rPr>
              <a:t>ppmxl</a:t>
            </a:r>
            <a:r>
              <a:rPr b="0" lang="en-GB" sz="3200" spc="-1" strike="noStrike">
                <a:latin typeface="Adobe Garamond Pro:onum=1&amp;pnum=1"/>
                <a:ea typeface="Arial"/>
              </a:rPr>
              <a:t>), </a:t>
            </a:r>
            <a:br/>
            <a:r>
              <a:rPr b="0" lang="en-GB" sz="3200" spc="-1" strike="noStrike">
                <a:latin typeface="Adobe Garamond Pro:onum=1&amp;pnum=1"/>
                <a:ea typeface="Arial"/>
              </a:rPr>
              <a:t>~515 (Gaia </a:t>
            </a:r>
            <a:r>
              <a:rPr b="0" lang="en-GB" sz="3200" spc="-1" strike="noStrike">
                <a:latin typeface="Adobe Garamond Pro:onum=1&amp;smcp=1&amp;pnum=1"/>
              </a:rPr>
              <a:t>dr2</a:t>
            </a:r>
            <a:r>
              <a:rPr b="0" lang="en-GB" sz="3200" spc="-1" strike="noStrike">
                <a:latin typeface="Adobe Garamond Pro:onum=1&amp;pnum=1"/>
              </a:rPr>
              <a:t> release paper) confirmed members</a:t>
            </a:r>
            <a:endParaRPr b="0" lang="en-GB" sz="3200" spc="-1" strike="noStrike">
              <a:latin typeface="Adobe Garamond Pro:onum=1&amp;pnum=1"/>
            </a:endParaRP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en-GB" sz="3200" spc="-1" strike="noStrike">
              <a:latin typeface="Adobe Garamond Pro:onum=1&amp;pnum=1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504360" y="-720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Stellar density in 10pc radius</a:t>
            </a:r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-4320" y="743040"/>
            <a:ext cx="10079640" cy="4918320"/>
          </a:xfrm>
          <a:prstGeom prst="rect">
            <a:avLst/>
          </a:prstGeom>
          <a:ln>
            <a:noFill/>
          </a:ln>
        </p:spPr>
      </p:pic>
      <p:sp>
        <p:nvSpPr>
          <p:cNvPr id="64" name="TextShape 3"/>
          <p:cNvSpPr txBox="1"/>
          <p:nvPr/>
        </p:nvSpPr>
        <p:spPr>
          <a:xfrm>
            <a:off x="576000" y="4909680"/>
            <a:ext cx="1959120" cy="320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Frutiger LT Std"/>
              </a:rPr>
              <a:t>Reino et al. 2018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576360" y="-1044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solidFill>
                  <a:srgbClr val="ffcc00"/>
                </a:solidFill>
                <a:latin typeface="Frutiger LT Std:onum=1"/>
              </a:rPr>
              <a:t>Stellar density – Hyades subtracted</a:t>
            </a:r>
            <a:endParaRPr b="0" lang="en-GB" sz="4400" spc="-1" strike="noStrike">
              <a:solidFill>
                <a:srgbClr val="ffcc00"/>
              </a:solidFill>
              <a:latin typeface="Frutiger LT Std:onum=1"/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dobe Garamond Pro:onum=1&amp;pnum=1"/>
            </a:endParaRPr>
          </a:p>
        </p:txBody>
      </p:sp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-4320" y="767880"/>
            <a:ext cx="10079640" cy="4924440"/>
          </a:xfrm>
          <a:prstGeom prst="rect">
            <a:avLst/>
          </a:prstGeom>
          <a:ln>
            <a:noFill/>
          </a:ln>
        </p:spPr>
      </p:pic>
      <p:sp>
        <p:nvSpPr>
          <p:cNvPr id="68" name="TextShape 3"/>
          <p:cNvSpPr txBox="1"/>
          <p:nvPr/>
        </p:nvSpPr>
        <p:spPr>
          <a:xfrm>
            <a:off x="576000" y="4909680"/>
            <a:ext cx="1959120" cy="320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Frutiger LT Std"/>
              </a:rPr>
              <a:t>Reino et al. 2018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Application>LibreOffice/6.1.0.2$Linux_X86_64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2018-11-05T21:36:05Z</dcterms:created>
  <dc:creator/>
  <dc:description/>
  <dc:language>en-GB</dc:language>
  <cp:lastModifiedBy/>
  <dcterms:modified xsi:type="dcterms:W3CDTF">2018-11-07T09:58:40Z</dcterms:modified>
  <cp:revision>11</cp:revision>
  <dc:subject/>
  <dc:title/>
</cp:coreProperties>
</file>