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71" autoAdjust="0"/>
    <p:restoredTop sz="94653"/>
  </p:normalViewPr>
  <p:slideViewPr>
    <p:cSldViewPr snapToGrid="0">
      <p:cViewPr varScale="1">
        <p:scale>
          <a:sx n="122" d="100"/>
          <a:sy n="122" d="100"/>
        </p:scale>
        <p:origin x="208" y="8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10/31/18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7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1"/>
            <a:ext cx="5143501" cy="9144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89119" y="489942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38" name="Picture 37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9" name="Picture 38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39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40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Box DG"/>
          <p:cNvSpPr txBox="1">
            <a:spLocks noChangeArrowheads="1"/>
          </p:cNvSpPr>
          <p:nvPr userDrawn="1"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 userDrawn="1"/>
        </p:nvSpPr>
        <p:spPr bwMode="auto">
          <a:xfrm>
            <a:off x="165600" y="45756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 userDrawn="1"/>
        </p:nvSpPr>
        <p:spPr bwMode="auto">
          <a:xfrm>
            <a:off x="4480339" y="4580702"/>
            <a:ext cx="4520474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>
                <a:solidFill>
                  <a:schemeClr val="bg2"/>
                </a:solidFill>
              </a:rPr>
              <a:t>ESA | 01/01/2016 | 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41" name="Picture 40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Picture 61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62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Picture 63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2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1778236"/>
            <a:ext cx="79724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Diversity @ SSW11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599" y="2793600"/>
            <a:ext cx="756938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</a:rPr>
              <a:t>       </a:t>
            </a: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5600" y="3261600"/>
            <a:ext cx="184731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increase awareness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understand the situation around us (ESA science)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share specific views or concerns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session is </a:t>
            </a:r>
            <a:r>
              <a:rPr lang="en-US" i="1" dirty="0"/>
              <a:t>not</a:t>
            </a:r>
            <a:r>
              <a:rPr lang="en-US" dirty="0"/>
              <a:t> about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finding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setting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Diversity is a complex social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it can cause tensions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please be sensitive…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27F2-1521-9E44-971F-6A4F12E4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2070-B7D3-3146-847C-C9993B18C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52" y="653628"/>
            <a:ext cx="8748000" cy="3823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Talk by </a:t>
            </a:r>
            <a:r>
              <a:rPr lang="en-US" dirty="0" err="1"/>
              <a:t>Ersilia</a:t>
            </a:r>
            <a:r>
              <a:rPr lang="en-US" dirty="0"/>
              <a:t> </a:t>
            </a:r>
            <a:r>
              <a:rPr lang="en-US" dirty="0" err="1"/>
              <a:t>Vaudo</a:t>
            </a:r>
            <a:r>
              <a:rPr lang="en-US" dirty="0"/>
              <a:t> (ESA’s Chief Diversity Officer)</a:t>
            </a:r>
          </a:p>
          <a:p>
            <a:pPr marL="1095750" lvl="1" indent="-285750">
              <a:buFont typeface="Arial" panose="020B0604020202020204" pitchFamily="34" charset="0"/>
              <a:buChar char="•"/>
            </a:pPr>
            <a:r>
              <a:rPr lang="en-US" dirty="0"/>
              <a:t>Questions to </a:t>
            </a:r>
            <a:r>
              <a:rPr lang="en-US" dirty="0" err="1"/>
              <a:t>Ersilia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Probe the audience (moderated by </a:t>
            </a:r>
            <a:r>
              <a:rPr lang="en-US" dirty="0" err="1"/>
              <a:t>Ersilia</a:t>
            </a:r>
            <a:r>
              <a:rPr lang="en-US" dirty="0"/>
              <a:t>)</a:t>
            </a:r>
          </a:p>
          <a:p>
            <a:pPr marL="1095750" lvl="1" indent="-285750">
              <a:buFont typeface="Arial" panose="020B0604020202020204" pitchFamily="34" charset="0"/>
              <a:buChar char="•"/>
            </a:pPr>
            <a:r>
              <a:rPr lang="en-US" dirty="0"/>
              <a:t>Questions to be answered in real time (anonymously)</a:t>
            </a:r>
          </a:p>
          <a:p>
            <a:pPr marL="16933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Menti.com</a:t>
            </a:r>
            <a:r>
              <a:rPr lang="en-US" dirty="0"/>
              <a:t> – you will enter a code</a:t>
            </a:r>
          </a:p>
          <a:p>
            <a:pPr marL="1095750" lvl="1" indent="-285750">
              <a:buFont typeface="Arial" panose="020B0604020202020204" pitchFamily="34" charset="0"/>
              <a:buChar char="•"/>
            </a:pPr>
            <a:r>
              <a:rPr lang="en-US" dirty="0"/>
              <a:t>Look at the answers</a:t>
            </a:r>
          </a:p>
          <a:p>
            <a:pPr marL="1095750" lvl="1" indent="-285750">
              <a:buFont typeface="Arial" panose="020B0604020202020204" pitchFamily="34" charset="0"/>
              <a:buChar char="•"/>
            </a:pPr>
            <a:r>
              <a:rPr lang="en-US" dirty="0"/>
              <a:t>Get a few reactions</a:t>
            </a:r>
          </a:p>
          <a:p>
            <a:pPr lvl="1"/>
            <a:r>
              <a:rPr lang="en-US" dirty="0"/>
              <a:t>Note: we will distribute the answers after the meeting</a:t>
            </a:r>
          </a:p>
          <a:p>
            <a:pPr marL="342900">
              <a:buFont typeface="+mj-lt"/>
              <a:buAutoNum type="arabicPeriod"/>
            </a:pPr>
            <a:r>
              <a:rPr lang="en-US" dirty="0"/>
              <a:t>Talk informally </a:t>
            </a:r>
          </a:p>
          <a:p>
            <a:pPr marL="342900">
              <a:buFont typeface="+mj-lt"/>
              <a:buAutoNum type="arabicPeriod"/>
            </a:pPr>
            <a:r>
              <a:rPr lang="en-US" dirty="0"/>
              <a:t>Poster: thoughts, remarks,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26D93-939F-D244-A516-04265C4A4304}"/>
              </a:ext>
            </a:extLst>
          </p:cNvPr>
          <p:cNvSpPr txBox="1"/>
          <p:nvPr/>
        </p:nvSpPr>
        <p:spPr>
          <a:xfrm>
            <a:off x="329593" y="4258031"/>
            <a:ext cx="81243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Thanks to </a:t>
            </a:r>
            <a:r>
              <a:rPr lang="en-US" sz="1200" i="1" dirty="0" err="1"/>
              <a:t>Anik</a:t>
            </a:r>
            <a:r>
              <a:rPr lang="en-US" sz="1200" i="1" dirty="0"/>
              <a:t>, Kate, Maggie, Felix, David, Claudia, Jan-Uwe, Giulia, </a:t>
            </a:r>
            <a:r>
              <a:rPr lang="en-US" sz="1200" i="1" dirty="0" err="1"/>
              <a:t>Ersilia</a:t>
            </a:r>
            <a:r>
              <a:rPr lang="en-US" sz="1200" i="1" dirty="0"/>
              <a:t> for organizing this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63017"/>
      </p:ext>
    </p:extLst>
  </p:cSld>
  <p:clrMapOvr>
    <a:masterClrMapping/>
  </p:clrMapOvr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schemas.microsoft.com/office/2006/metadata/properties"/>
    <ds:schemaRef ds:uri="http://schemas.microsoft.com/office/2006/documentManagement/types"/>
    <ds:schemaRef ds:uri="f2760952-b3bb-408f-ace6-eb1e07642b8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</Template>
  <TotalTime>1874</TotalTime>
  <Words>146</Words>
  <Application>Microsoft Macintosh PowerPoint</Application>
  <PresentationFormat>On-screen Show (16:9)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Esa presentation</vt:lpstr>
      <vt:lpstr>PowerPoint Presentation</vt:lpstr>
      <vt:lpstr>Diversity session</vt:lpstr>
      <vt:lpstr>Diversity session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TITLE OF PRESENTATION</dc:subject>
  <dc:creator>Jan Tauber</dc:creator>
  <cp:keywords/>
  <dc:description/>
  <cp:lastModifiedBy>Jan Tauber</cp:lastModifiedBy>
  <cp:revision>14</cp:revision>
  <cp:lastPrinted>2008-08-26T16:26:23Z</cp:lastPrinted>
  <dcterms:created xsi:type="dcterms:W3CDTF">2018-10-30T10:09:49Z</dcterms:created>
  <dcterms:modified xsi:type="dcterms:W3CDTF">2018-10-31T22:35:26Z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</Properties>
</file>