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66" r:id="rId4"/>
    <p:sldId id="269" r:id="rId5"/>
    <p:sldId id="271" r:id="rId6"/>
    <p:sldId id="272" r:id="rId7"/>
    <p:sldId id="274" r:id="rId8"/>
    <p:sldId id="275" r:id="rId9"/>
    <p:sldId id="276" r:id="rId10"/>
    <p:sldId id="278" r:id="rId11"/>
    <p:sldId id="279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07"/>
    <p:restoredTop sz="94533"/>
  </p:normalViewPr>
  <p:slideViewPr>
    <p:cSldViewPr snapToGrid="0" snapToObjects="1" showGuides="1">
      <p:cViewPr varScale="1">
        <p:scale>
          <a:sx n="141" d="100"/>
          <a:sy n="141" d="100"/>
        </p:scale>
        <p:origin x="224" y="28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867595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</a:lstStyle>
          <a:p>
            <a:r>
              <a:t>Click to edit Master subtitle style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r>
              <a:t>Click to edit Master text styles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r>
              <a:t>Click to edit Master text styles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tiff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tiff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tiff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26146" y="0"/>
            <a:ext cx="2765855" cy="137253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/>
        </p:nvSpPr>
        <p:spPr>
          <a:xfrm>
            <a:off x="486111" y="1444805"/>
            <a:ext cx="10650730" cy="199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400"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endParaRPr dirty="0"/>
          </a:p>
          <a:p>
            <a:pPr>
              <a:defRPr sz="4400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pPr>
            <a:r>
              <a:rPr dirty="0"/>
              <a:t>ESAC 2017 JWST Workshop</a:t>
            </a:r>
          </a:p>
        </p:txBody>
      </p:sp>
      <p:pic>
        <p:nvPicPr>
          <p:cNvPr id="116" name="image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3" y="22301"/>
            <a:ext cx="1494263" cy="1494263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3613638" y="3217270"/>
            <a:ext cx="10192345" cy="3847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4400"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r>
              <a:rPr lang="en-US" sz="4000" dirty="0" smtClean="0"/>
              <a:t>NIRSpec MSA Planning Tool (MPT)</a:t>
            </a:r>
          </a:p>
          <a:p>
            <a:pPr>
              <a:defRPr sz="4400"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r>
              <a:rPr lang="en-US" sz="4000" dirty="0" smtClean="0"/>
              <a:t>Hands on experience</a:t>
            </a:r>
          </a:p>
          <a:p>
            <a:pPr>
              <a:defRPr sz="4400"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endParaRPr lang="en-US" sz="4000" dirty="0"/>
          </a:p>
          <a:p>
            <a:pPr>
              <a:defRPr sz="4400"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r>
              <a:rPr lang="en-US" sz="4000" dirty="0" smtClean="0"/>
              <a:t>	</a:t>
            </a:r>
          </a:p>
          <a:p>
            <a:pPr>
              <a:defRPr sz="4400"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endParaRPr sz="4000" dirty="0"/>
          </a:p>
          <a:p>
            <a:pPr>
              <a:defRPr sz="4400"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endParaRPr dirty="0"/>
          </a:p>
        </p:txBody>
      </p:sp>
      <p:sp>
        <p:nvSpPr>
          <p:cNvPr id="118" name="Shape 118"/>
          <p:cNvSpPr/>
          <p:nvPr/>
        </p:nvSpPr>
        <p:spPr>
          <a:xfrm>
            <a:off x="6582111" y="2545053"/>
            <a:ext cx="5577840" cy="1"/>
          </a:xfrm>
          <a:prstGeom prst="line">
            <a:avLst/>
          </a:prstGeom>
          <a:ln w="38100">
            <a:solidFill>
              <a:srgbClr val="7AD6FD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1018" y="3308867"/>
            <a:ext cx="1800466" cy="1232627"/>
          </a:xfrm>
          <a:prstGeom prst="rect">
            <a:avLst/>
          </a:prstGeom>
        </p:spPr>
      </p:pic>
      <p:sp>
        <p:nvSpPr>
          <p:cNvPr id="8" name="Shape 117"/>
          <p:cNvSpPr/>
          <p:nvPr/>
        </p:nvSpPr>
        <p:spPr>
          <a:xfrm>
            <a:off x="2584734" y="6313959"/>
            <a:ext cx="919753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4400"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r>
              <a:rPr lang="en-US" sz="2400" dirty="0" smtClean="0"/>
              <a:t>Inspired by a JDOX page in preparation (L. </a:t>
            </a:r>
            <a:r>
              <a:rPr lang="en-US" sz="2400" dirty="0" err="1" smtClean="0"/>
              <a:t>Ubeda</a:t>
            </a:r>
            <a:r>
              <a:rPr lang="en-US" sz="2400" dirty="0" smtClean="0"/>
              <a:t>) and based on  NIRSpec GTO program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179" y="4143748"/>
            <a:ext cx="1994250" cy="19942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761" y="274215"/>
            <a:ext cx="64459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4400">
                <a:solidFill>
                  <a:srgbClr val="7AD6FD"/>
                </a:solidFill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r>
              <a:rPr lang="en-US" dirty="0" smtClean="0">
                <a:solidFill>
                  <a:srgbClr val="00B0F0"/>
                </a:solidFill>
              </a:rPr>
              <a:t>3- Analysis of the plan generated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" name="image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81465" y="0"/>
            <a:ext cx="2103120" cy="1043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3" y="22301"/>
            <a:ext cx="1227379" cy="122737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484136" y="1367667"/>
            <a:ext cx="11448033" cy="4524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9 </a:t>
            </a:r>
            <a:r>
              <a:rPr kumimoji="0" lang="en-US" sz="18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pointings</a:t>
            </a:r>
            <a:r>
              <a:rPr kumimoji="0" lang="en-US" sz="1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(3 MSA configurations, each with 3 three poin</a:t>
            </a:r>
            <a:r>
              <a:rPr lang="en-US" b="1" dirty="0" smtClean="0"/>
              <a:t>t nod)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For each pointing between 58 and 62 targets are observed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endParaRPr kumimoji="0" lang="en-US" sz="18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342900" marR="0" indent="-342900" algn="l" defTabSz="9144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Select the first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3 </a:t>
            </a:r>
            <a:r>
              <a:rPr kumimoji="0" lang="en-US" sz="1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pointings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(one nod-set)</a:t>
            </a:r>
          </a:p>
          <a:p>
            <a:pPr marL="342900" marR="0" indent="-342900" algn="l" defTabSz="9144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dirty="0" smtClean="0"/>
              <a:t>Send targets to </a:t>
            </a:r>
            <a:r>
              <a:rPr lang="en-US" dirty="0" err="1" smtClean="0"/>
              <a:t>Aladin</a:t>
            </a:r>
            <a:r>
              <a:rPr lang="en-US" dirty="0" smtClean="0"/>
              <a:t>, check location of targets over a DSS image</a:t>
            </a:r>
          </a:p>
          <a:p>
            <a:pPr marL="342900" marR="0" indent="-342900" algn="l" defTabSz="9144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Select all 9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en-US" sz="1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pointings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mr-IN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–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check 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total number 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of stars in at least one exposure (173)</a:t>
            </a:r>
          </a:p>
          <a:p>
            <a:pPr marL="342900" marR="0" indent="-342900" algn="l" defTabSz="9144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baseline="0" dirty="0" smtClean="0"/>
              <a:t>Select 1 pointing, c1e2, click on “Show”</a:t>
            </a:r>
          </a:p>
          <a:p>
            <a:pPr marL="342900" marR="0" indent="-342900" algn="l" defTabSz="914400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Analyze shutter diagram  (green dot = primary target observed in the selected exposure, green cross = primary target observed in other exposures of the plan, black dot = contaminant, red shutter = failed open shutter)</a:t>
            </a:r>
            <a:endParaRPr kumimoji="0" lang="en-US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48" y="5480287"/>
            <a:ext cx="1111582" cy="111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834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48" y="5480287"/>
            <a:ext cx="1111582" cy="11115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08761" y="274215"/>
            <a:ext cx="44646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4400">
                <a:solidFill>
                  <a:srgbClr val="7AD6FD"/>
                </a:solidFill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r>
              <a:rPr lang="en-US" dirty="0" smtClean="0">
                <a:solidFill>
                  <a:srgbClr val="00B0F0"/>
                </a:solidFill>
              </a:rPr>
              <a:t>4- Create another plan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" name="image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81465" y="0"/>
            <a:ext cx="2103120" cy="1043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3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3" y="22301"/>
            <a:ext cx="1227379" cy="122737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484136" y="1367667"/>
            <a:ext cx="11448033" cy="53553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dirty="0" smtClean="0"/>
              <a:t>There are many possible optimizations and considerations: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US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dirty="0" smtClean="0"/>
              <a:t>You should experiment with different aperture position angles (the optimization of the MSA configuration depends on the orientation on the sky). Please note that specifying a restricted Aperture PA will impact scheduling.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US" dirty="0" smtClean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dirty="0" smtClean="0"/>
              <a:t>You may also experiment with adding a large dither to bridge the detector gap (20 </a:t>
            </a:r>
            <a:r>
              <a:rPr lang="en-US" dirty="0" err="1" smtClean="0"/>
              <a:t>arcsec</a:t>
            </a:r>
            <a:r>
              <a:rPr lang="en-US" dirty="0" smtClean="0"/>
              <a:t> in dispersion direction).  Our recommendation is to use Fixed Dithers to obtain the largest number of matched sources.  </a:t>
            </a:r>
            <a:r>
              <a:rPr lang="en-US" smtClean="0"/>
              <a:t>See </a:t>
            </a:r>
            <a:r>
              <a:rPr lang="en-US" smtClean="0"/>
              <a:t>how </a:t>
            </a:r>
            <a:r>
              <a:rPr lang="en-US" dirty="0" smtClean="0"/>
              <a:t>many sources you are able to observe at BOTH locations.  </a:t>
            </a:r>
            <a:endParaRPr lang="en-US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US" dirty="0" smtClean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dirty="0" smtClean="0"/>
              <a:t>If there are strong requirements on the flux accuracy the user should try to minimize slit losses and capture targets fairly centered in the slit . In order not to lose more than 25% of the flux compared to a well centered source, the user can change the source centering constraint from “Entire Shutter” to “Constrained” (this will reduce the number of sources somewhat).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US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dirty="0" smtClean="0"/>
              <a:t>Reducing the step of the search grid from 10” to 5” while increasing the calculation time, will most likely increase the number of targets observed in each pointing.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US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US" dirty="0"/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28481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81465" y="0"/>
            <a:ext cx="2103120" cy="1043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3" y="22301"/>
            <a:ext cx="1227379" cy="122737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17"/>
          <p:cNvSpPr/>
          <p:nvPr/>
        </p:nvSpPr>
        <p:spPr>
          <a:xfrm>
            <a:off x="468169" y="1072358"/>
            <a:ext cx="11198428" cy="3785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0"/>
            <a:r>
              <a:rPr lang="en-US" sz="3200" dirty="0" smtClean="0">
                <a:solidFill>
                  <a:srgbClr val="00B0F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Goal: </a:t>
            </a:r>
            <a:r>
              <a:rPr lang="en-US" dirty="0" smtClean="0"/>
              <a:t>Plan a NIRSpec MOS observation to capture high resolution spectra (R 2700) between 1.7 and 3.1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dirty="0" smtClean="0"/>
              <a:t>m of the population of pre-main sequence stars in the the star forming region NGC 346 of the SMC. Existing HST/ACS data are used to derive the input catalogue and the relative astrometry. There is no need of pre-imaging.</a:t>
            </a:r>
            <a:endParaRPr lang="en-US" sz="2800" dirty="0" smtClean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algn="just">
              <a:defRPr sz="4400"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endParaRPr lang="en-US" sz="2800" dirty="0" smtClean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algn="just">
              <a:defRPr sz="4400"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r>
              <a:rPr lang="en-US" sz="3200" dirty="0">
                <a:solidFill>
                  <a:srgbClr val="00B0F0"/>
                </a:solidFill>
                <a:latin typeface="Abadi MT Condensed Light" charset="0"/>
                <a:ea typeface="Abadi MT Condensed Light" charset="0"/>
                <a:cs typeface="Abadi MT Condensed Light" charset="0"/>
              </a:rPr>
              <a:t>Material Provided</a:t>
            </a:r>
            <a:r>
              <a:rPr lang="en-US" sz="2800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: </a:t>
            </a:r>
          </a:p>
          <a:p>
            <a:pPr marL="457200" indent="-457200" algn="just">
              <a:buFont typeface="Arial" charset="0"/>
              <a:buChar char="•"/>
              <a:defRPr sz="4400"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r>
              <a:rPr lang="en-US" sz="2800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Star catalogue from </a:t>
            </a:r>
            <a:r>
              <a:rPr lang="en-US" sz="2800" dirty="0" err="1" smtClean="0">
                <a:latin typeface="Abadi MT Condensed Light" charset="0"/>
                <a:ea typeface="Abadi MT Condensed Light" charset="0"/>
                <a:cs typeface="Abadi MT Condensed Light" charset="0"/>
              </a:rPr>
              <a:t>Gouilermis</a:t>
            </a:r>
            <a:r>
              <a:rPr lang="en-US" sz="2800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 et al. 2006</a:t>
            </a:r>
          </a:p>
          <a:p>
            <a:pPr marL="457200" indent="-457200" algn="just">
              <a:buFont typeface="Arial" charset="0"/>
              <a:buChar char="•"/>
              <a:defRPr sz="4400"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r>
              <a:rPr lang="en-US" sz="2800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Results of the Visibility tool</a:t>
            </a:r>
          </a:p>
          <a:p>
            <a:pPr marL="457200" indent="-457200" algn="just">
              <a:buFont typeface="Arial" charset="0"/>
              <a:buChar char="•"/>
              <a:defRPr sz="4400"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r>
              <a:rPr lang="en-US" sz="2800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Exposure parameters and observing strategy </a:t>
            </a:r>
          </a:p>
          <a:p>
            <a:pPr algn="just">
              <a:defRPr sz="4400"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endParaRPr lang="en-US" sz="2800" dirty="0" smtClean="0"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01746" y="6361038"/>
            <a:ext cx="425052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Image</a:t>
            </a:r>
            <a:r>
              <a:rPr kumimoji="0" lang="en-US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/>
              <a:t>of NGC346 based on HST/ACS  Go Program 10248 (PI. Nota)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/>
              <a:t>With the footprint of the MSA quadrant Field of View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08761" y="274215"/>
            <a:ext cx="32928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4400">
                <a:solidFill>
                  <a:srgbClr val="7AD6FD"/>
                </a:solidFill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r>
              <a:rPr lang="en-US" dirty="0" smtClean="0">
                <a:solidFill>
                  <a:srgbClr val="00B0F0"/>
                </a:solidFill>
              </a:rPr>
              <a:t>Task Description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48" y="5480287"/>
            <a:ext cx="1111582" cy="11115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170" y="2766060"/>
            <a:ext cx="3199059" cy="338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23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761" y="274215"/>
            <a:ext cx="31357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4400">
                <a:solidFill>
                  <a:srgbClr val="7AD6FD"/>
                </a:solidFill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r>
              <a:rPr lang="en-US" dirty="0" smtClean="0">
                <a:solidFill>
                  <a:srgbClr val="00B0F0"/>
                </a:solidFill>
              </a:rPr>
              <a:t>Input Catalogue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" name="image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81465" y="0"/>
            <a:ext cx="2103120" cy="1043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3" y="22301"/>
            <a:ext cx="1227379" cy="122737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17"/>
          <p:cNvSpPr/>
          <p:nvPr/>
        </p:nvSpPr>
        <p:spPr>
          <a:xfrm>
            <a:off x="479534" y="1066645"/>
            <a:ext cx="11198428" cy="4832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defRPr sz="4400"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r>
              <a:rPr lang="en-US" sz="2800" dirty="0">
                <a:latin typeface="Abadi MT Condensed Light" charset="0"/>
                <a:ea typeface="Abadi MT Condensed Light" charset="0"/>
                <a:cs typeface="Abadi MT Condensed Light" charset="0"/>
              </a:rPr>
              <a:t>Star catalogue from </a:t>
            </a:r>
            <a:r>
              <a:rPr lang="en-US" sz="2800" dirty="0" err="1">
                <a:latin typeface="Abadi MT Condensed Light" charset="0"/>
                <a:ea typeface="Abadi MT Condensed Light" charset="0"/>
                <a:cs typeface="Abadi MT Condensed Light" charset="0"/>
              </a:rPr>
              <a:t>Gouilermis</a:t>
            </a:r>
            <a:r>
              <a:rPr lang="en-US" sz="2800" dirty="0">
                <a:latin typeface="Abadi MT Condensed Light" charset="0"/>
                <a:ea typeface="Abadi MT Condensed Light" charset="0"/>
                <a:cs typeface="Abadi MT Condensed Light" charset="0"/>
              </a:rPr>
              <a:t> et al. </a:t>
            </a:r>
            <a:r>
              <a:rPr lang="en-US" sz="2800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2006 based on ACS data</a:t>
            </a:r>
          </a:p>
          <a:p>
            <a:pPr marL="457200" indent="-457200" algn="just">
              <a:buFont typeface="Arial" charset="0"/>
              <a:buChar char="•"/>
              <a:defRPr sz="4400"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endParaRPr lang="en-US" sz="2800" dirty="0" smtClean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marL="457200" indent="-457200" algn="just">
              <a:buFont typeface="Arial" charset="0"/>
              <a:buChar char="•"/>
              <a:defRPr sz="4400"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r>
              <a:rPr lang="en-US" sz="2800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ACS F555W (V) and F814W (I) photometry for &gt; 99,000 objects</a:t>
            </a:r>
            <a:endParaRPr lang="en-US" sz="2800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marL="457200" indent="-457200" algn="just">
              <a:buFont typeface="Arial" charset="0"/>
              <a:buChar char="•"/>
              <a:defRPr sz="4400"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r>
              <a:rPr lang="en-US" sz="2800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Published catalogue has been reformatted and weights have been assigned:</a:t>
            </a:r>
          </a:p>
          <a:p>
            <a:pPr marL="457200" indent="-457200" algn="just">
              <a:buFont typeface="Arial" charset="0"/>
              <a:buChar char="•"/>
              <a:defRPr sz="4400"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endParaRPr lang="en-US" sz="2800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marL="457200" indent="-457200" algn="just">
              <a:buFont typeface="Arial" charset="0"/>
              <a:buChar char="•"/>
              <a:defRPr sz="4400"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endParaRPr lang="en-US" sz="2800" dirty="0" smtClean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marL="457200" indent="-457200" algn="just">
              <a:buFont typeface="Arial" charset="0"/>
              <a:buChar char="•"/>
              <a:defRPr sz="4400"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endParaRPr lang="en-US" sz="2800" dirty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marL="457200" indent="-457200" algn="just">
              <a:buFont typeface="Arial" charset="0"/>
              <a:buChar char="•"/>
              <a:defRPr sz="4400"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endParaRPr lang="en-US" sz="2800" dirty="0" smtClean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marL="457200" indent="-457200" algn="just">
              <a:buFont typeface="Arial" charset="0"/>
              <a:buChar char="•"/>
              <a:defRPr sz="4400"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endParaRPr lang="en-US" sz="2800" dirty="0" smtClean="0">
              <a:latin typeface="Abadi MT Condensed Light" charset="0"/>
              <a:ea typeface="Abadi MT Condensed Light" charset="0"/>
              <a:cs typeface="Abadi MT Condensed Light" charset="0"/>
            </a:endParaRPr>
          </a:p>
          <a:p>
            <a:pPr marL="457200" indent="-457200" algn="just">
              <a:buFont typeface="Arial" charset="0"/>
              <a:buChar char="•"/>
              <a:defRPr sz="4400"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r>
              <a:rPr lang="en-US" sz="2800" dirty="0" smtClean="0">
                <a:latin typeface="Abadi MT Condensed Light" charset="0"/>
                <a:ea typeface="Abadi MT Condensed Light" charset="0"/>
                <a:cs typeface="Abadi MT Condensed Light" charset="0"/>
              </a:rPr>
              <a:t>Astrometry accuracy: 10 mas</a:t>
            </a:r>
          </a:p>
          <a:p>
            <a:pPr algn="just">
              <a:defRPr sz="4400"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endParaRPr lang="en-US" sz="2800" dirty="0" smtClean="0">
              <a:latin typeface="Abadi MT Condensed Light" charset="0"/>
              <a:ea typeface="Abadi MT Condensed Light" charset="0"/>
              <a:cs typeface="Abadi MT Condensed Light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473" y="2780087"/>
            <a:ext cx="5533420" cy="3651975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884170"/>
              </p:ext>
            </p:extLst>
          </p:nvPr>
        </p:nvGraphicFramePr>
        <p:xfrm>
          <a:off x="1055849" y="2962866"/>
          <a:ext cx="4041618" cy="1803400"/>
        </p:xfrm>
        <a:graphic>
          <a:graphicData uri="http://schemas.openxmlformats.org/drawingml/2006/table">
            <a:tbl>
              <a:tblPr/>
              <a:tblGrid>
                <a:gridCol w="1841626"/>
                <a:gridCol w="878186"/>
                <a:gridCol w="1321806"/>
              </a:tblGrid>
              <a:tr h="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b="1" dirty="0">
                          <a:solidFill>
                            <a:srgbClr val="000000"/>
                          </a:solidFill>
                          <a:effectLst/>
                          <a:latin typeface="Lato" charset="0"/>
                        </a:rPr>
                        <a:t>source type</a:t>
                      </a:r>
                    </a:p>
                  </a:txBody>
                  <a:tcPr marL="127000" marR="127000" marT="88900" marB="889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  <a:latin typeface="Lato" charset="0"/>
                        </a:rPr>
                        <a:t>weight value</a:t>
                      </a:r>
                    </a:p>
                  </a:txBody>
                  <a:tcPr marL="127000" marR="127000" marT="88900" marB="889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solidFill>
                            <a:srgbClr val="3366FF"/>
                          </a:solidFill>
                          <a:effectLst/>
                          <a:latin typeface="Lato" charset="0"/>
                        </a:rPr>
                        <a:t>upper main sequence</a:t>
                      </a:r>
                      <a:endParaRPr lang="en-US" b="0">
                        <a:solidFill>
                          <a:srgbClr val="000000"/>
                        </a:solidFill>
                        <a:effectLst/>
                        <a:latin typeface="Lato" charset="0"/>
                      </a:endParaRPr>
                    </a:p>
                  </a:txBody>
                  <a:tcPr marL="127000" marR="127000" marT="88900" marB="889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 dirty="0">
                          <a:solidFill>
                            <a:srgbClr val="3366FF"/>
                          </a:solidFill>
                          <a:effectLst/>
                          <a:latin typeface="Lato" charset="0"/>
                        </a:rPr>
                        <a:t>UMS</a:t>
                      </a:r>
                      <a:endParaRPr lang="en-US" b="0" dirty="0">
                        <a:solidFill>
                          <a:srgbClr val="000000"/>
                        </a:solidFill>
                        <a:effectLst/>
                        <a:latin typeface="Lato" charset="0"/>
                      </a:endParaRPr>
                    </a:p>
                  </a:txBody>
                  <a:tcPr marL="127000" marR="127000" marT="88900" marB="889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0">
                          <a:solidFill>
                            <a:srgbClr val="000000"/>
                          </a:solidFill>
                          <a:effectLst/>
                          <a:latin typeface="Lato" charset="0"/>
                        </a:rPr>
                        <a:t>10</a:t>
                      </a:r>
                    </a:p>
                  </a:txBody>
                  <a:tcPr marL="127000" marR="127000" marT="88900" marB="889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solidFill>
                            <a:srgbClr val="FF0000"/>
                          </a:solidFill>
                          <a:effectLst/>
                          <a:latin typeface="Lato" charset="0"/>
                        </a:rPr>
                        <a:t>pre-main sequence</a:t>
                      </a:r>
                      <a:endParaRPr lang="en-US" b="0">
                        <a:solidFill>
                          <a:srgbClr val="000000"/>
                        </a:solidFill>
                        <a:effectLst/>
                        <a:latin typeface="Lato" charset="0"/>
                      </a:endParaRPr>
                    </a:p>
                  </a:txBody>
                  <a:tcPr marL="127000" marR="127000" marT="88900" marB="889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solidFill>
                            <a:srgbClr val="FF0000"/>
                          </a:solidFill>
                          <a:effectLst/>
                          <a:latin typeface="Lato" charset="0"/>
                        </a:rPr>
                        <a:t>PMS</a:t>
                      </a:r>
                      <a:endParaRPr lang="en-US" b="0">
                        <a:solidFill>
                          <a:srgbClr val="000000"/>
                        </a:solidFill>
                        <a:effectLst/>
                        <a:latin typeface="Lato" charset="0"/>
                      </a:endParaRPr>
                    </a:p>
                  </a:txBody>
                  <a:tcPr marL="127000" marR="127000" marT="88900" marB="889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b="0">
                          <a:solidFill>
                            <a:srgbClr val="000000"/>
                          </a:solidFill>
                          <a:effectLst/>
                          <a:latin typeface="Lato" charset="0"/>
                        </a:rPr>
                        <a:t>100</a:t>
                      </a:r>
                    </a:p>
                  </a:txBody>
                  <a:tcPr marL="127000" marR="127000" marT="88900" marB="889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solidFill>
                            <a:srgbClr val="FF9900"/>
                          </a:solidFill>
                          <a:effectLst/>
                          <a:latin typeface="Lato" charset="0"/>
                        </a:rPr>
                        <a:t>red giant branch</a:t>
                      </a:r>
                      <a:endParaRPr lang="en-US" b="0">
                        <a:solidFill>
                          <a:srgbClr val="000000"/>
                        </a:solidFill>
                        <a:effectLst/>
                        <a:latin typeface="Lato" charset="0"/>
                      </a:endParaRPr>
                    </a:p>
                  </a:txBody>
                  <a:tcPr marL="127000" marR="127000" marT="88900" marB="889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solidFill>
                            <a:srgbClr val="FF9900"/>
                          </a:solidFill>
                          <a:effectLst/>
                          <a:latin typeface="Lato" charset="0"/>
                        </a:rPr>
                        <a:t>RGB</a:t>
                      </a:r>
                      <a:endParaRPr lang="en-US" b="0">
                        <a:solidFill>
                          <a:srgbClr val="000000"/>
                        </a:solidFill>
                        <a:effectLst/>
                        <a:latin typeface="Lato" charset="0"/>
                      </a:endParaRPr>
                    </a:p>
                  </a:txBody>
                  <a:tcPr marL="127000" marR="127000" marT="88900" marB="889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0">
                          <a:solidFill>
                            <a:srgbClr val="000000"/>
                          </a:solidFill>
                          <a:effectLst/>
                          <a:latin typeface="Lato" charset="0"/>
                        </a:rPr>
                        <a:t>40</a:t>
                      </a:r>
                    </a:p>
                  </a:txBody>
                  <a:tcPr marL="127000" marR="127000" marT="88900" marB="889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0">
                          <a:solidFill>
                            <a:srgbClr val="000000"/>
                          </a:solidFill>
                          <a:effectLst/>
                          <a:latin typeface="Lato" charset="0"/>
                        </a:rPr>
                        <a:t>other</a:t>
                      </a:r>
                    </a:p>
                  </a:txBody>
                  <a:tcPr marL="127000" marR="127000" marT="88900" marB="889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b="0">
                          <a:solidFill>
                            <a:srgbClr val="000000"/>
                          </a:solidFill>
                          <a:effectLst/>
                          <a:latin typeface="Lato" charset="0"/>
                        </a:rPr>
                        <a:t> </a:t>
                      </a:r>
                    </a:p>
                  </a:txBody>
                  <a:tcPr marL="127000" marR="127000" marT="88900" marB="889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0" dirty="0">
                          <a:solidFill>
                            <a:srgbClr val="000000"/>
                          </a:solidFill>
                          <a:effectLst/>
                          <a:latin typeface="Lato" charset="0"/>
                        </a:rPr>
                        <a:t>1</a:t>
                      </a:r>
                    </a:p>
                  </a:txBody>
                  <a:tcPr marL="127000" marR="127000" marT="88900" marB="88900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48" y="5480287"/>
            <a:ext cx="1111582" cy="111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772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761" y="274215"/>
            <a:ext cx="44181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4400">
                <a:solidFill>
                  <a:srgbClr val="7AD6FD"/>
                </a:solidFill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r>
              <a:rPr lang="en-US" dirty="0" smtClean="0">
                <a:solidFill>
                  <a:srgbClr val="00B0F0"/>
                </a:solidFill>
              </a:rPr>
              <a:t>Output of Visibility tool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" name="image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81465" y="0"/>
            <a:ext cx="2103120" cy="1043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3" y="22301"/>
            <a:ext cx="1227379" cy="1227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455" y="1061597"/>
            <a:ext cx="8881198" cy="5104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48" y="5480287"/>
            <a:ext cx="1111582" cy="11115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93387" y="6211159"/>
            <a:ext cx="6130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Note that for NIRSpec  </a:t>
            </a:r>
            <a:r>
              <a:rPr lang="mr-IN" dirty="0" err="1" smtClean="0"/>
              <a:t>A</a:t>
            </a:r>
            <a:r>
              <a:rPr lang="en-US" dirty="0" err="1" smtClean="0"/>
              <a:t>perture</a:t>
            </a:r>
            <a:r>
              <a:rPr lang="en-US" dirty="0" smtClean="0"/>
              <a:t> </a:t>
            </a:r>
            <a:r>
              <a:rPr lang="mr-IN" dirty="0" err="1" smtClean="0"/>
              <a:t>P</a:t>
            </a:r>
            <a:r>
              <a:rPr lang="en-US" dirty="0" err="1" smtClean="0"/>
              <a:t>osition</a:t>
            </a:r>
            <a:r>
              <a:rPr lang="en-US" dirty="0" smtClean="0"/>
              <a:t> </a:t>
            </a:r>
            <a:r>
              <a:rPr lang="mr-IN" dirty="0" err="1" smtClean="0"/>
              <a:t>A</a:t>
            </a:r>
            <a:r>
              <a:rPr lang="en-US" dirty="0" err="1" smtClean="0"/>
              <a:t>ngle</a:t>
            </a:r>
            <a:r>
              <a:rPr lang="mr-IN" dirty="0" smtClean="0"/>
              <a:t>=V3PA+138</a:t>
            </a:r>
            <a:r>
              <a:rPr lang="en-US" dirty="0" smtClean="0"/>
              <a:t> </a:t>
            </a:r>
            <a:r>
              <a:rPr lang="en-US" dirty="0" err="1" smtClean="0"/>
              <a:t>deg</a:t>
            </a:r>
            <a:r>
              <a:rPr lang="mr-IN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695884" y="3523042"/>
            <a:ext cx="231569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Apertire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Position Angle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499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761" y="274215"/>
            <a:ext cx="85603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4400">
                <a:solidFill>
                  <a:srgbClr val="7AD6FD"/>
                </a:solidFill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r>
              <a:rPr lang="en-US" dirty="0" smtClean="0">
                <a:solidFill>
                  <a:srgbClr val="00B0F0"/>
                </a:solidFill>
              </a:rPr>
              <a:t>Exposure Parameter and Observing strategy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" name="image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81465" y="0"/>
            <a:ext cx="2103120" cy="1043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3" y="22301"/>
            <a:ext cx="1227379" cy="12273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/>
        </p:nvSpPr>
        <p:spPr>
          <a:xfrm>
            <a:off x="660903" y="1620570"/>
            <a:ext cx="8827094" cy="341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Requirement : spectra </a:t>
            </a:r>
            <a:r>
              <a:rPr lang="en-US" dirty="0"/>
              <a:t>(R 2700) between 1.7 and 3.1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</a:p>
          <a:p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	</a:t>
            </a:r>
            <a:r>
              <a:rPr lang="en-US" b="1" dirty="0" smtClean="0"/>
              <a:t>        </a:t>
            </a: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Configuration Grating/Filter</a:t>
            </a:r>
            <a:r>
              <a:rPr kumimoji="0" lang="en-US" sz="1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= G235H/F170LP</a:t>
            </a:r>
          </a:p>
          <a:p>
            <a:endParaRPr lang="en-US" b="1" dirty="0"/>
          </a:p>
          <a:p>
            <a:pPr marL="285750" indent="-285750">
              <a:buFont typeface="Arial" charset="0"/>
              <a:buChar char="•"/>
            </a:pPr>
            <a:r>
              <a:rPr kumimoji="0" lang="en-US" sz="1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Readout Pattern: NRSIRS2RAPID (low readout noise mode that stores all detector reads)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NGROUPS =65  (900 second exposure time)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Integrations per exposure = 2 </a:t>
            </a:r>
          </a:p>
          <a:p>
            <a:pPr marL="285750" indent="-285750">
              <a:buFont typeface="Arial" charset="0"/>
              <a:buChar char="•"/>
            </a:pPr>
            <a:r>
              <a:rPr kumimoji="0" lang="en-US" sz="1800" b="1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Autocal</a:t>
            </a:r>
            <a:r>
              <a:rPr kumimoji="0" lang="en-US" sz="1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= none</a:t>
            </a:r>
          </a:p>
          <a:p>
            <a:endParaRPr lang="en-US" b="1" baseline="0" dirty="0" smtClean="0"/>
          </a:p>
          <a:p>
            <a:endParaRPr lang="en-US" b="1" dirty="0"/>
          </a:p>
          <a:p>
            <a:pPr marL="285750" indent="-285750">
              <a:buFont typeface="Arial" charset="0"/>
              <a:buChar char="•"/>
            </a:pPr>
            <a:r>
              <a:rPr lang="en-US" b="1" baseline="0" dirty="0" smtClean="0"/>
              <a:t>Slit Setup</a:t>
            </a:r>
            <a:r>
              <a:rPr lang="en-US" b="1" dirty="0" smtClean="0"/>
              <a:t> = 3 shutter </a:t>
            </a:r>
            <a:r>
              <a:rPr lang="en-US" b="1" dirty="0" err="1" smtClean="0"/>
              <a:t>Slitlet</a:t>
            </a:r>
            <a:r>
              <a:rPr lang="en-US" b="1" dirty="0" smtClean="0"/>
              <a:t> with Nodding</a:t>
            </a:r>
          </a:p>
          <a:p>
            <a:endParaRPr lang="en-US" b="1" dirty="0"/>
          </a:p>
          <a:p>
            <a:pPr marL="285750" indent="-285750">
              <a:buFont typeface="Arial" charset="0"/>
              <a:buChar char="•"/>
            </a:pPr>
            <a:r>
              <a:rPr lang="en-US" b="1" dirty="0" smtClean="0"/>
              <a:t>NO Dither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8939" y="3117954"/>
            <a:ext cx="6334489" cy="34838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48" y="5480287"/>
            <a:ext cx="1111582" cy="111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788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761" y="274215"/>
            <a:ext cx="59394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4400">
                <a:solidFill>
                  <a:srgbClr val="7AD6FD"/>
                </a:solidFill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r>
              <a:rPr lang="en-US" dirty="0" smtClean="0">
                <a:solidFill>
                  <a:srgbClr val="00B0F0"/>
                </a:solidFill>
              </a:rPr>
              <a:t>Overview of the steps required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" name="image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81465" y="0"/>
            <a:ext cx="2103120" cy="1043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3" y="22301"/>
            <a:ext cx="1227379" cy="122737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679010" y="1457608"/>
            <a:ext cx="3891448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Import the catalogue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dirty="0" smtClean="0"/>
              <a:t>Define a list of primary candidates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dirty="0" smtClean="0"/>
              <a:t>Create a initial plan - analyze results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US" dirty="0" smtClean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If time allows  - create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a second plan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US" baseline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48" y="5480287"/>
            <a:ext cx="1111582" cy="111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87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761" y="274215"/>
            <a:ext cx="52517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4400">
                <a:solidFill>
                  <a:srgbClr val="7AD6FD"/>
                </a:solidFill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r>
              <a:rPr lang="en-US" dirty="0" smtClean="0">
                <a:solidFill>
                  <a:srgbClr val="00B0F0"/>
                </a:solidFill>
              </a:rPr>
              <a:t>1- Importing the Catalogue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" name="image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81465" y="0"/>
            <a:ext cx="2103120" cy="1043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3" y="22301"/>
            <a:ext cx="1227379" cy="122737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484137" y="1367667"/>
            <a:ext cx="9034616" cy="39703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Preliminary</a:t>
            </a:r>
            <a:r>
              <a:rPr kumimoji="0" lang="en-US" sz="1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Steps</a:t>
            </a:r>
            <a:endParaRPr kumimoji="0" lang="en-US" sz="18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Start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APT (version 25.2.3 for this hands on session)</a:t>
            </a:r>
            <a:endParaRPr kumimoji="0" lang="en-US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dirty="0" smtClean="0"/>
              <a:t>Create a new JWST proposal</a:t>
            </a:r>
          </a:p>
          <a:p>
            <a:pPr marL="342900" lvl="8" indent="-342900">
              <a:buFont typeface="Arial" charset="0"/>
              <a:buChar char="•"/>
            </a:pPr>
            <a:r>
              <a:rPr lang="en-US" dirty="0" smtClean="0"/>
              <a:t>For this session there is no need to fill in Proposal Information or Target details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dirty="0" smtClean="0"/>
              <a:t>Create a new observation folder and select the MSA planning tool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US" dirty="0"/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b="1" dirty="0" smtClean="0"/>
              <a:t>Import the catalogue</a:t>
            </a:r>
            <a:endParaRPr lang="en-US" b="1" baseline="0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Select File format : white-space separated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dirty="0" smtClean="0"/>
              <a:t>Browse to the location of the file and upload it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Change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the column type from “</a:t>
            </a:r>
            <a:r>
              <a:rPr lang="en-US" dirty="0"/>
              <a:t>I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gnore column” to “ Magnitude” in all magnitude columns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baseline="0" dirty="0" smtClean="0"/>
              <a:t>Insert the Catalogue Name ”</a:t>
            </a:r>
            <a:r>
              <a:rPr lang="en-US" dirty="0" smtClean="0"/>
              <a:t> NGC346_full”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Select a column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for Flux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baseline="0" dirty="0" smtClean="0"/>
              <a:t>Fill</a:t>
            </a:r>
            <a:r>
              <a:rPr lang="en-US" dirty="0" smtClean="0"/>
              <a:t> in the flux unit (</a:t>
            </a:r>
            <a:r>
              <a:rPr lang="en-US" dirty="0" err="1" smtClean="0"/>
              <a:t>Vegamag</a:t>
            </a:r>
            <a:r>
              <a:rPr lang="en-US" dirty="0" smtClean="0"/>
              <a:t> in this specific case)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Click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on IMPORT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4807" y="4253929"/>
            <a:ext cx="3834053" cy="2404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48" y="5480287"/>
            <a:ext cx="1111582" cy="111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139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761" y="274215"/>
            <a:ext cx="74446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4400">
                <a:solidFill>
                  <a:srgbClr val="7AD6FD"/>
                </a:solidFill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r>
              <a:rPr lang="en-US" dirty="0" smtClean="0">
                <a:solidFill>
                  <a:srgbClr val="00B0F0"/>
                </a:solidFill>
              </a:rPr>
              <a:t>2- Selecting the list of primary targets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" name="image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81465" y="0"/>
            <a:ext cx="2103120" cy="1043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3" y="22301"/>
            <a:ext cx="1227379" cy="122737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484137" y="1367667"/>
            <a:ext cx="10623574" cy="39703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We are going to select all pre-main</a:t>
            </a:r>
            <a:r>
              <a:rPr kumimoji="0" lang="en-US" sz="18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sequence starts (they have a weight of 100 in the catalogue)</a:t>
            </a:r>
            <a:endParaRPr kumimoji="0" lang="en-US" sz="18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Single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click on the catalogue name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dirty="0" smtClean="0"/>
              <a:t>Insert the astrometry accuracy : 10 mas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dirty="0" smtClean="0"/>
              <a:t>Leave the Reference Position Type as “Catalog Median”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dirty="0" smtClean="0"/>
              <a:t>Set Pre-image availability to “Is already obtained” 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US" dirty="0"/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b="1" dirty="0" smtClean="0"/>
              <a:t>Create New candidate Set</a:t>
            </a:r>
            <a:endParaRPr lang="en-US" b="1" baseline="0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dirty="0" smtClean="0"/>
              <a:t>Select the main catalogue NGC346_full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Click on “New Candidate Set”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dirty="0" smtClean="0"/>
              <a:t>In the pop up window, name the new set as “PMS”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Add Filter “New Weight Filter”</a:t>
            </a:r>
            <a:endParaRPr kumimoji="0" lang="en-US" sz="18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baseline="0" dirty="0" smtClean="0"/>
              <a:t>Select</a:t>
            </a:r>
            <a:r>
              <a:rPr lang="en-US" dirty="0" smtClean="0"/>
              <a:t> Min=100 and Max=100 (we isolate all pre-main </a:t>
            </a:r>
          </a:p>
          <a:p>
            <a:pPr lvl="1" indent="0"/>
            <a:r>
              <a:rPr lang="en-US" dirty="0"/>
              <a:t> </a:t>
            </a:r>
            <a:r>
              <a:rPr lang="en-US" dirty="0" smtClean="0"/>
              <a:t>     sequence stars in the catalogue”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dirty="0" smtClean="0"/>
              <a:t>Click on “make Candidate set”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8494" y="1882999"/>
            <a:ext cx="3750908" cy="20633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8576" y="4326073"/>
            <a:ext cx="4170744" cy="17100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48" y="5480287"/>
            <a:ext cx="1111582" cy="111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837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48" y="5480287"/>
            <a:ext cx="1111582" cy="11115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08761" y="274215"/>
            <a:ext cx="45736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4400">
                <a:solidFill>
                  <a:srgbClr val="7AD6FD"/>
                </a:solidFill>
                <a:latin typeface="Abadi MT Condensed Light"/>
                <a:ea typeface="Abadi MT Condensed Light"/>
                <a:cs typeface="Abadi MT Condensed Light"/>
                <a:sym typeface="Abadi MT Condensed Light"/>
              </a:defRPr>
            </a:pPr>
            <a:r>
              <a:rPr lang="en-US" dirty="0" smtClean="0">
                <a:solidFill>
                  <a:srgbClr val="00B0F0"/>
                </a:solidFill>
              </a:rPr>
              <a:t>3- Create an initial plan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" name="image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81465" y="0"/>
            <a:ext cx="2103120" cy="10436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3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3" y="22301"/>
            <a:ext cx="1227379" cy="122737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484136" y="1367667"/>
            <a:ext cx="11448033" cy="56323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Select “Planner”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Select Aperture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PA =100</a:t>
            </a:r>
            <a:endParaRPr kumimoji="0" lang="en-US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dirty="0" smtClean="0"/>
              <a:t>Select the Primary Candidate List: “PMS”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dirty="0" smtClean="0"/>
              <a:t>Filler List: none selected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US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dirty="0" smtClean="0"/>
              <a:t>Check the “Nod in </a:t>
            </a:r>
            <a:r>
              <a:rPr lang="en-US" dirty="0" err="1" smtClean="0"/>
              <a:t>Slitlet</a:t>
            </a:r>
            <a:r>
              <a:rPr lang="en-US" dirty="0" smtClean="0"/>
              <a:t>” checkbox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dirty="0" smtClean="0"/>
              <a:t>Leave Dither type to “No Dither”</a:t>
            </a:r>
            <a:endParaRPr lang="en-US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Exposure Set </a:t>
            </a:r>
            <a:r>
              <a:rPr lang="en-US" dirty="0" smtClean="0"/>
              <a:t>up: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G235H/F170LP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NRSIRS2RAPID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65 groups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2 </a:t>
            </a:r>
            <a:r>
              <a:rPr lang="en-US" dirty="0" smtClean="0"/>
              <a:t>integrations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6"/>
            </a:pPr>
            <a:r>
              <a:rPr lang="en-US" dirty="0" smtClean="0"/>
              <a:t>Set step size for the search Grid to 10”  (5” is recommended given the density of objects. </a:t>
            </a:r>
            <a:r>
              <a:rPr lang="en-US" dirty="0"/>
              <a:t> </a:t>
            </a:r>
            <a:r>
              <a:rPr lang="en-US" dirty="0" smtClean="0"/>
              <a:t>See Poster by </a:t>
            </a:r>
            <a:r>
              <a:rPr lang="en-US" dirty="0" err="1" smtClean="0"/>
              <a:t>E.Wislowski</a:t>
            </a:r>
            <a:r>
              <a:rPr lang="en-US" dirty="0" smtClean="0"/>
              <a:t> but takes more time)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dirty="0" smtClean="0"/>
              <a:t>Set number of MSA Configurations to 3 (3 different MSA configurations  to increase the number of observed targets)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dirty="0" smtClean="0"/>
              <a:t>Name the plan as ”Plan_100_nod_step10’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dirty="0" smtClean="0"/>
              <a:t>Click Generate Plan (it will take about 3-4 minutes)</a:t>
            </a:r>
            <a:endParaRPr lang="en-US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129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10016</TotalTime>
  <Words>945</Words>
  <Application>Microsoft Macintosh PowerPoint</Application>
  <PresentationFormat>Widescreen</PresentationFormat>
  <Paragraphs>134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Abadi MT Condensed Extra Bold</vt:lpstr>
      <vt:lpstr>Abadi MT Condensed Light</vt:lpstr>
      <vt:lpstr>Calibri</vt:lpstr>
      <vt:lpstr>Calibri Light</vt:lpstr>
      <vt:lpstr>Helvetica</vt:lpstr>
      <vt:lpstr>Lato</vt:lpstr>
      <vt:lpstr>Symbol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Marco Sirianni</cp:lastModifiedBy>
  <cp:revision>72</cp:revision>
  <cp:lastPrinted>2017-09-02T22:51:14Z</cp:lastPrinted>
  <dcterms:modified xsi:type="dcterms:W3CDTF">2017-09-27T00:52:03Z</dcterms:modified>
</cp:coreProperties>
</file>