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8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E49"/>
    <a:srgbClr val="116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628"/>
  </p:normalViewPr>
  <p:slideViewPr>
    <p:cSldViewPr snapToGrid="0" snapToObjects="1">
      <p:cViewPr varScale="1">
        <p:scale>
          <a:sx n="149" d="100"/>
          <a:sy n="149" d="100"/>
        </p:scale>
        <p:origin x="-11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4AF3D-06A4-2841-8181-A482A224104F}" type="datetimeFigureOut">
              <a:rPr lang="en-US" smtClean="0"/>
              <a:t>03/10/17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A8B4-67BB-0844-ADB1-A661CCC66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6931" y="3379226"/>
            <a:ext cx="6094361" cy="93994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08109" y="5326666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33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Science Case X.X</a:t>
            </a:r>
            <a:endParaRPr lang="en-US" dirty="0"/>
          </a:p>
        </p:txBody>
      </p:sp>
      <p:pic>
        <p:nvPicPr>
          <p:cNvPr id="7" name="image2.pdf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069612" y="0"/>
            <a:ext cx="2011680" cy="10058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13"/>
          <p:cNvSpPr/>
          <p:nvPr userDrawn="1"/>
        </p:nvSpPr>
        <p:spPr>
          <a:xfrm>
            <a:off x="364585" y="1444805"/>
            <a:ext cx="798804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rIns="34290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sz="3300" dirty="0"/>
          </a:p>
          <a:p>
            <a: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sz="3300" dirty="0"/>
              <a:t>ESAC 2017 JWST Workshop</a:t>
            </a:r>
          </a:p>
        </p:txBody>
      </p:sp>
      <p:pic>
        <p:nvPicPr>
          <p:cNvPr id="9" name="image3.png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3454" y="22307"/>
            <a:ext cx="1375820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18"/>
          <p:cNvSpPr/>
          <p:nvPr userDrawn="1"/>
        </p:nvSpPr>
        <p:spPr>
          <a:xfrm>
            <a:off x="4936584" y="2308569"/>
            <a:ext cx="4206240" cy="1"/>
          </a:xfrm>
          <a:prstGeom prst="line">
            <a:avLst/>
          </a:prstGeom>
          <a:ln w="38100">
            <a:solidFill>
              <a:srgbClr val="72BE49"/>
            </a:solidFill>
            <a:miter/>
          </a:ln>
        </p:spPr>
        <p:txBody>
          <a:bodyPr lIns="34290" rIns="34290"/>
          <a:lstStyle/>
          <a:p>
            <a:endParaRPr sz="1350"/>
          </a:p>
        </p:txBody>
      </p:sp>
      <p:pic>
        <p:nvPicPr>
          <p:cNvPr id="14" name="image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9" y="3231204"/>
            <a:ext cx="2523744" cy="25237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760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2977" y="432590"/>
            <a:ext cx="6231508" cy="939940"/>
          </a:xfrm>
        </p:spPr>
        <p:txBody>
          <a:bodyPr anchor="t">
            <a:normAutofit/>
          </a:bodyPr>
          <a:lstStyle>
            <a:lvl1pPr algn="l">
              <a:defRPr sz="33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801" y="1606356"/>
            <a:ext cx="6231508" cy="68559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72BE49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342908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657" y="5409426"/>
            <a:ext cx="1201379" cy="1508760"/>
            <a:chOff x="407768" y="3339227"/>
            <a:chExt cx="2762009" cy="2709001"/>
          </a:xfrm>
        </p:grpSpPr>
        <p:pic>
          <p:nvPicPr>
            <p:cNvPr id="15" name="image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3777" y="3339227"/>
              <a:ext cx="0" cy="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Shape 115"/>
            <p:cNvSpPr/>
            <p:nvPr/>
          </p:nvSpPr>
          <p:spPr>
            <a:xfrm>
              <a:off x="407768" y="5341837"/>
              <a:ext cx="2762009" cy="7063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45719" rIns="45719" anchor="ctr"/>
            <a:lstStyle>
              <a:lvl1pPr algn="ctr">
                <a:defRPr sz="3200">
                  <a:solidFill>
                    <a:srgbClr val="FFFFFF"/>
                  </a:solidFill>
                  <a:latin typeface="Abadi MT Condensed Extra Bold"/>
                  <a:ea typeface="Abadi MT Condensed Extra Bold"/>
                  <a:cs typeface="Abadi MT Condensed Extra Bold"/>
                  <a:sym typeface="Abadi MT Condensed Extra Bold"/>
                </a:defRPr>
              </a:lvl1pPr>
            </a:lstStyle>
            <a:p>
              <a:r>
                <a:rPr sz="1500" i="1" dirty="0" smtClean="0"/>
                <a:t>IMAG</a:t>
              </a:r>
              <a:r>
                <a:rPr lang="en-US" sz="1500" i="1" dirty="0" smtClean="0"/>
                <a:t>ING</a:t>
              </a:r>
              <a:endParaRPr sz="1500" i="1" dirty="0"/>
            </a:p>
          </p:txBody>
        </p:sp>
      </p:grpSp>
      <p:pic>
        <p:nvPicPr>
          <p:cNvPr id="10" name="image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" y="5366209"/>
            <a:ext cx="1371600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pdf"/>
          <p:cNvPicPr>
            <a:picLocks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069612" y="0"/>
            <a:ext cx="2011680" cy="1005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.png"/>
          <p:cNvPicPr>
            <a:picLocks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33454" y="22307"/>
            <a:ext cx="1375820" cy="1371600"/>
          </a:xfrm>
          <a:prstGeom prst="rect">
            <a:avLst/>
          </a:prstGeom>
          <a:ln w="12700">
            <a:miter lim="400000"/>
          </a:ln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</a:lstStyle>
          <a:p>
            <a:fld id="{0919E857-7B95-B24A-9BE5-2B5239728BB9}" type="datetimeFigureOut">
              <a:rPr lang="en-US" smtClean="0"/>
              <a:pPr/>
              <a:t>03/10/17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24EA-2AF2-5340-9C9E-FD8B0F2C66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43251" y="6508756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 smtClean="0"/>
              <a:t>ESAC 2017 JWST Workshop. Science Case #</a:t>
            </a:r>
            <a:r>
              <a:rPr lang="en-US" sz="1125" dirty="0" smtClean="0"/>
              <a:t>3.2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9667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</p:titleStyle>
    <p:bodyStyle>
      <a:lvl1pPr marL="171455" indent="-171455" algn="l" defTabSz="685817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1pPr>
      <a:lvl2pPr marL="51436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2pPr>
      <a:lvl3pPr marL="857272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3pPr>
      <a:lvl4pPr marL="1200180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4pPr>
      <a:lvl5pPr marL="1543089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badi MT Condensed Light" charset="0"/>
          <a:ea typeface="Abadi MT Condensed Light" charset="0"/>
          <a:cs typeface="Abadi MT Condensed Light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5" algn="l" defTabSz="685817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NIRSpec Multi-Object Spectroscopy of distant </a:t>
            </a:r>
            <a:r>
              <a:rPr lang="en-US" dirty="0" smtClean="0"/>
              <a:t>galaxies</a:t>
            </a:r>
            <a:br>
              <a:rPr lang="en-US" dirty="0" smtClean="0"/>
            </a:br>
            <a:r>
              <a:rPr lang="en-US" dirty="0" smtClean="0"/>
              <a:t>=== screenshots ===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</a:t>
            </a:r>
            <a:r>
              <a:rPr lang="en-US" smtClean="0"/>
              <a:t>case </a:t>
            </a:r>
            <a:r>
              <a:rPr lang="en-US" smtClean="0"/>
              <a:t>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84" y="1687600"/>
            <a:ext cx="4291965" cy="321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3812" y="2181945"/>
            <a:ext cx="3264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type of screen shots for computations 4, 3 and 2 (medium spectral resolution configurations F100LP/G140M, F170LP/G235M and F290LP/G395M).</a:t>
            </a:r>
          </a:p>
          <a:p>
            <a:endParaRPr lang="en-US" dirty="0"/>
          </a:p>
          <a:p>
            <a:r>
              <a:rPr lang="en-US" dirty="0" smtClean="0"/>
              <a:t>Showing only one of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752"/>
            <a:ext cx="9144000" cy="4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9144000" cy="4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9144000" cy="43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9144000" cy="43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932"/>
            <a:ext cx="9144000" cy="4364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204" y="5571356"/>
            <a:ext cx="6286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CAUTION:</a:t>
            </a:r>
            <a:r>
              <a:rPr lang="en-US" dirty="0" smtClean="0"/>
              <a:t> the users will likely get a “red flag” for the wavelength of interest when preparing the workbook and will have to change them to a suitable one (the wavelength of the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55" y="1747261"/>
            <a:ext cx="4326255" cy="323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3812" y="2181945"/>
            <a:ext cx="326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CLEAR/PRISM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9144000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9144000" cy="43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4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9144000" cy="46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900"/>
            <a:ext cx="9144000" cy="4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4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99" y="954898"/>
            <a:ext cx="4439915" cy="270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322" y="2574013"/>
            <a:ext cx="6199196" cy="37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3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The structure of the observation…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0916" y="2359273"/>
            <a:ext cx="173317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Dither position #1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0969" y="2120960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#1a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969" y="2549773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#1b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969" y="3008468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#1c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916" y="3632261"/>
            <a:ext cx="173317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Dither position #2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0969" y="3441761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#2a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8635" y="1587952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CLEAR/PRISM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2799" y="1598411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F100LP/G140M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1906" y="1598411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F170LP/G235M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3540" y="1598411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F290LP/G395M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8636" y="2026553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610969" y="3889928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#2b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0969" y="4334664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#2c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440" y="4967816"/>
            <a:ext cx="173317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Dither position #3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6493" y="4777316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#3a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6493" y="5225483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#3b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6493" y="5670219"/>
            <a:ext cx="90394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Nodding position #3b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6848" y="2485248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3865" y="2933249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48636" y="3366708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48635" y="3822761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659094" y="4254096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3680532" y="4702263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3660296" y="5164064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660296" y="5532890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617570" y="2101772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615782" y="2560467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4622799" y="3008468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617570" y="3441927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617569" y="3897980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8028" y="4329315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649466" y="4777482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629230" y="5239283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629230" y="5608109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80010" y="2149886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578222" y="2608581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585239" y="3056582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5580010" y="3490041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5580009" y="3946094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5590468" y="4377429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611906" y="4825596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591670" y="5287397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591670" y="5656223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6634193" y="2085361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6632405" y="2544056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6639422" y="2992057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6634193" y="3425516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6634192" y="3881569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6644651" y="4312904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666089" y="4761071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6645853" y="5222872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6645853" y="5591698"/>
            <a:ext cx="90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15289" y="6114918"/>
            <a:ext cx="627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APT, the 2s will be replaced by 3s (total of 27 exposures)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8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9144000" cy="56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800"/>
            <a:ext cx="9144000" cy="44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449"/>
            <a:ext cx="9144000" cy="14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488"/>
            <a:ext cx="9144000" cy="8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9144000" cy="13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APT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511"/>
            <a:ext cx="9144000" cy="55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" y="1150932"/>
            <a:ext cx="4309110" cy="2726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29" y="1150932"/>
            <a:ext cx="4291965" cy="2708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606" y="4054733"/>
            <a:ext cx="4263390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96" y="1042084"/>
            <a:ext cx="4291965" cy="269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07" y="3814672"/>
            <a:ext cx="4280535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2" y="1036369"/>
            <a:ext cx="428625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700"/>
            <a:ext cx="9144000" cy="45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861"/>
            <a:ext cx="9144000" cy="55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404"/>
            <a:ext cx="4286250" cy="2686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994" y="786119"/>
            <a:ext cx="4291965" cy="2680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36" y="3601762"/>
            <a:ext cx="4331970" cy="2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977" y="210992"/>
            <a:ext cx="6231508" cy="939940"/>
          </a:xfrm>
        </p:spPr>
        <p:txBody>
          <a:bodyPr/>
          <a:lstStyle/>
          <a:p>
            <a:r>
              <a:rPr lang="en-US" dirty="0" smtClean="0"/>
              <a:t>ETC screen shots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57" y="5415983"/>
            <a:ext cx="1223391" cy="1319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9224"/>
            <a:ext cx="4291965" cy="2714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996" y="1042084"/>
            <a:ext cx="4291965" cy="269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307" y="3814672"/>
            <a:ext cx="428053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6" id="{4FA88618-ABAA-6149-BCA3-BDC412619D41}" vid="{36C3FBA6-781B-5D41-9CAA-016D7411A7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MOS_Standard</Template>
  <TotalTime>1316</TotalTime>
  <Words>285</Words>
  <Application>Microsoft Macintosh PowerPoint</Application>
  <PresentationFormat>On-screen Show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NIRSpec Multi-Object Spectroscopy of distant galaxies === screenshots ===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ETC screen shots</vt:lpstr>
      <vt:lpstr>APT screen shots</vt:lpstr>
      <vt:lpstr>The structure of the observation…</vt:lpstr>
      <vt:lpstr>APT screen shots</vt:lpstr>
      <vt:lpstr>APT screen shots</vt:lpstr>
      <vt:lpstr>APT screen shots</vt:lpstr>
      <vt:lpstr>APT screen shots</vt:lpstr>
      <vt:lpstr>APT screen shots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Pierre Ferruit</cp:lastModifiedBy>
  <cp:revision>28</cp:revision>
  <cp:lastPrinted>2017-09-10T11:49:06Z</cp:lastPrinted>
  <dcterms:created xsi:type="dcterms:W3CDTF">2017-09-10T14:03:35Z</dcterms:created>
  <dcterms:modified xsi:type="dcterms:W3CDTF">2017-10-03T11:25:05Z</dcterms:modified>
</cp:coreProperties>
</file>