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6"/>
  </p:notesMasterIdLst>
  <p:sldIdLst>
    <p:sldId id="913" r:id="rId2"/>
    <p:sldId id="901" r:id="rId3"/>
    <p:sldId id="906" r:id="rId4"/>
    <p:sldId id="907" r:id="rId5"/>
    <p:sldId id="908" r:id="rId6"/>
    <p:sldId id="300" r:id="rId7"/>
    <p:sldId id="302" r:id="rId8"/>
    <p:sldId id="312" r:id="rId9"/>
    <p:sldId id="891" r:id="rId10"/>
    <p:sldId id="895" r:id="rId11"/>
    <p:sldId id="909" r:id="rId12"/>
    <p:sldId id="910" r:id="rId13"/>
    <p:sldId id="911" r:id="rId14"/>
    <p:sldId id="912" r:id="rId15"/>
  </p:sldIdLst>
  <p:sldSz cx="12192000" cy="6858000"/>
  <p:notesSz cx="6858000" cy="9144000"/>
  <p:defaultTextStyle>
    <a:defPPr>
      <a:defRPr lang="en-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0"/>
    <p:restoredTop sz="94637"/>
  </p:normalViewPr>
  <p:slideViewPr>
    <p:cSldViewPr snapToGrid="0" snapToObjects="1">
      <p:cViewPr varScale="1">
        <p:scale>
          <a:sx n="108" d="100"/>
          <a:sy n="108" d="100"/>
        </p:scale>
        <p:origin x="736" y="192"/>
      </p:cViewPr>
      <p:guideLst/>
    </p:cSldViewPr>
  </p:slideViewPr>
  <p:notesTextViewPr>
    <p:cViewPr>
      <p:scale>
        <a:sx n="1" d="1"/>
        <a:sy n="1" d="1"/>
      </p:scale>
      <p:origin x="0" y="0"/>
    </p:cViewPr>
  </p:notesTextViewPr>
  <p:sorterViewPr>
    <p:cViewPr>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NL"/>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9A30B63-DE0E-8144-9F1C-EAE07D8E2808}" type="datetimeFigureOut">
              <a:rPr lang="en-NL" smtClean="0"/>
              <a:t>24/11/2024</a:t>
            </a:fld>
            <a:endParaRPr lang="en-NL"/>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NL"/>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NL"/>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4ED2B35-82F2-B448-BB3B-BB9295D3BECC}" type="slidenum">
              <a:rPr lang="en-NL" smtClean="0"/>
              <a:t>‹#›</a:t>
            </a:fld>
            <a:endParaRPr lang="en-NL"/>
          </a:p>
        </p:txBody>
      </p:sp>
    </p:spTree>
    <p:extLst>
      <p:ext uri="{BB962C8B-B14F-4D97-AF65-F5344CB8AC3E}">
        <p14:creationId xmlns:p14="http://schemas.microsoft.com/office/powerpoint/2010/main" val="13408982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84ED2B35-82F2-B448-BB3B-BB9295D3BECC}" type="slidenum">
              <a:rPr lang="en-NL" smtClean="0"/>
              <a:t>1</a:t>
            </a:fld>
            <a:endParaRPr lang="en-NL"/>
          </a:p>
        </p:txBody>
      </p:sp>
    </p:spTree>
    <p:extLst>
      <p:ext uri="{BB962C8B-B14F-4D97-AF65-F5344CB8AC3E}">
        <p14:creationId xmlns:p14="http://schemas.microsoft.com/office/powerpoint/2010/main" val="29763310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D97A71-0E23-0640-B3F0-21E9D974B86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NL"/>
          </a:p>
        </p:txBody>
      </p:sp>
      <p:sp>
        <p:nvSpPr>
          <p:cNvPr id="3" name="Subtitle 2">
            <a:extLst>
              <a:ext uri="{FF2B5EF4-FFF2-40B4-BE49-F238E27FC236}">
                <a16:creationId xmlns:a16="http://schemas.microsoft.com/office/drawing/2014/main" id="{7B6DB575-E524-2D40-AF91-7261D60E229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NL"/>
          </a:p>
        </p:txBody>
      </p:sp>
      <p:sp>
        <p:nvSpPr>
          <p:cNvPr id="4" name="Date Placeholder 3">
            <a:extLst>
              <a:ext uri="{FF2B5EF4-FFF2-40B4-BE49-F238E27FC236}">
                <a16:creationId xmlns:a16="http://schemas.microsoft.com/office/drawing/2014/main" id="{C9CDE546-86D9-434A-B9B7-A2BC7905547C}"/>
              </a:ext>
            </a:extLst>
          </p:cNvPr>
          <p:cNvSpPr>
            <a:spLocks noGrp="1"/>
          </p:cNvSpPr>
          <p:nvPr>
            <p:ph type="dt" sz="half" idx="10"/>
          </p:nvPr>
        </p:nvSpPr>
        <p:spPr/>
        <p:txBody>
          <a:bodyPr/>
          <a:lstStyle/>
          <a:p>
            <a:fld id="{9C7FF154-A76E-3548-AB09-ED9CE2AD1DCE}" type="datetimeFigureOut">
              <a:rPr lang="en-NL" smtClean="0"/>
              <a:t>24/11/2024</a:t>
            </a:fld>
            <a:endParaRPr lang="en-NL"/>
          </a:p>
        </p:txBody>
      </p:sp>
      <p:sp>
        <p:nvSpPr>
          <p:cNvPr id="5" name="Footer Placeholder 4">
            <a:extLst>
              <a:ext uri="{FF2B5EF4-FFF2-40B4-BE49-F238E27FC236}">
                <a16:creationId xmlns:a16="http://schemas.microsoft.com/office/drawing/2014/main" id="{84797791-B60A-AA4A-813E-607FD96BC330}"/>
              </a:ext>
            </a:extLst>
          </p:cNvPr>
          <p:cNvSpPr>
            <a:spLocks noGrp="1"/>
          </p:cNvSpPr>
          <p:nvPr>
            <p:ph type="ftr" sz="quarter" idx="11"/>
          </p:nvPr>
        </p:nvSpPr>
        <p:spPr/>
        <p:txBody>
          <a:bodyPr/>
          <a:lstStyle/>
          <a:p>
            <a:endParaRPr lang="en-NL"/>
          </a:p>
        </p:txBody>
      </p:sp>
      <p:sp>
        <p:nvSpPr>
          <p:cNvPr id="6" name="Slide Number Placeholder 5">
            <a:extLst>
              <a:ext uri="{FF2B5EF4-FFF2-40B4-BE49-F238E27FC236}">
                <a16:creationId xmlns:a16="http://schemas.microsoft.com/office/drawing/2014/main" id="{04DEB0D9-B324-AB4E-8F27-29BFFC9D0FD5}"/>
              </a:ext>
            </a:extLst>
          </p:cNvPr>
          <p:cNvSpPr>
            <a:spLocks noGrp="1"/>
          </p:cNvSpPr>
          <p:nvPr>
            <p:ph type="sldNum" sz="quarter" idx="12"/>
          </p:nvPr>
        </p:nvSpPr>
        <p:spPr/>
        <p:txBody>
          <a:bodyPr/>
          <a:lstStyle/>
          <a:p>
            <a:fld id="{63A8B788-DF0C-374B-825A-C785BC6CB3B7}" type="slidenum">
              <a:rPr lang="en-NL" smtClean="0"/>
              <a:t>‹#›</a:t>
            </a:fld>
            <a:endParaRPr lang="en-NL"/>
          </a:p>
        </p:txBody>
      </p:sp>
    </p:spTree>
    <p:extLst>
      <p:ext uri="{BB962C8B-B14F-4D97-AF65-F5344CB8AC3E}">
        <p14:creationId xmlns:p14="http://schemas.microsoft.com/office/powerpoint/2010/main" val="27367719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1296B0-8389-634A-AE76-3E43FCD07B78}"/>
              </a:ext>
            </a:extLst>
          </p:cNvPr>
          <p:cNvSpPr>
            <a:spLocks noGrp="1"/>
          </p:cNvSpPr>
          <p:nvPr>
            <p:ph type="title"/>
          </p:nvPr>
        </p:nvSpPr>
        <p:spPr/>
        <p:txBody>
          <a:bodyPr/>
          <a:lstStyle/>
          <a:p>
            <a:r>
              <a:rPr lang="en-US"/>
              <a:t>Click to edit Master title style</a:t>
            </a:r>
            <a:endParaRPr lang="en-NL"/>
          </a:p>
        </p:txBody>
      </p:sp>
      <p:sp>
        <p:nvSpPr>
          <p:cNvPr id="3" name="Vertical Text Placeholder 2">
            <a:extLst>
              <a:ext uri="{FF2B5EF4-FFF2-40B4-BE49-F238E27FC236}">
                <a16:creationId xmlns:a16="http://schemas.microsoft.com/office/drawing/2014/main" id="{760AE24E-BD58-1D49-A1AF-6F960786AC9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a:p>
        </p:txBody>
      </p:sp>
      <p:sp>
        <p:nvSpPr>
          <p:cNvPr id="4" name="Date Placeholder 3">
            <a:extLst>
              <a:ext uri="{FF2B5EF4-FFF2-40B4-BE49-F238E27FC236}">
                <a16:creationId xmlns:a16="http://schemas.microsoft.com/office/drawing/2014/main" id="{C51E29DD-EE05-9E46-999E-D30D76AA0612}"/>
              </a:ext>
            </a:extLst>
          </p:cNvPr>
          <p:cNvSpPr>
            <a:spLocks noGrp="1"/>
          </p:cNvSpPr>
          <p:nvPr>
            <p:ph type="dt" sz="half" idx="10"/>
          </p:nvPr>
        </p:nvSpPr>
        <p:spPr/>
        <p:txBody>
          <a:bodyPr/>
          <a:lstStyle/>
          <a:p>
            <a:fld id="{9C7FF154-A76E-3548-AB09-ED9CE2AD1DCE}" type="datetimeFigureOut">
              <a:rPr lang="en-NL" smtClean="0"/>
              <a:t>24/11/2024</a:t>
            </a:fld>
            <a:endParaRPr lang="en-NL"/>
          </a:p>
        </p:txBody>
      </p:sp>
      <p:sp>
        <p:nvSpPr>
          <p:cNvPr id="5" name="Footer Placeholder 4">
            <a:extLst>
              <a:ext uri="{FF2B5EF4-FFF2-40B4-BE49-F238E27FC236}">
                <a16:creationId xmlns:a16="http://schemas.microsoft.com/office/drawing/2014/main" id="{AAB2689C-C62C-1941-9B8B-7E451DCD97A5}"/>
              </a:ext>
            </a:extLst>
          </p:cNvPr>
          <p:cNvSpPr>
            <a:spLocks noGrp="1"/>
          </p:cNvSpPr>
          <p:nvPr>
            <p:ph type="ftr" sz="quarter" idx="11"/>
          </p:nvPr>
        </p:nvSpPr>
        <p:spPr/>
        <p:txBody>
          <a:bodyPr/>
          <a:lstStyle/>
          <a:p>
            <a:endParaRPr lang="en-NL"/>
          </a:p>
        </p:txBody>
      </p:sp>
      <p:sp>
        <p:nvSpPr>
          <p:cNvPr id="6" name="Slide Number Placeholder 5">
            <a:extLst>
              <a:ext uri="{FF2B5EF4-FFF2-40B4-BE49-F238E27FC236}">
                <a16:creationId xmlns:a16="http://schemas.microsoft.com/office/drawing/2014/main" id="{946EFE33-3D29-544E-B03F-0CEB8140FCF2}"/>
              </a:ext>
            </a:extLst>
          </p:cNvPr>
          <p:cNvSpPr>
            <a:spLocks noGrp="1"/>
          </p:cNvSpPr>
          <p:nvPr>
            <p:ph type="sldNum" sz="quarter" idx="12"/>
          </p:nvPr>
        </p:nvSpPr>
        <p:spPr/>
        <p:txBody>
          <a:bodyPr/>
          <a:lstStyle/>
          <a:p>
            <a:fld id="{63A8B788-DF0C-374B-825A-C785BC6CB3B7}" type="slidenum">
              <a:rPr lang="en-NL" smtClean="0"/>
              <a:t>‹#›</a:t>
            </a:fld>
            <a:endParaRPr lang="en-NL"/>
          </a:p>
        </p:txBody>
      </p:sp>
    </p:spTree>
    <p:extLst>
      <p:ext uri="{BB962C8B-B14F-4D97-AF65-F5344CB8AC3E}">
        <p14:creationId xmlns:p14="http://schemas.microsoft.com/office/powerpoint/2010/main" val="24522745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B795BA3-E64B-5546-B640-D90700A00ABD}"/>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NL"/>
          </a:p>
        </p:txBody>
      </p:sp>
      <p:sp>
        <p:nvSpPr>
          <p:cNvPr id="3" name="Vertical Text Placeholder 2">
            <a:extLst>
              <a:ext uri="{FF2B5EF4-FFF2-40B4-BE49-F238E27FC236}">
                <a16:creationId xmlns:a16="http://schemas.microsoft.com/office/drawing/2014/main" id="{3BE40969-AEC1-0D4A-9B8B-DE661816CEE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a:p>
        </p:txBody>
      </p:sp>
      <p:sp>
        <p:nvSpPr>
          <p:cNvPr id="4" name="Date Placeholder 3">
            <a:extLst>
              <a:ext uri="{FF2B5EF4-FFF2-40B4-BE49-F238E27FC236}">
                <a16:creationId xmlns:a16="http://schemas.microsoft.com/office/drawing/2014/main" id="{C3BF0606-EC84-7943-9222-C6FAEBCD9920}"/>
              </a:ext>
            </a:extLst>
          </p:cNvPr>
          <p:cNvSpPr>
            <a:spLocks noGrp="1"/>
          </p:cNvSpPr>
          <p:nvPr>
            <p:ph type="dt" sz="half" idx="10"/>
          </p:nvPr>
        </p:nvSpPr>
        <p:spPr/>
        <p:txBody>
          <a:bodyPr/>
          <a:lstStyle/>
          <a:p>
            <a:fld id="{9C7FF154-A76E-3548-AB09-ED9CE2AD1DCE}" type="datetimeFigureOut">
              <a:rPr lang="en-NL" smtClean="0"/>
              <a:t>24/11/2024</a:t>
            </a:fld>
            <a:endParaRPr lang="en-NL"/>
          </a:p>
        </p:txBody>
      </p:sp>
      <p:sp>
        <p:nvSpPr>
          <p:cNvPr id="5" name="Footer Placeholder 4">
            <a:extLst>
              <a:ext uri="{FF2B5EF4-FFF2-40B4-BE49-F238E27FC236}">
                <a16:creationId xmlns:a16="http://schemas.microsoft.com/office/drawing/2014/main" id="{2E04FD48-DC67-2342-AC47-A9BCA157C770}"/>
              </a:ext>
            </a:extLst>
          </p:cNvPr>
          <p:cNvSpPr>
            <a:spLocks noGrp="1"/>
          </p:cNvSpPr>
          <p:nvPr>
            <p:ph type="ftr" sz="quarter" idx="11"/>
          </p:nvPr>
        </p:nvSpPr>
        <p:spPr/>
        <p:txBody>
          <a:bodyPr/>
          <a:lstStyle/>
          <a:p>
            <a:endParaRPr lang="en-NL"/>
          </a:p>
        </p:txBody>
      </p:sp>
      <p:sp>
        <p:nvSpPr>
          <p:cNvPr id="6" name="Slide Number Placeholder 5">
            <a:extLst>
              <a:ext uri="{FF2B5EF4-FFF2-40B4-BE49-F238E27FC236}">
                <a16:creationId xmlns:a16="http://schemas.microsoft.com/office/drawing/2014/main" id="{E26AA85A-1913-6149-B0DD-204B5A9DF8FB}"/>
              </a:ext>
            </a:extLst>
          </p:cNvPr>
          <p:cNvSpPr>
            <a:spLocks noGrp="1"/>
          </p:cNvSpPr>
          <p:nvPr>
            <p:ph type="sldNum" sz="quarter" idx="12"/>
          </p:nvPr>
        </p:nvSpPr>
        <p:spPr/>
        <p:txBody>
          <a:bodyPr/>
          <a:lstStyle/>
          <a:p>
            <a:fld id="{63A8B788-DF0C-374B-825A-C785BC6CB3B7}" type="slidenum">
              <a:rPr lang="en-NL" smtClean="0"/>
              <a:t>‹#›</a:t>
            </a:fld>
            <a:endParaRPr lang="en-NL"/>
          </a:p>
        </p:txBody>
      </p:sp>
    </p:spTree>
    <p:extLst>
      <p:ext uri="{BB962C8B-B14F-4D97-AF65-F5344CB8AC3E}">
        <p14:creationId xmlns:p14="http://schemas.microsoft.com/office/powerpoint/2010/main" val="324835079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Media">
  <p:cSld name="Title, Text and Media Clip">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a:prstGeom prst="rect">
            <a:avLst/>
          </a:prstGeom>
        </p:spPr>
        <p:txBody>
          <a:bodyPr vert="horz"/>
          <a:lstStyle/>
          <a:p>
            <a:r>
              <a:rPr lang="en-US"/>
              <a:t>Click to edit Master title style</a:t>
            </a:r>
            <a:endParaRPr lang="en-GB"/>
          </a:p>
        </p:txBody>
      </p:sp>
      <p:sp>
        <p:nvSpPr>
          <p:cNvPr id="3" name="Text Placeholder 2"/>
          <p:cNvSpPr>
            <a:spLocks noGrp="1"/>
          </p:cNvSpPr>
          <p:nvPr>
            <p:ph type="body" sz="half" idx="1"/>
          </p:nvPr>
        </p:nvSpPr>
        <p:spPr>
          <a:xfrm>
            <a:off x="609600" y="1600201"/>
            <a:ext cx="53848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Media Placeholder 3"/>
          <p:cNvSpPr>
            <a:spLocks noGrp="1"/>
          </p:cNvSpPr>
          <p:nvPr>
            <p:ph type="media" sz="half" idx="2"/>
          </p:nvPr>
        </p:nvSpPr>
        <p:spPr>
          <a:xfrm>
            <a:off x="6197600" y="1600201"/>
            <a:ext cx="5384800" cy="4525963"/>
          </a:xfrm>
          <a:prstGeom prst="rect">
            <a:avLst/>
          </a:prstGeom>
        </p:spPr>
        <p:txBody>
          <a:bodyPr vert="horz"/>
          <a:lstStyle/>
          <a:p>
            <a:pPr lvl="0"/>
            <a:endParaRPr lang="en-GB" noProof="0"/>
          </a:p>
        </p:txBody>
      </p:sp>
    </p:spTree>
    <p:extLst>
      <p:ext uri="{BB962C8B-B14F-4D97-AF65-F5344CB8AC3E}">
        <p14:creationId xmlns:p14="http://schemas.microsoft.com/office/powerpoint/2010/main" val="40012705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FCA6B8-2BDE-BF40-9158-BFA2DCA0C103}"/>
              </a:ext>
            </a:extLst>
          </p:cNvPr>
          <p:cNvSpPr>
            <a:spLocks noGrp="1"/>
          </p:cNvSpPr>
          <p:nvPr>
            <p:ph type="title"/>
          </p:nvPr>
        </p:nvSpPr>
        <p:spPr/>
        <p:txBody>
          <a:bodyPr/>
          <a:lstStyle/>
          <a:p>
            <a:r>
              <a:rPr lang="en-US"/>
              <a:t>Click to edit Master title style</a:t>
            </a:r>
            <a:endParaRPr lang="en-NL"/>
          </a:p>
        </p:txBody>
      </p:sp>
      <p:sp>
        <p:nvSpPr>
          <p:cNvPr id="3" name="Content Placeholder 2">
            <a:extLst>
              <a:ext uri="{FF2B5EF4-FFF2-40B4-BE49-F238E27FC236}">
                <a16:creationId xmlns:a16="http://schemas.microsoft.com/office/drawing/2014/main" id="{C100F809-E3AA-0D4E-BFE7-87CD9FCF874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a:p>
        </p:txBody>
      </p:sp>
      <p:sp>
        <p:nvSpPr>
          <p:cNvPr id="4" name="Date Placeholder 3">
            <a:extLst>
              <a:ext uri="{FF2B5EF4-FFF2-40B4-BE49-F238E27FC236}">
                <a16:creationId xmlns:a16="http://schemas.microsoft.com/office/drawing/2014/main" id="{6B36AA3C-9895-D743-A3CC-8A11F4A405E5}"/>
              </a:ext>
            </a:extLst>
          </p:cNvPr>
          <p:cNvSpPr>
            <a:spLocks noGrp="1"/>
          </p:cNvSpPr>
          <p:nvPr>
            <p:ph type="dt" sz="half" idx="10"/>
          </p:nvPr>
        </p:nvSpPr>
        <p:spPr/>
        <p:txBody>
          <a:bodyPr/>
          <a:lstStyle/>
          <a:p>
            <a:fld id="{9C7FF154-A76E-3548-AB09-ED9CE2AD1DCE}" type="datetimeFigureOut">
              <a:rPr lang="en-NL" smtClean="0"/>
              <a:t>24/11/2024</a:t>
            </a:fld>
            <a:endParaRPr lang="en-NL"/>
          </a:p>
        </p:txBody>
      </p:sp>
      <p:sp>
        <p:nvSpPr>
          <p:cNvPr id="5" name="Footer Placeholder 4">
            <a:extLst>
              <a:ext uri="{FF2B5EF4-FFF2-40B4-BE49-F238E27FC236}">
                <a16:creationId xmlns:a16="http://schemas.microsoft.com/office/drawing/2014/main" id="{8EC13DB6-0714-9047-AD9B-C3EEFC3A3047}"/>
              </a:ext>
            </a:extLst>
          </p:cNvPr>
          <p:cNvSpPr>
            <a:spLocks noGrp="1"/>
          </p:cNvSpPr>
          <p:nvPr>
            <p:ph type="ftr" sz="quarter" idx="11"/>
          </p:nvPr>
        </p:nvSpPr>
        <p:spPr/>
        <p:txBody>
          <a:bodyPr/>
          <a:lstStyle/>
          <a:p>
            <a:endParaRPr lang="en-NL"/>
          </a:p>
        </p:txBody>
      </p:sp>
      <p:sp>
        <p:nvSpPr>
          <p:cNvPr id="6" name="Slide Number Placeholder 5">
            <a:extLst>
              <a:ext uri="{FF2B5EF4-FFF2-40B4-BE49-F238E27FC236}">
                <a16:creationId xmlns:a16="http://schemas.microsoft.com/office/drawing/2014/main" id="{64BAC42A-4373-7A45-9368-DFBA1DC32E9B}"/>
              </a:ext>
            </a:extLst>
          </p:cNvPr>
          <p:cNvSpPr>
            <a:spLocks noGrp="1"/>
          </p:cNvSpPr>
          <p:nvPr>
            <p:ph type="sldNum" sz="quarter" idx="12"/>
          </p:nvPr>
        </p:nvSpPr>
        <p:spPr/>
        <p:txBody>
          <a:bodyPr/>
          <a:lstStyle/>
          <a:p>
            <a:fld id="{63A8B788-DF0C-374B-825A-C785BC6CB3B7}" type="slidenum">
              <a:rPr lang="en-NL" smtClean="0"/>
              <a:t>‹#›</a:t>
            </a:fld>
            <a:endParaRPr lang="en-NL"/>
          </a:p>
        </p:txBody>
      </p:sp>
    </p:spTree>
    <p:extLst>
      <p:ext uri="{BB962C8B-B14F-4D97-AF65-F5344CB8AC3E}">
        <p14:creationId xmlns:p14="http://schemas.microsoft.com/office/powerpoint/2010/main" val="41960617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F55DF-EDF5-924F-A5DD-DEF1A91B8D3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NL"/>
          </a:p>
        </p:txBody>
      </p:sp>
      <p:sp>
        <p:nvSpPr>
          <p:cNvPr id="3" name="Text Placeholder 2">
            <a:extLst>
              <a:ext uri="{FF2B5EF4-FFF2-40B4-BE49-F238E27FC236}">
                <a16:creationId xmlns:a16="http://schemas.microsoft.com/office/drawing/2014/main" id="{1BDBA6FB-E1E2-234C-84F0-C9018C209A2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E690171-0799-FC4A-B282-F7D5AC887EF6}"/>
              </a:ext>
            </a:extLst>
          </p:cNvPr>
          <p:cNvSpPr>
            <a:spLocks noGrp="1"/>
          </p:cNvSpPr>
          <p:nvPr>
            <p:ph type="dt" sz="half" idx="10"/>
          </p:nvPr>
        </p:nvSpPr>
        <p:spPr/>
        <p:txBody>
          <a:bodyPr/>
          <a:lstStyle/>
          <a:p>
            <a:fld id="{9C7FF154-A76E-3548-AB09-ED9CE2AD1DCE}" type="datetimeFigureOut">
              <a:rPr lang="en-NL" smtClean="0"/>
              <a:t>24/11/2024</a:t>
            </a:fld>
            <a:endParaRPr lang="en-NL"/>
          </a:p>
        </p:txBody>
      </p:sp>
      <p:sp>
        <p:nvSpPr>
          <p:cNvPr id="5" name="Footer Placeholder 4">
            <a:extLst>
              <a:ext uri="{FF2B5EF4-FFF2-40B4-BE49-F238E27FC236}">
                <a16:creationId xmlns:a16="http://schemas.microsoft.com/office/drawing/2014/main" id="{12188169-EEA7-B946-A6C3-52219C2A28FD}"/>
              </a:ext>
            </a:extLst>
          </p:cNvPr>
          <p:cNvSpPr>
            <a:spLocks noGrp="1"/>
          </p:cNvSpPr>
          <p:nvPr>
            <p:ph type="ftr" sz="quarter" idx="11"/>
          </p:nvPr>
        </p:nvSpPr>
        <p:spPr/>
        <p:txBody>
          <a:bodyPr/>
          <a:lstStyle/>
          <a:p>
            <a:endParaRPr lang="en-NL"/>
          </a:p>
        </p:txBody>
      </p:sp>
      <p:sp>
        <p:nvSpPr>
          <p:cNvPr id="6" name="Slide Number Placeholder 5">
            <a:extLst>
              <a:ext uri="{FF2B5EF4-FFF2-40B4-BE49-F238E27FC236}">
                <a16:creationId xmlns:a16="http://schemas.microsoft.com/office/drawing/2014/main" id="{C845C225-BAC5-0D46-BC7A-6E0C36677210}"/>
              </a:ext>
            </a:extLst>
          </p:cNvPr>
          <p:cNvSpPr>
            <a:spLocks noGrp="1"/>
          </p:cNvSpPr>
          <p:nvPr>
            <p:ph type="sldNum" sz="quarter" idx="12"/>
          </p:nvPr>
        </p:nvSpPr>
        <p:spPr/>
        <p:txBody>
          <a:bodyPr/>
          <a:lstStyle/>
          <a:p>
            <a:fld id="{63A8B788-DF0C-374B-825A-C785BC6CB3B7}" type="slidenum">
              <a:rPr lang="en-NL" smtClean="0"/>
              <a:t>‹#›</a:t>
            </a:fld>
            <a:endParaRPr lang="en-NL"/>
          </a:p>
        </p:txBody>
      </p:sp>
    </p:spTree>
    <p:extLst>
      <p:ext uri="{BB962C8B-B14F-4D97-AF65-F5344CB8AC3E}">
        <p14:creationId xmlns:p14="http://schemas.microsoft.com/office/powerpoint/2010/main" val="33833066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64C5AC-2C64-9A4B-B6EE-E429D882F466}"/>
              </a:ext>
            </a:extLst>
          </p:cNvPr>
          <p:cNvSpPr>
            <a:spLocks noGrp="1"/>
          </p:cNvSpPr>
          <p:nvPr>
            <p:ph type="title"/>
          </p:nvPr>
        </p:nvSpPr>
        <p:spPr/>
        <p:txBody>
          <a:bodyPr/>
          <a:lstStyle/>
          <a:p>
            <a:r>
              <a:rPr lang="en-US"/>
              <a:t>Click to edit Master title style</a:t>
            </a:r>
            <a:endParaRPr lang="en-NL"/>
          </a:p>
        </p:txBody>
      </p:sp>
      <p:sp>
        <p:nvSpPr>
          <p:cNvPr id="3" name="Content Placeholder 2">
            <a:extLst>
              <a:ext uri="{FF2B5EF4-FFF2-40B4-BE49-F238E27FC236}">
                <a16:creationId xmlns:a16="http://schemas.microsoft.com/office/drawing/2014/main" id="{CF6AA949-55D6-6044-8A9A-5EEA2DCAB7F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a:p>
        </p:txBody>
      </p:sp>
      <p:sp>
        <p:nvSpPr>
          <p:cNvPr id="4" name="Content Placeholder 3">
            <a:extLst>
              <a:ext uri="{FF2B5EF4-FFF2-40B4-BE49-F238E27FC236}">
                <a16:creationId xmlns:a16="http://schemas.microsoft.com/office/drawing/2014/main" id="{C959A745-75F9-B342-8CCC-444E03457CD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a:p>
        </p:txBody>
      </p:sp>
      <p:sp>
        <p:nvSpPr>
          <p:cNvPr id="5" name="Date Placeholder 4">
            <a:extLst>
              <a:ext uri="{FF2B5EF4-FFF2-40B4-BE49-F238E27FC236}">
                <a16:creationId xmlns:a16="http://schemas.microsoft.com/office/drawing/2014/main" id="{06EC4292-9604-104E-A6E0-41A3BEE163FC}"/>
              </a:ext>
            </a:extLst>
          </p:cNvPr>
          <p:cNvSpPr>
            <a:spLocks noGrp="1"/>
          </p:cNvSpPr>
          <p:nvPr>
            <p:ph type="dt" sz="half" idx="10"/>
          </p:nvPr>
        </p:nvSpPr>
        <p:spPr/>
        <p:txBody>
          <a:bodyPr/>
          <a:lstStyle/>
          <a:p>
            <a:fld id="{9C7FF154-A76E-3548-AB09-ED9CE2AD1DCE}" type="datetimeFigureOut">
              <a:rPr lang="en-NL" smtClean="0"/>
              <a:t>24/11/2024</a:t>
            </a:fld>
            <a:endParaRPr lang="en-NL"/>
          </a:p>
        </p:txBody>
      </p:sp>
      <p:sp>
        <p:nvSpPr>
          <p:cNvPr id="6" name="Footer Placeholder 5">
            <a:extLst>
              <a:ext uri="{FF2B5EF4-FFF2-40B4-BE49-F238E27FC236}">
                <a16:creationId xmlns:a16="http://schemas.microsoft.com/office/drawing/2014/main" id="{DB2FABEF-973A-824A-A322-4D74EB666897}"/>
              </a:ext>
            </a:extLst>
          </p:cNvPr>
          <p:cNvSpPr>
            <a:spLocks noGrp="1"/>
          </p:cNvSpPr>
          <p:nvPr>
            <p:ph type="ftr" sz="quarter" idx="11"/>
          </p:nvPr>
        </p:nvSpPr>
        <p:spPr/>
        <p:txBody>
          <a:bodyPr/>
          <a:lstStyle/>
          <a:p>
            <a:endParaRPr lang="en-NL"/>
          </a:p>
        </p:txBody>
      </p:sp>
      <p:sp>
        <p:nvSpPr>
          <p:cNvPr id="7" name="Slide Number Placeholder 6">
            <a:extLst>
              <a:ext uri="{FF2B5EF4-FFF2-40B4-BE49-F238E27FC236}">
                <a16:creationId xmlns:a16="http://schemas.microsoft.com/office/drawing/2014/main" id="{786D9DA4-30F5-634D-92E1-5A3E72DA704E}"/>
              </a:ext>
            </a:extLst>
          </p:cNvPr>
          <p:cNvSpPr>
            <a:spLocks noGrp="1"/>
          </p:cNvSpPr>
          <p:nvPr>
            <p:ph type="sldNum" sz="quarter" idx="12"/>
          </p:nvPr>
        </p:nvSpPr>
        <p:spPr/>
        <p:txBody>
          <a:bodyPr/>
          <a:lstStyle/>
          <a:p>
            <a:fld id="{63A8B788-DF0C-374B-825A-C785BC6CB3B7}" type="slidenum">
              <a:rPr lang="en-NL" smtClean="0"/>
              <a:t>‹#›</a:t>
            </a:fld>
            <a:endParaRPr lang="en-NL"/>
          </a:p>
        </p:txBody>
      </p:sp>
    </p:spTree>
    <p:extLst>
      <p:ext uri="{BB962C8B-B14F-4D97-AF65-F5344CB8AC3E}">
        <p14:creationId xmlns:p14="http://schemas.microsoft.com/office/powerpoint/2010/main" val="28155370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76F209-C2BF-7545-A274-2B1968F3AA9B}"/>
              </a:ext>
            </a:extLst>
          </p:cNvPr>
          <p:cNvSpPr>
            <a:spLocks noGrp="1"/>
          </p:cNvSpPr>
          <p:nvPr>
            <p:ph type="title"/>
          </p:nvPr>
        </p:nvSpPr>
        <p:spPr>
          <a:xfrm>
            <a:off x="839788" y="365125"/>
            <a:ext cx="10515600" cy="1325563"/>
          </a:xfrm>
        </p:spPr>
        <p:txBody>
          <a:bodyPr/>
          <a:lstStyle/>
          <a:p>
            <a:r>
              <a:rPr lang="en-US"/>
              <a:t>Click to edit Master title style</a:t>
            </a:r>
            <a:endParaRPr lang="en-NL"/>
          </a:p>
        </p:txBody>
      </p:sp>
      <p:sp>
        <p:nvSpPr>
          <p:cNvPr id="3" name="Text Placeholder 2">
            <a:extLst>
              <a:ext uri="{FF2B5EF4-FFF2-40B4-BE49-F238E27FC236}">
                <a16:creationId xmlns:a16="http://schemas.microsoft.com/office/drawing/2014/main" id="{EE3CD3D0-A5D3-7B49-B397-E36D5688B0B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D5FA299-542B-A04D-9B28-FACF1B4C8F3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a:p>
        </p:txBody>
      </p:sp>
      <p:sp>
        <p:nvSpPr>
          <p:cNvPr id="5" name="Text Placeholder 4">
            <a:extLst>
              <a:ext uri="{FF2B5EF4-FFF2-40B4-BE49-F238E27FC236}">
                <a16:creationId xmlns:a16="http://schemas.microsoft.com/office/drawing/2014/main" id="{98CEDCFD-802A-4847-9121-0822298A710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39523B7-B944-8945-92B3-C66FC9AA40C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a:p>
        </p:txBody>
      </p:sp>
      <p:sp>
        <p:nvSpPr>
          <p:cNvPr id="7" name="Date Placeholder 6">
            <a:extLst>
              <a:ext uri="{FF2B5EF4-FFF2-40B4-BE49-F238E27FC236}">
                <a16:creationId xmlns:a16="http://schemas.microsoft.com/office/drawing/2014/main" id="{60CE9340-70B8-4145-A2AD-78FC4D555AD6}"/>
              </a:ext>
            </a:extLst>
          </p:cNvPr>
          <p:cNvSpPr>
            <a:spLocks noGrp="1"/>
          </p:cNvSpPr>
          <p:nvPr>
            <p:ph type="dt" sz="half" idx="10"/>
          </p:nvPr>
        </p:nvSpPr>
        <p:spPr/>
        <p:txBody>
          <a:bodyPr/>
          <a:lstStyle/>
          <a:p>
            <a:fld id="{9C7FF154-A76E-3548-AB09-ED9CE2AD1DCE}" type="datetimeFigureOut">
              <a:rPr lang="en-NL" smtClean="0"/>
              <a:t>24/11/2024</a:t>
            </a:fld>
            <a:endParaRPr lang="en-NL"/>
          </a:p>
        </p:txBody>
      </p:sp>
      <p:sp>
        <p:nvSpPr>
          <p:cNvPr id="8" name="Footer Placeholder 7">
            <a:extLst>
              <a:ext uri="{FF2B5EF4-FFF2-40B4-BE49-F238E27FC236}">
                <a16:creationId xmlns:a16="http://schemas.microsoft.com/office/drawing/2014/main" id="{76483790-C3BE-6A46-B6EC-934633D0B5D5}"/>
              </a:ext>
            </a:extLst>
          </p:cNvPr>
          <p:cNvSpPr>
            <a:spLocks noGrp="1"/>
          </p:cNvSpPr>
          <p:nvPr>
            <p:ph type="ftr" sz="quarter" idx="11"/>
          </p:nvPr>
        </p:nvSpPr>
        <p:spPr/>
        <p:txBody>
          <a:bodyPr/>
          <a:lstStyle/>
          <a:p>
            <a:endParaRPr lang="en-NL"/>
          </a:p>
        </p:txBody>
      </p:sp>
      <p:sp>
        <p:nvSpPr>
          <p:cNvPr id="9" name="Slide Number Placeholder 8">
            <a:extLst>
              <a:ext uri="{FF2B5EF4-FFF2-40B4-BE49-F238E27FC236}">
                <a16:creationId xmlns:a16="http://schemas.microsoft.com/office/drawing/2014/main" id="{DB6389E4-3504-BC46-A5C2-92E60E10F1B9}"/>
              </a:ext>
            </a:extLst>
          </p:cNvPr>
          <p:cNvSpPr>
            <a:spLocks noGrp="1"/>
          </p:cNvSpPr>
          <p:nvPr>
            <p:ph type="sldNum" sz="quarter" idx="12"/>
          </p:nvPr>
        </p:nvSpPr>
        <p:spPr/>
        <p:txBody>
          <a:bodyPr/>
          <a:lstStyle/>
          <a:p>
            <a:fld id="{63A8B788-DF0C-374B-825A-C785BC6CB3B7}" type="slidenum">
              <a:rPr lang="en-NL" smtClean="0"/>
              <a:t>‹#›</a:t>
            </a:fld>
            <a:endParaRPr lang="en-NL"/>
          </a:p>
        </p:txBody>
      </p:sp>
    </p:spTree>
    <p:extLst>
      <p:ext uri="{BB962C8B-B14F-4D97-AF65-F5344CB8AC3E}">
        <p14:creationId xmlns:p14="http://schemas.microsoft.com/office/powerpoint/2010/main" val="25083519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F40C68-32DC-A04F-92FE-77E66F502AF9}"/>
              </a:ext>
            </a:extLst>
          </p:cNvPr>
          <p:cNvSpPr>
            <a:spLocks noGrp="1"/>
          </p:cNvSpPr>
          <p:nvPr>
            <p:ph type="title"/>
          </p:nvPr>
        </p:nvSpPr>
        <p:spPr/>
        <p:txBody>
          <a:bodyPr/>
          <a:lstStyle/>
          <a:p>
            <a:r>
              <a:rPr lang="en-US"/>
              <a:t>Click to edit Master title style</a:t>
            </a:r>
            <a:endParaRPr lang="en-NL"/>
          </a:p>
        </p:txBody>
      </p:sp>
      <p:sp>
        <p:nvSpPr>
          <p:cNvPr id="3" name="Date Placeholder 2">
            <a:extLst>
              <a:ext uri="{FF2B5EF4-FFF2-40B4-BE49-F238E27FC236}">
                <a16:creationId xmlns:a16="http://schemas.microsoft.com/office/drawing/2014/main" id="{7368AB45-FE3B-454F-9317-349687AD5958}"/>
              </a:ext>
            </a:extLst>
          </p:cNvPr>
          <p:cNvSpPr>
            <a:spLocks noGrp="1"/>
          </p:cNvSpPr>
          <p:nvPr>
            <p:ph type="dt" sz="half" idx="10"/>
          </p:nvPr>
        </p:nvSpPr>
        <p:spPr/>
        <p:txBody>
          <a:bodyPr/>
          <a:lstStyle/>
          <a:p>
            <a:fld id="{9C7FF154-A76E-3548-AB09-ED9CE2AD1DCE}" type="datetimeFigureOut">
              <a:rPr lang="en-NL" smtClean="0"/>
              <a:t>24/11/2024</a:t>
            </a:fld>
            <a:endParaRPr lang="en-NL"/>
          </a:p>
        </p:txBody>
      </p:sp>
      <p:sp>
        <p:nvSpPr>
          <p:cNvPr id="4" name="Footer Placeholder 3">
            <a:extLst>
              <a:ext uri="{FF2B5EF4-FFF2-40B4-BE49-F238E27FC236}">
                <a16:creationId xmlns:a16="http://schemas.microsoft.com/office/drawing/2014/main" id="{5EFA1CDA-8F47-8F42-A7FC-8D170F7F8B59}"/>
              </a:ext>
            </a:extLst>
          </p:cNvPr>
          <p:cNvSpPr>
            <a:spLocks noGrp="1"/>
          </p:cNvSpPr>
          <p:nvPr>
            <p:ph type="ftr" sz="quarter" idx="11"/>
          </p:nvPr>
        </p:nvSpPr>
        <p:spPr/>
        <p:txBody>
          <a:bodyPr/>
          <a:lstStyle/>
          <a:p>
            <a:endParaRPr lang="en-NL"/>
          </a:p>
        </p:txBody>
      </p:sp>
      <p:sp>
        <p:nvSpPr>
          <p:cNvPr id="5" name="Slide Number Placeholder 4">
            <a:extLst>
              <a:ext uri="{FF2B5EF4-FFF2-40B4-BE49-F238E27FC236}">
                <a16:creationId xmlns:a16="http://schemas.microsoft.com/office/drawing/2014/main" id="{A6431E8F-D130-094C-B7A3-7BE2C3C20CCD}"/>
              </a:ext>
            </a:extLst>
          </p:cNvPr>
          <p:cNvSpPr>
            <a:spLocks noGrp="1"/>
          </p:cNvSpPr>
          <p:nvPr>
            <p:ph type="sldNum" sz="quarter" idx="12"/>
          </p:nvPr>
        </p:nvSpPr>
        <p:spPr/>
        <p:txBody>
          <a:bodyPr/>
          <a:lstStyle/>
          <a:p>
            <a:fld id="{63A8B788-DF0C-374B-825A-C785BC6CB3B7}" type="slidenum">
              <a:rPr lang="en-NL" smtClean="0"/>
              <a:t>‹#›</a:t>
            </a:fld>
            <a:endParaRPr lang="en-NL"/>
          </a:p>
        </p:txBody>
      </p:sp>
    </p:spTree>
    <p:extLst>
      <p:ext uri="{BB962C8B-B14F-4D97-AF65-F5344CB8AC3E}">
        <p14:creationId xmlns:p14="http://schemas.microsoft.com/office/powerpoint/2010/main" val="20004665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C593DC8-04CA-604E-95EC-32CC0978B721}"/>
              </a:ext>
            </a:extLst>
          </p:cNvPr>
          <p:cNvSpPr>
            <a:spLocks noGrp="1"/>
          </p:cNvSpPr>
          <p:nvPr>
            <p:ph type="dt" sz="half" idx="10"/>
          </p:nvPr>
        </p:nvSpPr>
        <p:spPr/>
        <p:txBody>
          <a:bodyPr/>
          <a:lstStyle/>
          <a:p>
            <a:fld id="{9C7FF154-A76E-3548-AB09-ED9CE2AD1DCE}" type="datetimeFigureOut">
              <a:rPr lang="en-NL" smtClean="0"/>
              <a:t>24/11/2024</a:t>
            </a:fld>
            <a:endParaRPr lang="en-NL"/>
          </a:p>
        </p:txBody>
      </p:sp>
      <p:sp>
        <p:nvSpPr>
          <p:cNvPr id="3" name="Footer Placeholder 2">
            <a:extLst>
              <a:ext uri="{FF2B5EF4-FFF2-40B4-BE49-F238E27FC236}">
                <a16:creationId xmlns:a16="http://schemas.microsoft.com/office/drawing/2014/main" id="{B62C5A3B-CA2B-7B45-AAAD-05EB054B9301}"/>
              </a:ext>
            </a:extLst>
          </p:cNvPr>
          <p:cNvSpPr>
            <a:spLocks noGrp="1"/>
          </p:cNvSpPr>
          <p:nvPr>
            <p:ph type="ftr" sz="quarter" idx="11"/>
          </p:nvPr>
        </p:nvSpPr>
        <p:spPr/>
        <p:txBody>
          <a:bodyPr/>
          <a:lstStyle/>
          <a:p>
            <a:endParaRPr lang="en-NL"/>
          </a:p>
        </p:txBody>
      </p:sp>
      <p:sp>
        <p:nvSpPr>
          <p:cNvPr id="4" name="Slide Number Placeholder 3">
            <a:extLst>
              <a:ext uri="{FF2B5EF4-FFF2-40B4-BE49-F238E27FC236}">
                <a16:creationId xmlns:a16="http://schemas.microsoft.com/office/drawing/2014/main" id="{91D37841-272E-EC41-B8DE-1AC206A9F137}"/>
              </a:ext>
            </a:extLst>
          </p:cNvPr>
          <p:cNvSpPr>
            <a:spLocks noGrp="1"/>
          </p:cNvSpPr>
          <p:nvPr>
            <p:ph type="sldNum" sz="quarter" idx="12"/>
          </p:nvPr>
        </p:nvSpPr>
        <p:spPr/>
        <p:txBody>
          <a:bodyPr/>
          <a:lstStyle/>
          <a:p>
            <a:fld id="{63A8B788-DF0C-374B-825A-C785BC6CB3B7}" type="slidenum">
              <a:rPr lang="en-NL" smtClean="0"/>
              <a:t>‹#›</a:t>
            </a:fld>
            <a:endParaRPr lang="en-NL"/>
          </a:p>
        </p:txBody>
      </p:sp>
    </p:spTree>
    <p:extLst>
      <p:ext uri="{BB962C8B-B14F-4D97-AF65-F5344CB8AC3E}">
        <p14:creationId xmlns:p14="http://schemas.microsoft.com/office/powerpoint/2010/main" val="7955822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468EEC-FCED-404C-9EB1-07A49258D64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NL"/>
          </a:p>
        </p:txBody>
      </p:sp>
      <p:sp>
        <p:nvSpPr>
          <p:cNvPr id="3" name="Content Placeholder 2">
            <a:extLst>
              <a:ext uri="{FF2B5EF4-FFF2-40B4-BE49-F238E27FC236}">
                <a16:creationId xmlns:a16="http://schemas.microsoft.com/office/drawing/2014/main" id="{3CD9D13C-749F-C644-8E5B-0F71A4E5FAA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a:p>
        </p:txBody>
      </p:sp>
      <p:sp>
        <p:nvSpPr>
          <p:cNvPr id="4" name="Text Placeholder 3">
            <a:extLst>
              <a:ext uri="{FF2B5EF4-FFF2-40B4-BE49-F238E27FC236}">
                <a16:creationId xmlns:a16="http://schemas.microsoft.com/office/drawing/2014/main" id="{75EB3C44-FEF0-0448-AC59-BF0413C4D88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4B285F5-517A-3E41-B5B1-1055AF26EC12}"/>
              </a:ext>
            </a:extLst>
          </p:cNvPr>
          <p:cNvSpPr>
            <a:spLocks noGrp="1"/>
          </p:cNvSpPr>
          <p:nvPr>
            <p:ph type="dt" sz="half" idx="10"/>
          </p:nvPr>
        </p:nvSpPr>
        <p:spPr/>
        <p:txBody>
          <a:bodyPr/>
          <a:lstStyle/>
          <a:p>
            <a:fld id="{9C7FF154-A76E-3548-AB09-ED9CE2AD1DCE}" type="datetimeFigureOut">
              <a:rPr lang="en-NL" smtClean="0"/>
              <a:t>24/11/2024</a:t>
            </a:fld>
            <a:endParaRPr lang="en-NL"/>
          </a:p>
        </p:txBody>
      </p:sp>
      <p:sp>
        <p:nvSpPr>
          <p:cNvPr id="6" name="Footer Placeholder 5">
            <a:extLst>
              <a:ext uri="{FF2B5EF4-FFF2-40B4-BE49-F238E27FC236}">
                <a16:creationId xmlns:a16="http://schemas.microsoft.com/office/drawing/2014/main" id="{CC2EB944-2175-8C43-A7DC-C38248F1D790}"/>
              </a:ext>
            </a:extLst>
          </p:cNvPr>
          <p:cNvSpPr>
            <a:spLocks noGrp="1"/>
          </p:cNvSpPr>
          <p:nvPr>
            <p:ph type="ftr" sz="quarter" idx="11"/>
          </p:nvPr>
        </p:nvSpPr>
        <p:spPr/>
        <p:txBody>
          <a:bodyPr/>
          <a:lstStyle/>
          <a:p>
            <a:endParaRPr lang="en-NL"/>
          </a:p>
        </p:txBody>
      </p:sp>
      <p:sp>
        <p:nvSpPr>
          <p:cNvPr id="7" name="Slide Number Placeholder 6">
            <a:extLst>
              <a:ext uri="{FF2B5EF4-FFF2-40B4-BE49-F238E27FC236}">
                <a16:creationId xmlns:a16="http://schemas.microsoft.com/office/drawing/2014/main" id="{B9153C93-6FBD-884C-8FE1-CDA7DEC3A0CD}"/>
              </a:ext>
            </a:extLst>
          </p:cNvPr>
          <p:cNvSpPr>
            <a:spLocks noGrp="1"/>
          </p:cNvSpPr>
          <p:nvPr>
            <p:ph type="sldNum" sz="quarter" idx="12"/>
          </p:nvPr>
        </p:nvSpPr>
        <p:spPr/>
        <p:txBody>
          <a:bodyPr/>
          <a:lstStyle/>
          <a:p>
            <a:fld id="{63A8B788-DF0C-374B-825A-C785BC6CB3B7}" type="slidenum">
              <a:rPr lang="en-NL" smtClean="0"/>
              <a:t>‹#›</a:t>
            </a:fld>
            <a:endParaRPr lang="en-NL"/>
          </a:p>
        </p:txBody>
      </p:sp>
    </p:spTree>
    <p:extLst>
      <p:ext uri="{BB962C8B-B14F-4D97-AF65-F5344CB8AC3E}">
        <p14:creationId xmlns:p14="http://schemas.microsoft.com/office/powerpoint/2010/main" val="27215495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6D5560-47EC-6443-A7CF-E9E09E9881D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NL"/>
          </a:p>
        </p:txBody>
      </p:sp>
      <p:sp>
        <p:nvSpPr>
          <p:cNvPr id="3" name="Picture Placeholder 2">
            <a:extLst>
              <a:ext uri="{FF2B5EF4-FFF2-40B4-BE49-F238E27FC236}">
                <a16:creationId xmlns:a16="http://schemas.microsoft.com/office/drawing/2014/main" id="{F4FF5C9D-9C68-AA43-B570-2AB285E88A8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NL"/>
          </a:p>
        </p:txBody>
      </p:sp>
      <p:sp>
        <p:nvSpPr>
          <p:cNvPr id="4" name="Text Placeholder 3">
            <a:extLst>
              <a:ext uri="{FF2B5EF4-FFF2-40B4-BE49-F238E27FC236}">
                <a16:creationId xmlns:a16="http://schemas.microsoft.com/office/drawing/2014/main" id="{8A8993BC-C07D-DD4F-BACC-4DBA863EA7A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C8D3498-303F-2844-8C30-F46D2D9DB3B7}"/>
              </a:ext>
            </a:extLst>
          </p:cNvPr>
          <p:cNvSpPr>
            <a:spLocks noGrp="1"/>
          </p:cNvSpPr>
          <p:nvPr>
            <p:ph type="dt" sz="half" idx="10"/>
          </p:nvPr>
        </p:nvSpPr>
        <p:spPr/>
        <p:txBody>
          <a:bodyPr/>
          <a:lstStyle/>
          <a:p>
            <a:fld id="{9C7FF154-A76E-3548-AB09-ED9CE2AD1DCE}" type="datetimeFigureOut">
              <a:rPr lang="en-NL" smtClean="0"/>
              <a:t>24/11/2024</a:t>
            </a:fld>
            <a:endParaRPr lang="en-NL"/>
          </a:p>
        </p:txBody>
      </p:sp>
      <p:sp>
        <p:nvSpPr>
          <p:cNvPr id="6" name="Footer Placeholder 5">
            <a:extLst>
              <a:ext uri="{FF2B5EF4-FFF2-40B4-BE49-F238E27FC236}">
                <a16:creationId xmlns:a16="http://schemas.microsoft.com/office/drawing/2014/main" id="{D2AA1DE8-E5B4-B049-91E6-01E3C7E99ADD}"/>
              </a:ext>
            </a:extLst>
          </p:cNvPr>
          <p:cNvSpPr>
            <a:spLocks noGrp="1"/>
          </p:cNvSpPr>
          <p:nvPr>
            <p:ph type="ftr" sz="quarter" idx="11"/>
          </p:nvPr>
        </p:nvSpPr>
        <p:spPr/>
        <p:txBody>
          <a:bodyPr/>
          <a:lstStyle/>
          <a:p>
            <a:endParaRPr lang="en-NL"/>
          </a:p>
        </p:txBody>
      </p:sp>
      <p:sp>
        <p:nvSpPr>
          <p:cNvPr id="7" name="Slide Number Placeholder 6">
            <a:extLst>
              <a:ext uri="{FF2B5EF4-FFF2-40B4-BE49-F238E27FC236}">
                <a16:creationId xmlns:a16="http://schemas.microsoft.com/office/drawing/2014/main" id="{949866D9-7BB6-8644-B664-B9A46E12B3C0}"/>
              </a:ext>
            </a:extLst>
          </p:cNvPr>
          <p:cNvSpPr>
            <a:spLocks noGrp="1"/>
          </p:cNvSpPr>
          <p:nvPr>
            <p:ph type="sldNum" sz="quarter" idx="12"/>
          </p:nvPr>
        </p:nvSpPr>
        <p:spPr/>
        <p:txBody>
          <a:bodyPr/>
          <a:lstStyle/>
          <a:p>
            <a:fld id="{63A8B788-DF0C-374B-825A-C785BC6CB3B7}" type="slidenum">
              <a:rPr lang="en-NL" smtClean="0"/>
              <a:t>‹#›</a:t>
            </a:fld>
            <a:endParaRPr lang="en-NL"/>
          </a:p>
        </p:txBody>
      </p:sp>
    </p:spTree>
    <p:extLst>
      <p:ext uri="{BB962C8B-B14F-4D97-AF65-F5344CB8AC3E}">
        <p14:creationId xmlns:p14="http://schemas.microsoft.com/office/powerpoint/2010/main" val="16520368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C6A813B-13D1-674C-BDAE-30E1EC06E11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NL"/>
          </a:p>
        </p:txBody>
      </p:sp>
      <p:sp>
        <p:nvSpPr>
          <p:cNvPr id="3" name="Text Placeholder 2">
            <a:extLst>
              <a:ext uri="{FF2B5EF4-FFF2-40B4-BE49-F238E27FC236}">
                <a16:creationId xmlns:a16="http://schemas.microsoft.com/office/drawing/2014/main" id="{008F7FE8-9BB1-AB4E-A0B2-C7F6A80D4A4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a:p>
        </p:txBody>
      </p:sp>
      <p:sp>
        <p:nvSpPr>
          <p:cNvPr id="4" name="Date Placeholder 3">
            <a:extLst>
              <a:ext uri="{FF2B5EF4-FFF2-40B4-BE49-F238E27FC236}">
                <a16:creationId xmlns:a16="http://schemas.microsoft.com/office/drawing/2014/main" id="{348BB232-CB98-1847-AEF6-97E0D0B44A6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C7FF154-A76E-3548-AB09-ED9CE2AD1DCE}" type="datetimeFigureOut">
              <a:rPr lang="en-NL" smtClean="0"/>
              <a:t>24/11/2024</a:t>
            </a:fld>
            <a:endParaRPr lang="en-NL"/>
          </a:p>
        </p:txBody>
      </p:sp>
      <p:sp>
        <p:nvSpPr>
          <p:cNvPr id="5" name="Footer Placeholder 4">
            <a:extLst>
              <a:ext uri="{FF2B5EF4-FFF2-40B4-BE49-F238E27FC236}">
                <a16:creationId xmlns:a16="http://schemas.microsoft.com/office/drawing/2014/main" id="{CCC6FF1E-1187-9C4E-B4CD-2C54AF2716E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NL"/>
          </a:p>
        </p:txBody>
      </p:sp>
      <p:sp>
        <p:nvSpPr>
          <p:cNvPr id="6" name="Slide Number Placeholder 5">
            <a:extLst>
              <a:ext uri="{FF2B5EF4-FFF2-40B4-BE49-F238E27FC236}">
                <a16:creationId xmlns:a16="http://schemas.microsoft.com/office/drawing/2014/main" id="{B14275C9-441D-FE4C-B5E8-D2089793BFB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3A8B788-DF0C-374B-825A-C785BC6CB3B7}" type="slidenum">
              <a:rPr lang="en-NL" smtClean="0"/>
              <a:t>‹#›</a:t>
            </a:fld>
            <a:endParaRPr lang="en-NL"/>
          </a:p>
        </p:txBody>
      </p:sp>
    </p:spTree>
    <p:extLst>
      <p:ext uri="{BB962C8B-B14F-4D97-AF65-F5344CB8AC3E}">
        <p14:creationId xmlns:p14="http://schemas.microsoft.com/office/powerpoint/2010/main" val="370682208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9.em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4542F06-06B7-B98E-03ED-7C5337FEDE84}"/>
              </a:ext>
            </a:extLst>
          </p:cNvPr>
          <p:cNvSpPr txBox="1"/>
          <p:nvPr/>
        </p:nvSpPr>
        <p:spPr>
          <a:xfrm>
            <a:off x="2573079" y="2179674"/>
            <a:ext cx="4640566" cy="1877437"/>
          </a:xfrm>
          <a:prstGeom prst="rect">
            <a:avLst/>
          </a:prstGeom>
          <a:noFill/>
        </p:spPr>
        <p:txBody>
          <a:bodyPr wrap="none" rtlCol="0">
            <a:spAutoFit/>
          </a:bodyPr>
          <a:lstStyle/>
          <a:p>
            <a:r>
              <a:rPr lang="en-GB" sz="4800" dirty="0"/>
              <a:t>History of Rosetta</a:t>
            </a:r>
          </a:p>
          <a:p>
            <a:endParaRPr lang="en-GB" sz="4800" dirty="0"/>
          </a:p>
          <a:p>
            <a:r>
              <a:rPr lang="en-GB" sz="2000" dirty="0"/>
              <a:t>Gerhard </a:t>
            </a:r>
            <a:r>
              <a:rPr lang="en-GB" sz="2000" dirty="0" err="1"/>
              <a:t>Schwehm</a:t>
            </a:r>
            <a:r>
              <a:rPr lang="en-GB" sz="2000" dirty="0"/>
              <a:t>, ESA (retired)</a:t>
            </a:r>
          </a:p>
        </p:txBody>
      </p:sp>
      <p:sp>
        <p:nvSpPr>
          <p:cNvPr id="4" name="TextBox 3">
            <a:extLst>
              <a:ext uri="{FF2B5EF4-FFF2-40B4-BE49-F238E27FC236}">
                <a16:creationId xmlns:a16="http://schemas.microsoft.com/office/drawing/2014/main" id="{C761C709-9BBC-6504-B7D9-D9980025532F}"/>
              </a:ext>
            </a:extLst>
          </p:cNvPr>
          <p:cNvSpPr txBox="1"/>
          <p:nvPr/>
        </p:nvSpPr>
        <p:spPr>
          <a:xfrm>
            <a:off x="5348177" y="6124353"/>
            <a:ext cx="6752361" cy="369332"/>
          </a:xfrm>
          <a:prstGeom prst="rect">
            <a:avLst/>
          </a:prstGeom>
          <a:noFill/>
        </p:spPr>
        <p:txBody>
          <a:bodyPr wrap="none" rtlCol="0">
            <a:spAutoFit/>
          </a:bodyPr>
          <a:lstStyle/>
          <a:p>
            <a:r>
              <a:rPr lang="en-GB" dirty="0"/>
              <a:t>Philae Landing, 10</a:t>
            </a:r>
            <a:r>
              <a:rPr lang="en-GB" baseline="30000" dirty="0"/>
              <a:t>th</a:t>
            </a:r>
            <a:r>
              <a:rPr lang="en-GB" dirty="0"/>
              <a:t> Anniversary Event, ESA-ESTEC, 12 November 2024</a:t>
            </a:r>
          </a:p>
        </p:txBody>
      </p:sp>
    </p:spTree>
    <p:extLst>
      <p:ext uri="{BB962C8B-B14F-4D97-AF65-F5344CB8AC3E}">
        <p14:creationId xmlns:p14="http://schemas.microsoft.com/office/powerpoint/2010/main" val="94072566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5147841" cy="6858000"/>
          </a:xfr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47841" y="0"/>
            <a:ext cx="5210693" cy="6858000"/>
          </a:xfrm>
          <a:prstGeom prst="rect">
            <a:avLst/>
          </a:prstGeom>
        </p:spPr>
      </p:pic>
    </p:spTree>
    <p:extLst>
      <p:ext uri="{BB962C8B-B14F-4D97-AF65-F5344CB8AC3E}">
        <p14:creationId xmlns:p14="http://schemas.microsoft.com/office/powerpoint/2010/main" val="396674767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alpha val="99000"/>
          </a:schemeClr>
        </a:solidFill>
        <a:effectLst/>
      </p:bgPr>
    </p:bg>
    <p:spTree>
      <p:nvGrpSpPr>
        <p:cNvPr id="1" name=""/>
        <p:cNvGrpSpPr/>
        <p:nvPr/>
      </p:nvGrpSpPr>
      <p:grpSpPr>
        <a:xfrm>
          <a:off x="0" y="0"/>
          <a:ext cx="0" cy="0"/>
          <a:chOff x="0" y="0"/>
          <a:chExt cx="0" cy="0"/>
        </a:xfrm>
      </p:grpSpPr>
      <p:sp>
        <p:nvSpPr>
          <p:cNvPr id="4" name="TextBox 3"/>
          <p:cNvSpPr txBox="1"/>
          <p:nvPr/>
        </p:nvSpPr>
        <p:spPr>
          <a:xfrm>
            <a:off x="514350" y="585789"/>
            <a:ext cx="11572875" cy="3416320"/>
          </a:xfrm>
          <a:prstGeom prst="rect">
            <a:avLst/>
          </a:prstGeom>
          <a:noFill/>
        </p:spPr>
        <p:txBody>
          <a:bodyPr wrap="square" rtlCol="0">
            <a:spAutoFit/>
          </a:bodyPr>
          <a:lstStyle/>
          <a:p>
            <a:r>
              <a:rPr lang="de-DE" sz="2400" b="1" dirty="0"/>
              <a:t>In </a:t>
            </a:r>
            <a:r>
              <a:rPr lang="de-DE" sz="2400" b="1" dirty="0" err="1"/>
              <a:t>the</a:t>
            </a:r>
            <a:r>
              <a:rPr lang="de-DE" sz="2400" b="1" dirty="0"/>
              <a:t> Executive Summary </a:t>
            </a:r>
            <a:r>
              <a:rPr lang="de-DE" sz="2400" b="1" dirty="0" err="1"/>
              <a:t>of</a:t>
            </a:r>
            <a:r>
              <a:rPr lang="de-DE" sz="2400" b="1" dirty="0"/>
              <a:t> Rosetta Comet-Nucleus Sample-Return </a:t>
            </a:r>
            <a:r>
              <a:rPr lang="de-DE" sz="2400" b="1" dirty="0" err="1"/>
              <a:t>the</a:t>
            </a:r>
            <a:r>
              <a:rPr lang="de-DE" sz="2400" b="1" dirty="0"/>
              <a:t> SDT </a:t>
            </a:r>
            <a:r>
              <a:rPr lang="de-DE" sz="2400" b="1" dirty="0" err="1"/>
              <a:t>stated</a:t>
            </a:r>
            <a:r>
              <a:rPr lang="de-DE" sz="2400" b="1" dirty="0"/>
              <a:t>:</a:t>
            </a:r>
          </a:p>
          <a:p>
            <a:endParaRPr lang="de-DE" sz="2400" b="1" dirty="0"/>
          </a:p>
          <a:p>
            <a:r>
              <a:rPr lang="de-DE" sz="2400" b="1" dirty="0"/>
              <a:t>‘Rosetta </a:t>
            </a:r>
            <a:r>
              <a:rPr lang="de-DE" sz="2400" b="1" dirty="0" err="1"/>
              <a:t>therefore</a:t>
            </a:r>
            <a:r>
              <a:rPr lang="de-DE" sz="2400" b="1" dirty="0"/>
              <a:t> </a:t>
            </a:r>
            <a:r>
              <a:rPr lang="de-DE" sz="2400" b="1" dirty="0" err="1"/>
              <a:t>provides</a:t>
            </a:r>
            <a:r>
              <a:rPr lang="de-DE" sz="2400" b="1" dirty="0"/>
              <a:t> a </a:t>
            </a:r>
            <a:r>
              <a:rPr lang="de-DE" sz="2400" b="1" dirty="0" err="1"/>
              <a:t>unique</a:t>
            </a:r>
            <a:r>
              <a:rPr lang="de-DE" sz="2400" b="1" dirty="0"/>
              <a:t> </a:t>
            </a:r>
            <a:r>
              <a:rPr lang="de-DE" sz="2400" b="1" dirty="0" err="1"/>
              <a:t>opportunity</a:t>
            </a:r>
            <a:r>
              <a:rPr lang="de-DE" sz="2400" b="1" dirty="0"/>
              <a:t> </a:t>
            </a:r>
            <a:r>
              <a:rPr lang="de-DE" sz="2400" b="1" dirty="0" err="1"/>
              <a:t>to</a:t>
            </a:r>
            <a:r>
              <a:rPr lang="de-DE" sz="2400" b="1" dirty="0"/>
              <a:t> </a:t>
            </a:r>
            <a:r>
              <a:rPr lang="de-DE" sz="2400" b="1" dirty="0" err="1"/>
              <a:t>address</a:t>
            </a:r>
            <a:r>
              <a:rPr lang="de-DE" sz="2400" b="1" dirty="0"/>
              <a:t> </a:t>
            </a:r>
            <a:r>
              <a:rPr lang="de-DE" sz="2400" b="1" dirty="0" err="1"/>
              <a:t>one</a:t>
            </a:r>
            <a:r>
              <a:rPr lang="de-DE" sz="2400" b="1" dirty="0"/>
              <a:t> </a:t>
            </a:r>
            <a:r>
              <a:rPr lang="de-DE" sz="2400" b="1" dirty="0" err="1"/>
              <a:t>of</a:t>
            </a:r>
            <a:r>
              <a:rPr lang="de-DE" sz="2400" b="1" dirty="0"/>
              <a:t> </a:t>
            </a:r>
            <a:r>
              <a:rPr lang="de-DE" sz="2400" b="1" dirty="0" err="1"/>
              <a:t>the</a:t>
            </a:r>
            <a:r>
              <a:rPr lang="de-DE" sz="2400" b="1" dirty="0"/>
              <a:t> </a:t>
            </a:r>
            <a:r>
              <a:rPr lang="de-DE" sz="2400" b="1" dirty="0" err="1"/>
              <a:t>major</a:t>
            </a:r>
            <a:r>
              <a:rPr lang="de-DE" sz="2400" b="1" dirty="0"/>
              <a:t> </a:t>
            </a:r>
            <a:r>
              <a:rPr lang="de-DE" sz="2400" b="1" dirty="0" err="1"/>
              <a:t>scientific</a:t>
            </a:r>
            <a:r>
              <a:rPr lang="de-DE" sz="2400" b="1" dirty="0"/>
              <a:t> </a:t>
            </a:r>
            <a:r>
              <a:rPr lang="de-DE" sz="2400" b="1" dirty="0" err="1"/>
              <a:t>problems</a:t>
            </a:r>
            <a:r>
              <a:rPr lang="de-DE" sz="2400" b="1" dirty="0"/>
              <a:t> </a:t>
            </a:r>
            <a:r>
              <a:rPr lang="de-DE" sz="2400" b="1" dirty="0" err="1"/>
              <a:t>of</a:t>
            </a:r>
            <a:r>
              <a:rPr lang="de-DE" sz="2400" b="1" dirty="0"/>
              <a:t> </a:t>
            </a:r>
            <a:r>
              <a:rPr lang="de-DE" sz="2400" b="1" dirty="0" err="1"/>
              <a:t>planetary</a:t>
            </a:r>
            <a:r>
              <a:rPr lang="de-DE" sz="2400" b="1" dirty="0"/>
              <a:t> </a:t>
            </a:r>
            <a:r>
              <a:rPr lang="de-DE" sz="2400" b="1" dirty="0" err="1"/>
              <a:t>sciences</a:t>
            </a:r>
            <a:r>
              <a:rPr lang="de-DE" sz="2400" b="1" dirty="0"/>
              <a:t> </a:t>
            </a:r>
            <a:r>
              <a:rPr lang="mr-IN" sz="2400" b="1" dirty="0"/>
              <a:t>–</a:t>
            </a:r>
            <a:r>
              <a:rPr lang="de-DE" sz="2400" b="1" dirty="0"/>
              <a:t> </a:t>
            </a:r>
            <a:r>
              <a:rPr lang="de-DE" sz="2400" b="1" dirty="0" err="1"/>
              <a:t>the</a:t>
            </a:r>
            <a:r>
              <a:rPr lang="de-DE" sz="2400" b="1" dirty="0"/>
              <a:t> </a:t>
            </a:r>
            <a:r>
              <a:rPr lang="de-DE" sz="2400" b="1" dirty="0" err="1"/>
              <a:t>origin</a:t>
            </a:r>
            <a:r>
              <a:rPr lang="de-DE" sz="2400" b="1" dirty="0"/>
              <a:t> </a:t>
            </a:r>
            <a:r>
              <a:rPr lang="de-DE" sz="2400" b="1" dirty="0" err="1"/>
              <a:t>of</a:t>
            </a:r>
            <a:r>
              <a:rPr lang="de-DE" sz="2400" b="1" dirty="0"/>
              <a:t> </a:t>
            </a:r>
            <a:r>
              <a:rPr lang="de-DE" sz="2400" b="1" dirty="0" err="1"/>
              <a:t>the</a:t>
            </a:r>
            <a:r>
              <a:rPr lang="de-DE" sz="2400" b="1" dirty="0"/>
              <a:t> solar system- </a:t>
            </a:r>
            <a:r>
              <a:rPr lang="de-DE" sz="2400" b="1" dirty="0" err="1"/>
              <a:t>while</a:t>
            </a:r>
            <a:r>
              <a:rPr lang="de-DE" sz="2400" b="1" dirty="0"/>
              <a:t> </a:t>
            </a:r>
            <a:r>
              <a:rPr lang="de-DE" sz="2400" b="1" dirty="0" err="1"/>
              <a:t>bridging</a:t>
            </a:r>
            <a:r>
              <a:rPr lang="de-DE" sz="2400" b="1" dirty="0"/>
              <a:t> </a:t>
            </a:r>
            <a:r>
              <a:rPr lang="de-DE" sz="2400" b="1" dirty="0" err="1"/>
              <a:t>the</a:t>
            </a:r>
            <a:r>
              <a:rPr lang="de-DE" sz="2400" b="1" dirty="0"/>
              <a:t> </a:t>
            </a:r>
            <a:r>
              <a:rPr lang="de-DE" sz="2400" b="1" dirty="0" err="1"/>
              <a:t>gap</a:t>
            </a:r>
            <a:r>
              <a:rPr lang="de-DE" sz="2400" b="1" dirty="0"/>
              <a:t> </a:t>
            </a:r>
            <a:r>
              <a:rPr lang="de-DE" sz="2400" b="1" dirty="0" err="1"/>
              <a:t>to</a:t>
            </a:r>
            <a:r>
              <a:rPr lang="de-DE" sz="2400" b="1" dirty="0"/>
              <a:t> </a:t>
            </a:r>
            <a:r>
              <a:rPr lang="de-DE" sz="2400" b="1" dirty="0" err="1"/>
              <a:t>key</a:t>
            </a:r>
            <a:r>
              <a:rPr lang="de-DE" sz="2400" b="1" dirty="0"/>
              <a:t> </a:t>
            </a:r>
            <a:r>
              <a:rPr lang="de-DE" sz="2400" b="1" dirty="0" err="1"/>
              <a:t>issues</a:t>
            </a:r>
            <a:r>
              <a:rPr lang="de-DE" sz="2400" b="1" dirty="0"/>
              <a:t> </a:t>
            </a:r>
            <a:r>
              <a:rPr lang="de-DE" sz="2400" b="1" dirty="0" err="1"/>
              <a:t>of</a:t>
            </a:r>
            <a:r>
              <a:rPr lang="de-DE" sz="2400" b="1" dirty="0"/>
              <a:t> modern </a:t>
            </a:r>
            <a:r>
              <a:rPr lang="de-DE" sz="2400" b="1" dirty="0" err="1"/>
              <a:t>astrophysics</a:t>
            </a:r>
            <a:r>
              <a:rPr lang="de-DE" sz="2400" b="1" dirty="0"/>
              <a:t>: </a:t>
            </a:r>
            <a:r>
              <a:rPr lang="de-DE" sz="2400" b="1" dirty="0" err="1"/>
              <a:t>molecular</a:t>
            </a:r>
            <a:r>
              <a:rPr lang="de-DE" sz="2400" b="1" dirty="0"/>
              <a:t> </a:t>
            </a:r>
            <a:r>
              <a:rPr lang="de-DE" sz="2400" b="1" dirty="0" err="1"/>
              <a:t>clouds</a:t>
            </a:r>
            <a:r>
              <a:rPr lang="de-DE" sz="2400" b="1" dirty="0"/>
              <a:t> and </a:t>
            </a:r>
            <a:r>
              <a:rPr lang="de-DE" sz="2400" b="1" dirty="0" err="1"/>
              <a:t>their</a:t>
            </a:r>
            <a:r>
              <a:rPr lang="de-DE" sz="2400" b="1" dirty="0"/>
              <a:t> </a:t>
            </a:r>
            <a:r>
              <a:rPr lang="de-DE" sz="2400" b="1" dirty="0" err="1"/>
              <a:t>evolution</a:t>
            </a:r>
            <a:r>
              <a:rPr lang="de-DE" sz="2400" b="1" dirty="0"/>
              <a:t>, protostellar </a:t>
            </a:r>
            <a:r>
              <a:rPr lang="de-DE" sz="2400" b="1" dirty="0" err="1"/>
              <a:t>nebulae</a:t>
            </a:r>
            <a:r>
              <a:rPr lang="de-DE" sz="2400" b="1" dirty="0"/>
              <a:t>, </a:t>
            </a:r>
            <a:r>
              <a:rPr lang="de-DE" sz="2400" b="1" dirty="0" err="1"/>
              <a:t>sources</a:t>
            </a:r>
            <a:r>
              <a:rPr lang="de-DE" sz="2400" b="1" dirty="0"/>
              <a:t> and </a:t>
            </a:r>
            <a:r>
              <a:rPr lang="de-DE" sz="2400" b="1" dirty="0" err="1"/>
              <a:t>sinks</a:t>
            </a:r>
            <a:r>
              <a:rPr lang="de-DE" sz="2400" b="1" dirty="0"/>
              <a:t> </a:t>
            </a:r>
            <a:r>
              <a:rPr lang="de-DE" sz="2400" b="1" dirty="0" err="1"/>
              <a:t>of</a:t>
            </a:r>
            <a:r>
              <a:rPr lang="de-DE" sz="2400" b="1" dirty="0"/>
              <a:t> interstellar </a:t>
            </a:r>
            <a:r>
              <a:rPr lang="de-DE" sz="2400" b="1" dirty="0" err="1"/>
              <a:t>grains</a:t>
            </a:r>
            <a:r>
              <a:rPr lang="de-DE" sz="2400" b="1" dirty="0"/>
              <a:t>.‘</a:t>
            </a:r>
          </a:p>
          <a:p>
            <a:endParaRPr lang="de-DE" sz="2400" b="1" dirty="0"/>
          </a:p>
          <a:p>
            <a:r>
              <a:rPr lang="de-DE" b="1" dirty="0"/>
              <a:t>ESA SP-1125    Rosetta </a:t>
            </a:r>
            <a:r>
              <a:rPr lang="mr-IN" b="1" dirty="0"/>
              <a:t>–</a:t>
            </a:r>
            <a:r>
              <a:rPr lang="de-DE" b="1" dirty="0"/>
              <a:t> </a:t>
            </a:r>
            <a:r>
              <a:rPr lang="de-DE" b="1" dirty="0" err="1"/>
              <a:t>Comet</a:t>
            </a:r>
            <a:r>
              <a:rPr lang="de-DE" b="1" dirty="0"/>
              <a:t>-Nucleus Sample-Return. Mission </a:t>
            </a:r>
            <a:r>
              <a:rPr lang="de-DE" b="1" dirty="0" err="1"/>
              <a:t>and</a:t>
            </a:r>
            <a:r>
              <a:rPr lang="de-DE" b="1" dirty="0"/>
              <a:t> System Definition </a:t>
            </a:r>
            <a:r>
              <a:rPr lang="de-DE" b="1" dirty="0" err="1"/>
              <a:t>Document</a:t>
            </a:r>
            <a:r>
              <a:rPr lang="de-DE" b="1" dirty="0"/>
              <a:t>, ESA 1991</a:t>
            </a:r>
          </a:p>
          <a:p>
            <a:r>
              <a:rPr lang="de-DE" sz="2400" b="1" dirty="0"/>
              <a:t> </a:t>
            </a:r>
          </a:p>
        </p:txBody>
      </p:sp>
      <p:sp>
        <p:nvSpPr>
          <p:cNvPr id="5" name="TextBox 4"/>
          <p:cNvSpPr txBox="1"/>
          <p:nvPr/>
        </p:nvSpPr>
        <p:spPr>
          <a:xfrm>
            <a:off x="1" y="3929064"/>
            <a:ext cx="12192000" cy="2677656"/>
          </a:xfrm>
          <a:prstGeom prst="rect">
            <a:avLst/>
          </a:prstGeom>
          <a:noFill/>
        </p:spPr>
        <p:txBody>
          <a:bodyPr wrap="square" rtlCol="0">
            <a:spAutoFit/>
          </a:bodyPr>
          <a:lstStyle/>
          <a:p>
            <a:r>
              <a:rPr lang="de-DE" sz="2800" dirty="0">
                <a:solidFill>
                  <a:srgbClr val="FFC000"/>
                </a:solidFill>
              </a:rPr>
              <a:t> </a:t>
            </a:r>
            <a:r>
              <a:rPr lang="de-DE" sz="2800" dirty="0"/>
              <a:t>In 1993 </a:t>
            </a:r>
            <a:r>
              <a:rPr lang="de-DE" sz="2800" dirty="0" err="1"/>
              <a:t>we</a:t>
            </a:r>
            <a:r>
              <a:rPr lang="de-DE" sz="2800" dirty="0"/>
              <a:t> </a:t>
            </a:r>
            <a:r>
              <a:rPr lang="de-DE" sz="2800" dirty="0" err="1"/>
              <a:t>had</a:t>
            </a:r>
            <a:r>
              <a:rPr lang="de-DE" sz="2800" dirty="0"/>
              <a:t> </a:t>
            </a:r>
            <a:r>
              <a:rPr lang="de-DE" sz="2800" dirty="0" err="1"/>
              <a:t>to</a:t>
            </a:r>
            <a:r>
              <a:rPr lang="de-DE" sz="2800" dirty="0"/>
              <a:t> switch </a:t>
            </a:r>
            <a:r>
              <a:rPr lang="de-DE" sz="2800" dirty="0" err="1"/>
              <a:t>from</a:t>
            </a:r>
            <a:r>
              <a:rPr lang="de-DE" sz="2800" dirty="0"/>
              <a:t> a CNSR </a:t>
            </a:r>
            <a:r>
              <a:rPr lang="de-DE" sz="2800" dirty="0" err="1"/>
              <a:t>to</a:t>
            </a:r>
            <a:r>
              <a:rPr lang="de-DE" sz="2800" dirty="0"/>
              <a:t> an Orbiter </a:t>
            </a:r>
            <a:r>
              <a:rPr lang="de-DE" sz="2800" dirty="0" err="1"/>
              <a:t>with</a:t>
            </a:r>
            <a:r>
              <a:rPr lang="de-DE" sz="2800" dirty="0"/>
              <a:t> Lander. Due </a:t>
            </a:r>
            <a:r>
              <a:rPr lang="de-DE" sz="2800" dirty="0" err="1"/>
              <a:t>to</a:t>
            </a:r>
            <a:r>
              <a:rPr lang="de-DE" sz="2800" dirty="0"/>
              <a:t> </a:t>
            </a:r>
            <a:r>
              <a:rPr lang="de-DE" sz="2800" dirty="0" err="1"/>
              <a:t>programmatic</a:t>
            </a:r>
            <a:r>
              <a:rPr lang="de-DE" sz="2800" dirty="0"/>
              <a:t> </a:t>
            </a:r>
            <a:r>
              <a:rPr lang="de-DE" sz="2800" dirty="0" err="1"/>
              <a:t>difficulties</a:t>
            </a:r>
            <a:r>
              <a:rPr lang="de-DE" sz="2800" dirty="0"/>
              <a:t> NASA </a:t>
            </a:r>
            <a:r>
              <a:rPr lang="de-DE" sz="2800" dirty="0" err="1"/>
              <a:t>had</a:t>
            </a:r>
            <a:r>
              <a:rPr lang="de-DE" sz="2800" dirty="0"/>
              <a:t> </a:t>
            </a:r>
            <a:r>
              <a:rPr lang="de-DE" sz="2800" dirty="0" err="1"/>
              <a:t>to</a:t>
            </a:r>
            <a:r>
              <a:rPr lang="de-DE" sz="2800" dirty="0"/>
              <a:t> </a:t>
            </a:r>
            <a:r>
              <a:rPr lang="de-DE" sz="2800" dirty="0" err="1"/>
              <a:t>drop</a:t>
            </a:r>
            <a:r>
              <a:rPr lang="de-DE" sz="2800" dirty="0"/>
              <a:t> out </a:t>
            </a:r>
            <a:r>
              <a:rPr lang="de-DE" sz="2800" dirty="0" err="1"/>
              <a:t>of</a:t>
            </a:r>
            <a:r>
              <a:rPr lang="de-DE" sz="2800" dirty="0"/>
              <a:t> </a:t>
            </a:r>
            <a:r>
              <a:rPr lang="de-DE" sz="2800" dirty="0" err="1"/>
              <a:t>the</a:t>
            </a:r>
            <a:r>
              <a:rPr lang="de-DE" sz="2800" dirty="0"/>
              <a:t> </a:t>
            </a:r>
            <a:r>
              <a:rPr lang="de-DE" sz="2800" dirty="0" err="1"/>
              <a:t>joint</a:t>
            </a:r>
            <a:r>
              <a:rPr lang="de-DE" sz="2800" dirty="0"/>
              <a:t> </a:t>
            </a:r>
            <a:r>
              <a:rPr lang="de-DE" sz="2800" dirty="0" err="1"/>
              <a:t>mission</a:t>
            </a:r>
            <a:r>
              <a:rPr lang="de-DE" sz="2800" dirty="0"/>
              <a:t>.  </a:t>
            </a:r>
            <a:r>
              <a:rPr lang="de-DE" sz="2800" dirty="0" err="1"/>
              <a:t>We</a:t>
            </a:r>
            <a:r>
              <a:rPr lang="de-DE" sz="2800" dirty="0"/>
              <a:t> </a:t>
            </a:r>
            <a:r>
              <a:rPr lang="de-DE" sz="2800" dirty="0" err="1"/>
              <a:t>claimed</a:t>
            </a:r>
            <a:r>
              <a:rPr lang="de-DE" sz="2800" dirty="0"/>
              <a:t> (</a:t>
            </a:r>
            <a:r>
              <a:rPr lang="de-DE" sz="2800" dirty="0" err="1"/>
              <a:t>better</a:t>
            </a:r>
            <a:r>
              <a:rPr lang="de-DE" sz="2800" dirty="0"/>
              <a:t> </a:t>
            </a:r>
            <a:r>
              <a:rPr lang="de-DE" sz="2800" dirty="0" err="1"/>
              <a:t>we</a:t>
            </a:r>
            <a:r>
              <a:rPr lang="de-DE" sz="2800" dirty="0"/>
              <a:t> </a:t>
            </a:r>
            <a:r>
              <a:rPr lang="de-DE" sz="2800" dirty="0" err="1"/>
              <a:t>had</a:t>
            </a:r>
            <a:r>
              <a:rPr lang="de-DE" sz="2800" dirty="0"/>
              <a:t> </a:t>
            </a:r>
            <a:r>
              <a:rPr lang="de-DE" sz="2800" dirty="0" err="1"/>
              <a:t>to</a:t>
            </a:r>
            <a:r>
              <a:rPr lang="de-DE" sz="2800" dirty="0"/>
              <a:t> </a:t>
            </a:r>
            <a:r>
              <a:rPr lang="de-DE" sz="2800" dirty="0" err="1"/>
              <a:t>convince</a:t>
            </a:r>
            <a:r>
              <a:rPr lang="de-DE" sz="2800" dirty="0"/>
              <a:t> </a:t>
            </a:r>
            <a:r>
              <a:rPr lang="de-DE" sz="2800" dirty="0" err="1"/>
              <a:t>the</a:t>
            </a:r>
            <a:r>
              <a:rPr lang="de-DE" sz="2800" dirty="0"/>
              <a:t> ESA Advisory </a:t>
            </a:r>
            <a:r>
              <a:rPr lang="de-DE" sz="2800" dirty="0" err="1"/>
              <a:t>Structure</a:t>
            </a:r>
            <a:r>
              <a:rPr lang="de-DE" sz="2800" dirty="0"/>
              <a:t>) </a:t>
            </a:r>
            <a:r>
              <a:rPr lang="de-DE" sz="2800" dirty="0" err="1"/>
              <a:t>that</a:t>
            </a:r>
            <a:r>
              <a:rPr lang="de-DE" sz="2800" dirty="0"/>
              <a:t> </a:t>
            </a:r>
            <a:r>
              <a:rPr lang="de-DE" sz="2800" dirty="0" err="1"/>
              <a:t>we</a:t>
            </a:r>
            <a:r>
              <a:rPr lang="de-DE" sz="2800" dirty="0"/>
              <a:t> </a:t>
            </a:r>
            <a:r>
              <a:rPr lang="de-DE" sz="2800" dirty="0" err="1"/>
              <a:t>would</a:t>
            </a:r>
            <a:r>
              <a:rPr lang="de-DE" sz="2800" dirty="0"/>
              <a:t> </a:t>
            </a:r>
            <a:r>
              <a:rPr lang="de-DE" sz="2800" dirty="0" err="1"/>
              <a:t>preserve</a:t>
            </a:r>
            <a:r>
              <a:rPr lang="de-DE" sz="2800" dirty="0"/>
              <a:t> </a:t>
            </a:r>
            <a:r>
              <a:rPr lang="de-DE" sz="2800" dirty="0" err="1"/>
              <a:t>the</a:t>
            </a:r>
            <a:r>
              <a:rPr lang="de-DE" sz="2800" dirty="0"/>
              <a:t> original </a:t>
            </a:r>
            <a:r>
              <a:rPr lang="de-DE" sz="2800" dirty="0" err="1"/>
              <a:t>objectives</a:t>
            </a:r>
            <a:r>
              <a:rPr lang="de-DE" sz="2800" dirty="0"/>
              <a:t> </a:t>
            </a:r>
            <a:r>
              <a:rPr lang="de-DE" sz="2800" dirty="0" err="1"/>
              <a:t>of</a:t>
            </a:r>
            <a:r>
              <a:rPr lang="de-DE" sz="2800" dirty="0"/>
              <a:t> </a:t>
            </a:r>
            <a:r>
              <a:rPr lang="de-DE" sz="2800" dirty="0" err="1"/>
              <a:t>the</a:t>
            </a:r>
            <a:r>
              <a:rPr lang="de-DE" sz="2800" dirty="0"/>
              <a:t> </a:t>
            </a:r>
            <a:r>
              <a:rPr lang="de-DE" sz="2800" dirty="0" err="1"/>
              <a:t>mission</a:t>
            </a:r>
            <a:r>
              <a:rPr lang="de-DE" sz="2800" dirty="0"/>
              <a:t> </a:t>
            </a:r>
            <a:r>
              <a:rPr lang="de-DE" sz="2800" dirty="0" err="1"/>
              <a:t>by</a:t>
            </a:r>
            <a:endParaRPr lang="de-DE" sz="2800" dirty="0"/>
          </a:p>
          <a:p>
            <a:r>
              <a:rPr lang="de-DE" sz="2800" dirty="0"/>
              <a:t> </a:t>
            </a:r>
            <a:r>
              <a:rPr lang="de-DE" sz="2800" b="1" dirty="0"/>
              <a:t>‘</a:t>
            </a:r>
            <a:r>
              <a:rPr lang="de-DE" sz="2800" b="1" dirty="0" err="1"/>
              <a:t>bringing</a:t>
            </a:r>
            <a:r>
              <a:rPr lang="de-DE" sz="2800" b="1" dirty="0"/>
              <a:t> </a:t>
            </a:r>
            <a:r>
              <a:rPr lang="de-DE" sz="2800" b="1" dirty="0" err="1"/>
              <a:t>the</a:t>
            </a:r>
            <a:r>
              <a:rPr lang="de-DE" sz="2800" b="1" dirty="0"/>
              <a:t> lab </a:t>
            </a:r>
            <a:r>
              <a:rPr lang="de-DE" sz="2800" b="1" dirty="0" err="1"/>
              <a:t>to</a:t>
            </a:r>
            <a:r>
              <a:rPr lang="de-DE" sz="2800" b="1" dirty="0"/>
              <a:t> </a:t>
            </a:r>
            <a:r>
              <a:rPr lang="de-DE" sz="2800" b="1" dirty="0" err="1"/>
              <a:t>the</a:t>
            </a:r>
            <a:r>
              <a:rPr lang="de-DE" sz="2800" b="1" dirty="0"/>
              <a:t> </a:t>
            </a:r>
            <a:r>
              <a:rPr lang="de-DE" sz="2800" b="1" dirty="0" err="1"/>
              <a:t>comet</a:t>
            </a:r>
            <a:r>
              <a:rPr lang="de-DE" sz="2800" b="1" dirty="0"/>
              <a:t> </a:t>
            </a:r>
            <a:r>
              <a:rPr lang="de-DE" sz="2800" b="1" dirty="0" err="1"/>
              <a:t>instead</a:t>
            </a:r>
            <a:r>
              <a:rPr lang="de-DE" sz="2800" b="1" dirty="0"/>
              <a:t> </a:t>
            </a:r>
            <a:r>
              <a:rPr lang="de-DE" sz="2800" b="1" dirty="0" err="1"/>
              <a:t>of</a:t>
            </a:r>
            <a:r>
              <a:rPr lang="de-DE" sz="2800" b="1" dirty="0"/>
              <a:t> </a:t>
            </a:r>
            <a:r>
              <a:rPr lang="de-DE" sz="2800" b="1" dirty="0" err="1"/>
              <a:t>bringing</a:t>
            </a:r>
            <a:r>
              <a:rPr lang="de-DE" sz="2800" b="1" dirty="0"/>
              <a:t> </a:t>
            </a:r>
            <a:r>
              <a:rPr lang="de-DE" sz="2800" b="1" dirty="0" err="1"/>
              <a:t>the</a:t>
            </a:r>
            <a:r>
              <a:rPr lang="de-DE" sz="2800" b="1" dirty="0"/>
              <a:t> </a:t>
            </a:r>
            <a:r>
              <a:rPr lang="de-DE" sz="2800" b="1" dirty="0" err="1"/>
              <a:t>comet</a:t>
            </a:r>
            <a:r>
              <a:rPr lang="de-DE" sz="2800" b="1" dirty="0"/>
              <a:t> </a:t>
            </a:r>
            <a:r>
              <a:rPr lang="de-DE" sz="2800" b="1" dirty="0" err="1"/>
              <a:t>into</a:t>
            </a:r>
            <a:r>
              <a:rPr lang="de-DE" sz="2800" b="1" dirty="0"/>
              <a:t> </a:t>
            </a:r>
            <a:r>
              <a:rPr lang="de-DE" sz="2800" b="1" dirty="0" err="1"/>
              <a:t>the</a:t>
            </a:r>
            <a:r>
              <a:rPr lang="de-DE" sz="2800" b="1" dirty="0"/>
              <a:t> lab.‘</a:t>
            </a:r>
          </a:p>
          <a:p>
            <a:r>
              <a:rPr lang="de-DE" sz="2800" b="1" dirty="0"/>
              <a:t>                    I.e. </a:t>
            </a:r>
            <a:r>
              <a:rPr lang="de-DE" sz="2800" b="1" dirty="0" err="1"/>
              <a:t>the</a:t>
            </a:r>
            <a:r>
              <a:rPr lang="de-DE" sz="2800" b="1" dirty="0"/>
              <a:t> </a:t>
            </a:r>
            <a:r>
              <a:rPr lang="de-DE" sz="2800" b="1" dirty="0" err="1"/>
              <a:t>proposed</a:t>
            </a:r>
            <a:r>
              <a:rPr lang="de-DE" sz="2800" b="1" dirty="0"/>
              <a:t> </a:t>
            </a:r>
            <a:r>
              <a:rPr lang="de-DE" sz="2800" b="1" dirty="0" err="1"/>
              <a:t>scenario</a:t>
            </a:r>
            <a:r>
              <a:rPr lang="de-DE" sz="2800" b="1" dirty="0"/>
              <a:t> was </a:t>
            </a:r>
            <a:r>
              <a:rPr lang="de-DE" sz="2800" b="1" dirty="0" err="1"/>
              <a:t>worth</a:t>
            </a:r>
            <a:r>
              <a:rPr lang="de-DE" sz="2800" b="1" dirty="0"/>
              <a:t> a </a:t>
            </a:r>
            <a:r>
              <a:rPr lang="de-DE" sz="2800" b="1" dirty="0" err="1"/>
              <a:t>Cornerstone</a:t>
            </a:r>
            <a:r>
              <a:rPr lang="de-DE" sz="2800" b="1" dirty="0"/>
              <a:t> Mission</a:t>
            </a:r>
          </a:p>
        </p:txBody>
      </p:sp>
    </p:spTree>
    <p:extLst>
      <p:ext uri="{BB962C8B-B14F-4D97-AF65-F5344CB8AC3E}">
        <p14:creationId xmlns:p14="http://schemas.microsoft.com/office/powerpoint/2010/main" val="12405993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de-DE"/>
          </a:p>
        </p:txBody>
      </p:sp>
      <p:sp>
        <p:nvSpPr>
          <p:cNvPr id="3" name="Subtitle 2"/>
          <p:cNvSpPr>
            <a:spLocks noGrp="1"/>
          </p:cNvSpPr>
          <p:nvPr>
            <p:ph type="subTitle" idx="1"/>
          </p:nvPr>
        </p:nvSpPr>
        <p:spPr/>
        <p:txBody>
          <a:bodyPr/>
          <a:lstStyle/>
          <a:p>
            <a:endParaRPr lang="de-DE"/>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565" y="573160"/>
            <a:ext cx="11984870" cy="4684640"/>
          </a:xfrm>
          <a:prstGeom prst="rect">
            <a:avLst/>
          </a:prstGeom>
        </p:spPr>
      </p:pic>
      <p:sp>
        <p:nvSpPr>
          <p:cNvPr id="7" name="TextBox 6"/>
          <p:cNvSpPr txBox="1"/>
          <p:nvPr/>
        </p:nvSpPr>
        <p:spPr>
          <a:xfrm>
            <a:off x="6610662" y="689547"/>
            <a:ext cx="2503358" cy="954107"/>
          </a:xfrm>
          <a:prstGeom prst="rect">
            <a:avLst/>
          </a:prstGeom>
          <a:solidFill>
            <a:schemeClr val="tx1">
              <a:lumMod val="95000"/>
              <a:lumOff val="5000"/>
            </a:schemeClr>
          </a:solidFill>
        </p:spPr>
        <p:txBody>
          <a:bodyPr wrap="square" rtlCol="0">
            <a:spAutoFit/>
          </a:bodyPr>
          <a:lstStyle/>
          <a:p>
            <a:r>
              <a:rPr lang="de-DE" sz="2800" b="1" dirty="0" err="1">
                <a:solidFill>
                  <a:srgbClr val="FFFF00"/>
                </a:solidFill>
              </a:rPr>
              <a:t>What</a:t>
            </a:r>
            <a:r>
              <a:rPr lang="de-DE" sz="2800" b="1" dirty="0">
                <a:solidFill>
                  <a:srgbClr val="FFFF00"/>
                </a:solidFill>
              </a:rPr>
              <a:t> </a:t>
            </a:r>
            <a:r>
              <a:rPr lang="de-DE" sz="2800" b="1" dirty="0" err="1">
                <a:solidFill>
                  <a:srgbClr val="FFFF00"/>
                </a:solidFill>
              </a:rPr>
              <a:t>actually</a:t>
            </a:r>
            <a:r>
              <a:rPr lang="de-DE" sz="2800" b="1" dirty="0">
                <a:solidFill>
                  <a:srgbClr val="FFFF00"/>
                </a:solidFill>
              </a:rPr>
              <a:t> was </a:t>
            </a:r>
            <a:r>
              <a:rPr lang="de-DE" sz="2800" b="1" dirty="0" err="1">
                <a:solidFill>
                  <a:srgbClr val="FFFF00"/>
                </a:solidFill>
              </a:rPr>
              <a:t>launched</a:t>
            </a:r>
            <a:endParaRPr lang="de-DE" sz="2800" b="1" dirty="0">
              <a:solidFill>
                <a:srgbClr val="FFFF00"/>
              </a:solidFill>
            </a:endParaRPr>
          </a:p>
        </p:txBody>
      </p:sp>
      <p:sp>
        <p:nvSpPr>
          <p:cNvPr id="5" name="TextBox 4"/>
          <p:cNvSpPr txBox="1"/>
          <p:nvPr/>
        </p:nvSpPr>
        <p:spPr>
          <a:xfrm>
            <a:off x="356260" y="5349874"/>
            <a:ext cx="6092041" cy="954107"/>
          </a:xfrm>
          <a:prstGeom prst="rect">
            <a:avLst/>
          </a:prstGeom>
          <a:noFill/>
        </p:spPr>
        <p:txBody>
          <a:bodyPr wrap="square" rtlCol="0">
            <a:spAutoFit/>
          </a:bodyPr>
          <a:lstStyle/>
          <a:p>
            <a:r>
              <a:rPr lang="de-DE" sz="2800" b="1" dirty="0">
                <a:solidFill>
                  <a:srgbClr val="FFFF00"/>
                </a:solidFill>
              </a:rPr>
              <a:t>The </a:t>
            </a:r>
            <a:r>
              <a:rPr lang="de-DE" sz="2800" b="1" dirty="0" err="1">
                <a:solidFill>
                  <a:srgbClr val="FFFF00"/>
                </a:solidFill>
              </a:rPr>
              <a:t>first</a:t>
            </a:r>
            <a:r>
              <a:rPr lang="de-DE" sz="2800" b="1" dirty="0">
                <a:solidFill>
                  <a:srgbClr val="FFFF00"/>
                </a:solidFill>
              </a:rPr>
              <a:t> </a:t>
            </a:r>
            <a:r>
              <a:rPr lang="de-DE" sz="2800" b="1" dirty="0" err="1">
                <a:solidFill>
                  <a:srgbClr val="FFFF00"/>
                </a:solidFill>
              </a:rPr>
              <a:t>study</a:t>
            </a:r>
            <a:r>
              <a:rPr lang="de-DE" sz="2800" b="1" dirty="0">
                <a:solidFill>
                  <a:srgbClr val="FFFF00"/>
                </a:solidFill>
              </a:rPr>
              <a:t>: a Joint Project </a:t>
            </a:r>
            <a:r>
              <a:rPr lang="de-DE" sz="2800" b="1" dirty="0" err="1">
                <a:solidFill>
                  <a:srgbClr val="FFFF00"/>
                </a:solidFill>
              </a:rPr>
              <a:t>with</a:t>
            </a:r>
            <a:r>
              <a:rPr lang="de-DE" sz="2800" b="1" dirty="0">
                <a:solidFill>
                  <a:srgbClr val="FFFF00"/>
                </a:solidFill>
              </a:rPr>
              <a:t> NASA </a:t>
            </a:r>
            <a:r>
              <a:rPr lang="de-DE" sz="2800" b="1" dirty="0" err="1">
                <a:solidFill>
                  <a:srgbClr val="FFFF00"/>
                </a:solidFill>
              </a:rPr>
              <a:t>based</a:t>
            </a:r>
            <a:r>
              <a:rPr lang="de-DE" sz="2800" b="1" dirty="0">
                <a:solidFill>
                  <a:srgbClr val="FFFF00"/>
                </a:solidFill>
              </a:rPr>
              <a:t> on </a:t>
            </a:r>
            <a:r>
              <a:rPr lang="de-DE" sz="2800" b="1" dirty="0" err="1">
                <a:solidFill>
                  <a:srgbClr val="FFFF00"/>
                </a:solidFill>
              </a:rPr>
              <a:t>the</a:t>
            </a:r>
            <a:r>
              <a:rPr lang="de-DE" sz="2800" b="1" dirty="0">
                <a:solidFill>
                  <a:srgbClr val="FFFF00"/>
                </a:solidFill>
              </a:rPr>
              <a:t> </a:t>
            </a:r>
            <a:r>
              <a:rPr lang="de-DE" sz="2800" b="1" dirty="0" err="1">
                <a:solidFill>
                  <a:srgbClr val="FFFF00"/>
                </a:solidFill>
              </a:rPr>
              <a:t>MMkII</a:t>
            </a:r>
            <a:r>
              <a:rPr lang="de-DE" sz="2800" b="1" dirty="0">
                <a:solidFill>
                  <a:srgbClr val="FFFF00"/>
                </a:solidFill>
              </a:rPr>
              <a:t> </a:t>
            </a:r>
            <a:r>
              <a:rPr lang="de-DE" sz="2800" b="1" dirty="0" err="1">
                <a:solidFill>
                  <a:srgbClr val="FFFF00"/>
                </a:solidFill>
              </a:rPr>
              <a:t>spacecraft</a:t>
            </a:r>
            <a:endParaRPr lang="de-DE" sz="2800" b="1" dirty="0">
              <a:solidFill>
                <a:srgbClr val="FFFF00"/>
              </a:solidFill>
            </a:endParaRPr>
          </a:p>
        </p:txBody>
      </p:sp>
      <p:sp>
        <p:nvSpPr>
          <p:cNvPr id="6" name="TextBox 5">
            <a:extLst>
              <a:ext uri="{FF2B5EF4-FFF2-40B4-BE49-F238E27FC236}">
                <a16:creationId xmlns:a16="http://schemas.microsoft.com/office/drawing/2014/main" id="{EF8A783D-D3CC-52CA-EB3B-AFF06F438AA6}"/>
              </a:ext>
            </a:extLst>
          </p:cNvPr>
          <p:cNvSpPr txBox="1"/>
          <p:nvPr/>
        </p:nvSpPr>
        <p:spPr>
          <a:xfrm>
            <a:off x="6745184" y="5374188"/>
            <a:ext cx="5343251" cy="523220"/>
          </a:xfrm>
          <a:prstGeom prst="rect">
            <a:avLst/>
          </a:prstGeom>
          <a:noFill/>
        </p:spPr>
        <p:txBody>
          <a:bodyPr wrap="square" rtlCol="0">
            <a:spAutoFit/>
          </a:bodyPr>
          <a:lstStyle/>
          <a:p>
            <a:r>
              <a:rPr lang="de-DE" sz="2800" b="1" dirty="0">
                <a:solidFill>
                  <a:srgbClr val="FFFF00"/>
                </a:solidFill>
              </a:rPr>
              <a:t>Rosetta  </a:t>
            </a:r>
            <a:r>
              <a:rPr lang="de-DE" sz="2800" b="1" dirty="0" err="1">
                <a:solidFill>
                  <a:srgbClr val="FFFF00"/>
                </a:solidFill>
              </a:rPr>
              <a:t>orbiter</a:t>
            </a:r>
            <a:r>
              <a:rPr lang="de-DE" sz="2800" b="1" dirty="0">
                <a:solidFill>
                  <a:srgbClr val="FFFF00"/>
                </a:solidFill>
              </a:rPr>
              <a:t> </a:t>
            </a:r>
            <a:r>
              <a:rPr lang="de-DE" sz="2800" b="1" dirty="0" err="1">
                <a:solidFill>
                  <a:srgbClr val="FFFF00"/>
                </a:solidFill>
              </a:rPr>
              <a:t>with</a:t>
            </a:r>
            <a:r>
              <a:rPr lang="de-DE" sz="2800" b="1" dirty="0">
                <a:solidFill>
                  <a:srgbClr val="FFFF00"/>
                </a:solidFill>
              </a:rPr>
              <a:t> Philae </a:t>
            </a:r>
            <a:r>
              <a:rPr lang="de-DE" sz="2800" b="1" dirty="0" err="1">
                <a:solidFill>
                  <a:srgbClr val="FFFF00"/>
                </a:solidFill>
              </a:rPr>
              <a:t>lander</a:t>
            </a:r>
            <a:endParaRPr lang="en-GB" sz="2800" dirty="0"/>
          </a:p>
        </p:txBody>
      </p:sp>
    </p:spTree>
    <p:extLst>
      <p:ext uri="{BB962C8B-B14F-4D97-AF65-F5344CB8AC3E}">
        <p14:creationId xmlns:p14="http://schemas.microsoft.com/office/powerpoint/2010/main" val="80791316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AA77567-A8C7-0E21-9C06-A85894C97209}"/>
              </a:ext>
            </a:extLst>
          </p:cNvPr>
          <p:cNvSpPr txBox="1"/>
          <p:nvPr/>
        </p:nvSpPr>
        <p:spPr>
          <a:xfrm>
            <a:off x="1175657" y="201881"/>
            <a:ext cx="10950134" cy="6463308"/>
          </a:xfrm>
          <a:prstGeom prst="rect">
            <a:avLst/>
          </a:prstGeom>
          <a:noFill/>
        </p:spPr>
        <p:txBody>
          <a:bodyPr wrap="square" rtlCol="0">
            <a:spAutoFit/>
          </a:bodyPr>
          <a:lstStyle/>
          <a:p>
            <a:r>
              <a:rPr lang="en-GB" b="1" dirty="0"/>
              <a:t>The Rosetta Science Management Plan was approved by SPC during its session 7-8 November 1994.</a:t>
            </a:r>
          </a:p>
          <a:p>
            <a:r>
              <a:rPr lang="en-GB" b="1" dirty="0"/>
              <a:t> In the same session the new target of the mission, comet 46P/ </a:t>
            </a:r>
            <a:r>
              <a:rPr lang="en-GB" b="1" dirty="0" err="1"/>
              <a:t>Wirtanen</a:t>
            </a:r>
            <a:r>
              <a:rPr lang="en-GB" b="1" dirty="0"/>
              <a:t>, was approved.</a:t>
            </a:r>
          </a:p>
          <a:p>
            <a:endParaRPr lang="en-GB" b="1" dirty="0"/>
          </a:p>
          <a:p>
            <a:r>
              <a:rPr lang="en-GB" b="1" dirty="0"/>
              <a:t>The AO for the payload was issued in March 1995, the deadline for the proposals was 1 July 1995.</a:t>
            </a:r>
          </a:p>
          <a:p>
            <a:endParaRPr lang="en-GB" b="1" dirty="0"/>
          </a:p>
          <a:p>
            <a:r>
              <a:rPr lang="en-GB" b="1" dirty="0"/>
              <a:t>For the SSWG mtg on 10-11 January 1996 I had prepared the paper on the payload selection.</a:t>
            </a:r>
          </a:p>
          <a:p>
            <a:r>
              <a:rPr lang="en-GB" b="1" dirty="0"/>
              <a:t>The Independent Peer Review Committee had been chaired by H. </a:t>
            </a:r>
            <a:r>
              <a:rPr lang="en-GB" b="1" dirty="0" err="1"/>
              <a:t>Wänke</a:t>
            </a:r>
            <a:r>
              <a:rPr lang="en-GB" b="1" dirty="0"/>
              <a:t>,</a:t>
            </a:r>
          </a:p>
          <a:p>
            <a:r>
              <a:rPr lang="en-GB" b="1" dirty="0"/>
              <a:t>NASA had performed its own review, however, participated in the meetings of the ESA team.</a:t>
            </a:r>
          </a:p>
          <a:p>
            <a:endParaRPr lang="en-GB" b="1" dirty="0"/>
          </a:p>
          <a:p>
            <a:endParaRPr lang="en-GB" b="1" dirty="0"/>
          </a:p>
          <a:p>
            <a:r>
              <a:rPr lang="en-GB" b="1" dirty="0"/>
              <a:t>We had a ‘normal’ project and worked towards a launch in January 2003</a:t>
            </a:r>
          </a:p>
          <a:p>
            <a:endParaRPr lang="en-GB" b="1" dirty="0"/>
          </a:p>
          <a:p>
            <a:endParaRPr lang="en-GB" b="1" dirty="0"/>
          </a:p>
          <a:p>
            <a:r>
              <a:rPr lang="en-GB" b="1" dirty="0"/>
              <a:t>However, it wasn’t so normal, the payload struggled with funding problems, one instrument was withdrawn.</a:t>
            </a:r>
          </a:p>
          <a:p>
            <a:r>
              <a:rPr lang="en-GB" b="1" dirty="0"/>
              <a:t>The mission had four Project Managers: John </a:t>
            </a:r>
            <a:r>
              <a:rPr lang="en-GB" b="1" dirty="0" err="1"/>
              <a:t>Credland</a:t>
            </a:r>
            <a:r>
              <a:rPr lang="en-GB" b="1" dirty="0"/>
              <a:t>, Bruno </a:t>
            </a:r>
            <a:r>
              <a:rPr lang="en-GB" b="1" dirty="0" err="1"/>
              <a:t>Gardini</a:t>
            </a:r>
            <a:r>
              <a:rPr lang="en-GB" b="1" dirty="0"/>
              <a:t>, Michel Verdant, before John Ellwood</a:t>
            </a:r>
          </a:p>
          <a:p>
            <a:r>
              <a:rPr lang="en-GB" b="1" dirty="0"/>
              <a:t> joined in 2000.</a:t>
            </a:r>
          </a:p>
          <a:p>
            <a:endParaRPr lang="en-GB" b="1" dirty="0"/>
          </a:p>
          <a:p>
            <a:r>
              <a:rPr lang="en-GB" b="1" dirty="0"/>
              <a:t> We managed to be ready in 2002 – but on 11 December 2002 the first flight of the Ariane 5 ECA failed.</a:t>
            </a:r>
          </a:p>
          <a:p>
            <a:r>
              <a:rPr lang="en-GB" b="1" dirty="0"/>
              <a:t>We had to redefine the mission scenario.</a:t>
            </a:r>
          </a:p>
          <a:p>
            <a:r>
              <a:rPr lang="en-GB" b="1" dirty="0"/>
              <a:t>Thanks to the prior work by M. </a:t>
            </a:r>
            <a:r>
              <a:rPr lang="en-GB" b="1" dirty="0" err="1"/>
              <a:t>Hechler</a:t>
            </a:r>
            <a:r>
              <a:rPr lang="en-GB" b="1" dirty="0"/>
              <a:t> a new mission scenario with 67P/ </a:t>
            </a:r>
            <a:r>
              <a:rPr lang="en-GB" b="1" dirty="0" err="1"/>
              <a:t>Churyumov-Gerasimenko</a:t>
            </a:r>
            <a:r>
              <a:rPr lang="en-GB" b="1" dirty="0"/>
              <a:t> as  </a:t>
            </a:r>
          </a:p>
          <a:p>
            <a:r>
              <a:rPr lang="en-GB" b="1" dirty="0"/>
              <a:t>target could be presented within a couple of weeks.</a:t>
            </a:r>
          </a:p>
          <a:p>
            <a:r>
              <a:rPr lang="en-GB" b="1" dirty="0"/>
              <a:t> The new mission scenario was approved by SPC already in February 2003.</a:t>
            </a:r>
          </a:p>
          <a:p>
            <a:r>
              <a:rPr lang="en-GB" b="1" dirty="0"/>
              <a:t>Off we were for the launch on 2 March 2004</a:t>
            </a:r>
          </a:p>
        </p:txBody>
      </p:sp>
    </p:spTree>
    <p:extLst>
      <p:ext uri="{BB962C8B-B14F-4D97-AF65-F5344CB8AC3E}">
        <p14:creationId xmlns:p14="http://schemas.microsoft.com/office/powerpoint/2010/main" val="237173991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E886BD4-B674-8644-B914-0E758F9C4700}"/>
              </a:ext>
            </a:extLst>
          </p:cNvPr>
          <p:cNvSpPr txBox="1"/>
          <p:nvPr/>
        </p:nvSpPr>
        <p:spPr>
          <a:xfrm>
            <a:off x="574158" y="510363"/>
            <a:ext cx="11783932" cy="4339650"/>
          </a:xfrm>
          <a:prstGeom prst="rect">
            <a:avLst/>
          </a:prstGeom>
          <a:noFill/>
        </p:spPr>
        <p:txBody>
          <a:bodyPr wrap="none" rtlCol="0">
            <a:spAutoFit/>
          </a:bodyPr>
          <a:lstStyle/>
          <a:p>
            <a:r>
              <a:rPr lang="en-GB" dirty="0"/>
              <a:t>There were a couple of events that had negative impact on the mission development that are worth mentioning:</a:t>
            </a:r>
          </a:p>
          <a:p>
            <a:endParaRPr lang="en-GB" dirty="0"/>
          </a:p>
          <a:p>
            <a:r>
              <a:rPr lang="en-GB" dirty="0"/>
              <a:t>The Challenger disaster on 28 January 1986  ( we got the news when we were about to start the 2</a:t>
            </a:r>
            <a:r>
              <a:rPr lang="en-GB" baseline="30000" dirty="0"/>
              <a:t>nd</a:t>
            </a:r>
            <a:r>
              <a:rPr lang="en-GB" dirty="0"/>
              <a:t> SDT meeting in Caltech)</a:t>
            </a:r>
          </a:p>
          <a:p>
            <a:endParaRPr lang="en-GB" dirty="0"/>
          </a:p>
          <a:p>
            <a:r>
              <a:rPr lang="en-GB" dirty="0"/>
              <a:t>The Ariane 5 failure on 4 June 1996 with the four Cluster S/C and its impact on the ESA science budget. </a:t>
            </a:r>
          </a:p>
          <a:p>
            <a:endParaRPr lang="en-GB" dirty="0"/>
          </a:p>
          <a:p>
            <a:r>
              <a:rPr lang="en-GB" dirty="0"/>
              <a:t> </a:t>
            </a:r>
          </a:p>
          <a:p>
            <a:endParaRPr lang="en-GB" dirty="0"/>
          </a:p>
          <a:p>
            <a:r>
              <a:rPr lang="en-GB" sz="2400" b="1" dirty="0"/>
              <a:t> We overcame these </a:t>
            </a:r>
            <a:r>
              <a:rPr lang="en-US" sz="2400" b="1" i="0" dirty="0">
                <a:solidFill>
                  <a:srgbClr val="5F6368"/>
                </a:solidFill>
                <a:effectLst/>
                <a:latin typeface="Arial" panose="020B0604020202020204" pitchFamily="34" charset="0"/>
              </a:rPr>
              <a:t>obstacles </a:t>
            </a:r>
            <a:r>
              <a:rPr lang="en-GB" sz="2400" b="1" dirty="0"/>
              <a:t>and Rosetta became a mission you all can be proud of.</a:t>
            </a:r>
          </a:p>
          <a:p>
            <a:endParaRPr lang="en-GB" sz="2400" b="1" dirty="0"/>
          </a:p>
          <a:p>
            <a:endParaRPr lang="en-GB" sz="2400" b="1"/>
          </a:p>
          <a:p>
            <a:endParaRPr lang="en-GB" sz="2400" b="1" dirty="0"/>
          </a:p>
          <a:p>
            <a:endParaRPr lang="en-GB" dirty="0"/>
          </a:p>
          <a:p>
            <a:endParaRPr lang="en-GB" dirty="0"/>
          </a:p>
        </p:txBody>
      </p:sp>
    </p:spTree>
    <p:extLst>
      <p:ext uri="{BB962C8B-B14F-4D97-AF65-F5344CB8AC3E}">
        <p14:creationId xmlns:p14="http://schemas.microsoft.com/office/powerpoint/2010/main" val="105413721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2073934-9327-7F49-BFFA-7ED62C2141B0}"/>
              </a:ext>
            </a:extLst>
          </p:cNvPr>
          <p:cNvPicPr>
            <a:picLocks noChangeAspect="1"/>
          </p:cNvPicPr>
          <p:nvPr/>
        </p:nvPicPr>
        <p:blipFill>
          <a:blip r:embed="rId2"/>
          <a:stretch>
            <a:fillRect/>
          </a:stretch>
        </p:blipFill>
        <p:spPr>
          <a:xfrm>
            <a:off x="-185737" y="0"/>
            <a:ext cx="4846211" cy="6858000"/>
          </a:xfrm>
          <a:prstGeom prst="rect">
            <a:avLst/>
          </a:prstGeom>
        </p:spPr>
      </p:pic>
      <p:pic>
        <p:nvPicPr>
          <p:cNvPr id="5" name="Picture 4">
            <a:extLst>
              <a:ext uri="{FF2B5EF4-FFF2-40B4-BE49-F238E27FC236}">
                <a16:creationId xmlns:a16="http://schemas.microsoft.com/office/drawing/2014/main" id="{D8019BBD-0F7F-A74B-8F5F-9555C80074A3}"/>
              </a:ext>
            </a:extLst>
          </p:cNvPr>
          <p:cNvPicPr>
            <a:picLocks noChangeAspect="1"/>
          </p:cNvPicPr>
          <p:nvPr/>
        </p:nvPicPr>
        <p:blipFill>
          <a:blip r:embed="rId3"/>
          <a:stretch>
            <a:fillRect/>
          </a:stretch>
        </p:blipFill>
        <p:spPr>
          <a:xfrm>
            <a:off x="4278794" y="0"/>
            <a:ext cx="4846211" cy="6858000"/>
          </a:xfrm>
          <a:prstGeom prst="rect">
            <a:avLst/>
          </a:prstGeom>
        </p:spPr>
      </p:pic>
      <p:sp>
        <p:nvSpPr>
          <p:cNvPr id="2" name="TextBox 1">
            <a:extLst>
              <a:ext uri="{FF2B5EF4-FFF2-40B4-BE49-F238E27FC236}">
                <a16:creationId xmlns:a16="http://schemas.microsoft.com/office/drawing/2014/main" id="{6D0CBE35-5C35-D6E2-0AA0-5EB688676A21}"/>
              </a:ext>
            </a:extLst>
          </p:cNvPr>
          <p:cNvSpPr txBox="1"/>
          <p:nvPr/>
        </p:nvSpPr>
        <p:spPr>
          <a:xfrm>
            <a:off x="9488384" y="653142"/>
            <a:ext cx="2600697" cy="5355312"/>
          </a:xfrm>
          <a:prstGeom prst="rect">
            <a:avLst/>
          </a:prstGeom>
          <a:noFill/>
        </p:spPr>
        <p:txBody>
          <a:bodyPr wrap="square" rtlCol="0">
            <a:spAutoFit/>
          </a:bodyPr>
          <a:lstStyle/>
          <a:p>
            <a:r>
              <a:rPr lang="de-DE" dirty="0"/>
              <a:t>In </a:t>
            </a:r>
            <a:r>
              <a:rPr lang="de-DE" dirty="0" err="1"/>
              <a:t>the</a:t>
            </a:r>
            <a:r>
              <a:rPr lang="de-DE" dirty="0"/>
              <a:t> </a:t>
            </a:r>
            <a:r>
              <a:rPr lang="de-DE" dirty="0" err="1"/>
              <a:t>early</a:t>
            </a:r>
            <a:r>
              <a:rPr lang="de-DE" dirty="0"/>
              <a:t> 1980‘s </a:t>
            </a:r>
            <a:r>
              <a:rPr lang="de-DE" dirty="0" err="1"/>
              <a:t>there</a:t>
            </a:r>
            <a:r>
              <a:rPr lang="de-DE" dirty="0"/>
              <a:t> was a </a:t>
            </a:r>
            <a:r>
              <a:rPr lang="de-DE" dirty="0" err="1"/>
              <a:t>spirit</a:t>
            </a:r>
            <a:r>
              <a:rPr lang="de-DE" dirty="0"/>
              <a:t> </a:t>
            </a:r>
            <a:r>
              <a:rPr lang="de-DE" dirty="0" err="1"/>
              <a:t>of</a:t>
            </a:r>
            <a:r>
              <a:rPr lang="de-DE" dirty="0"/>
              <a:t> </a:t>
            </a:r>
            <a:r>
              <a:rPr lang="de-DE" dirty="0" err="1"/>
              <a:t>optimism</a:t>
            </a:r>
            <a:r>
              <a:rPr lang="de-DE" dirty="0"/>
              <a:t> </a:t>
            </a:r>
            <a:r>
              <a:rPr lang="de-DE" dirty="0" err="1"/>
              <a:t>among</a:t>
            </a:r>
            <a:r>
              <a:rPr lang="de-DE" dirty="0"/>
              <a:t> </a:t>
            </a:r>
            <a:r>
              <a:rPr lang="de-DE" dirty="0" err="1"/>
              <a:t>the</a:t>
            </a:r>
            <a:r>
              <a:rPr lang="de-DE" dirty="0"/>
              <a:t> European Planetary </a:t>
            </a:r>
            <a:r>
              <a:rPr lang="de-DE" dirty="0" err="1"/>
              <a:t>Scientists</a:t>
            </a:r>
            <a:r>
              <a:rPr lang="de-DE" dirty="0"/>
              <a:t>:</a:t>
            </a:r>
          </a:p>
          <a:p>
            <a:r>
              <a:rPr lang="de-DE" dirty="0" err="1"/>
              <a:t>We</a:t>
            </a:r>
            <a:r>
              <a:rPr lang="de-DE" dirty="0"/>
              <a:t> </a:t>
            </a:r>
            <a:r>
              <a:rPr lang="de-DE" dirty="0" err="1"/>
              <a:t>wanted</a:t>
            </a:r>
            <a:r>
              <a:rPr lang="de-DE" dirty="0"/>
              <a:t> </a:t>
            </a:r>
            <a:r>
              <a:rPr lang="de-DE" dirty="0" err="1"/>
              <a:t>our</a:t>
            </a:r>
            <a:r>
              <a:rPr lang="de-DE" dirty="0"/>
              <a:t> </a:t>
            </a:r>
            <a:r>
              <a:rPr lang="de-DE" b="1" dirty="0"/>
              <a:t>own </a:t>
            </a:r>
            <a:r>
              <a:rPr lang="de-DE" dirty="0" err="1"/>
              <a:t>planetary</a:t>
            </a:r>
            <a:r>
              <a:rPr lang="de-DE" dirty="0"/>
              <a:t> </a:t>
            </a:r>
            <a:r>
              <a:rPr lang="de-DE" dirty="0" err="1"/>
              <a:t>missions</a:t>
            </a:r>
            <a:r>
              <a:rPr lang="de-DE" dirty="0"/>
              <a:t>.</a:t>
            </a:r>
          </a:p>
          <a:p>
            <a:r>
              <a:rPr lang="de-DE" dirty="0" err="1"/>
              <a:t>We</a:t>
            </a:r>
            <a:r>
              <a:rPr lang="de-DE" dirty="0"/>
              <a:t> </a:t>
            </a:r>
            <a:r>
              <a:rPr lang="de-DE" dirty="0" err="1"/>
              <a:t>were</a:t>
            </a:r>
            <a:r>
              <a:rPr lang="de-DE" dirty="0"/>
              <a:t> </a:t>
            </a:r>
            <a:r>
              <a:rPr lang="de-DE" dirty="0" err="1"/>
              <a:t>convinced</a:t>
            </a:r>
            <a:r>
              <a:rPr lang="de-DE" dirty="0"/>
              <a:t> </a:t>
            </a:r>
            <a:r>
              <a:rPr lang="de-DE" dirty="0" err="1"/>
              <a:t>that</a:t>
            </a:r>
            <a:r>
              <a:rPr lang="de-DE" dirty="0"/>
              <a:t> </a:t>
            </a:r>
            <a:r>
              <a:rPr lang="de-DE" dirty="0" err="1"/>
              <a:t>we</a:t>
            </a:r>
            <a:r>
              <a:rPr lang="de-DE" dirty="0"/>
              <a:t> </a:t>
            </a:r>
            <a:r>
              <a:rPr lang="de-DE" dirty="0" err="1"/>
              <a:t>had</a:t>
            </a:r>
            <a:r>
              <a:rPr lang="de-DE" dirty="0"/>
              <a:t> </a:t>
            </a:r>
            <a:r>
              <a:rPr lang="de-DE" dirty="0" err="1"/>
              <a:t>the</a:t>
            </a:r>
            <a:r>
              <a:rPr lang="de-DE" dirty="0"/>
              <a:t> </a:t>
            </a:r>
            <a:r>
              <a:rPr lang="de-DE" dirty="0" err="1"/>
              <a:t>technical</a:t>
            </a:r>
            <a:r>
              <a:rPr lang="de-DE" dirty="0"/>
              <a:t> and </a:t>
            </a:r>
            <a:r>
              <a:rPr lang="de-DE" dirty="0" err="1"/>
              <a:t>scientific</a:t>
            </a:r>
            <a:r>
              <a:rPr lang="de-DE" dirty="0"/>
              <a:t> </a:t>
            </a:r>
            <a:r>
              <a:rPr lang="de-DE" dirty="0" err="1"/>
              <a:t>capabilities</a:t>
            </a:r>
            <a:r>
              <a:rPr lang="de-DE" dirty="0"/>
              <a:t> </a:t>
            </a:r>
            <a:r>
              <a:rPr lang="de-DE" dirty="0" err="1"/>
              <a:t>to</a:t>
            </a:r>
            <a:r>
              <a:rPr lang="de-DE" dirty="0"/>
              <a:t> </a:t>
            </a:r>
            <a:r>
              <a:rPr lang="de-DE" dirty="0" err="1"/>
              <a:t>lead</a:t>
            </a:r>
            <a:r>
              <a:rPr lang="de-DE" dirty="0"/>
              <a:t> </a:t>
            </a:r>
            <a:r>
              <a:rPr lang="de-DE" dirty="0" err="1"/>
              <a:t>exploration</a:t>
            </a:r>
            <a:r>
              <a:rPr lang="de-DE" dirty="0"/>
              <a:t> </a:t>
            </a:r>
            <a:r>
              <a:rPr lang="de-DE" dirty="0" err="1"/>
              <a:t>missions</a:t>
            </a:r>
            <a:r>
              <a:rPr lang="de-DE" dirty="0"/>
              <a:t>.</a:t>
            </a:r>
          </a:p>
          <a:p>
            <a:endParaRPr lang="de-DE" dirty="0"/>
          </a:p>
          <a:p>
            <a:r>
              <a:rPr lang="de-DE" dirty="0" err="1"/>
              <a:t>One</a:t>
            </a:r>
            <a:r>
              <a:rPr lang="de-DE" dirty="0"/>
              <a:t> </a:t>
            </a:r>
            <a:r>
              <a:rPr lang="de-DE" dirty="0" err="1"/>
              <a:t>should</a:t>
            </a:r>
            <a:r>
              <a:rPr lang="de-DE" dirty="0"/>
              <a:t> </a:t>
            </a:r>
            <a:r>
              <a:rPr lang="de-DE" dirty="0" err="1"/>
              <a:t>keep</a:t>
            </a:r>
            <a:r>
              <a:rPr lang="de-DE" dirty="0"/>
              <a:t> in </a:t>
            </a:r>
            <a:r>
              <a:rPr lang="de-DE" dirty="0" err="1"/>
              <a:t>mind</a:t>
            </a:r>
            <a:r>
              <a:rPr lang="de-DE" dirty="0"/>
              <a:t> </a:t>
            </a:r>
            <a:r>
              <a:rPr lang="de-DE" dirty="0" err="1"/>
              <a:t>that</a:t>
            </a:r>
            <a:r>
              <a:rPr lang="de-DE" dirty="0"/>
              <a:t> in </a:t>
            </a:r>
            <a:r>
              <a:rPr lang="de-DE" dirty="0" err="1"/>
              <a:t>the</a:t>
            </a:r>
            <a:r>
              <a:rPr lang="de-DE" dirty="0"/>
              <a:t> </a:t>
            </a:r>
            <a:r>
              <a:rPr lang="de-DE" dirty="0" err="1"/>
              <a:t>early</a:t>
            </a:r>
            <a:r>
              <a:rPr lang="de-DE" dirty="0"/>
              <a:t> </a:t>
            </a:r>
            <a:r>
              <a:rPr lang="de-DE" dirty="0" err="1"/>
              <a:t>years</a:t>
            </a:r>
            <a:r>
              <a:rPr lang="de-DE" dirty="0"/>
              <a:t> </a:t>
            </a:r>
            <a:r>
              <a:rPr lang="de-DE" dirty="0" err="1"/>
              <a:t>the</a:t>
            </a:r>
            <a:r>
              <a:rPr lang="de-DE" dirty="0"/>
              <a:t> Agency </a:t>
            </a:r>
            <a:r>
              <a:rPr lang="de-DE" dirty="0" err="1"/>
              <a:t>had</a:t>
            </a:r>
            <a:r>
              <a:rPr lang="de-DE" dirty="0"/>
              <a:t> </a:t>
            </a:r>
            <a:r>
              <a:rPr lang="de-DE" dirty="0" err="1"/>
              <a:t>explicitely</a:t>
            </a:r>
            <a:r>
              <a:rPr lang="de-DE" dirty="0"/>
              <a:t> </a:t>
            </a:r>
            <a:r>
              <a:rPr lang="de-DE" dirty="0" err="1"/>
              <a:t>stated</a:t>
            </a:r>
            <a:r>
              <a:rPr lang="en-GB" dirty="0"/>
              <a:t> that it would not embark on interplanetary missions.</a:t>
            </a:r>
          </a:p>
          <a:p>
            <a:r>
              <a:rPr lang="en-GB" dirty="0"/>
              <a:t>Ulysses changed that and –of course- Giotto</a:t>
            </a:r>
            <a:endParaRPr lang="de-DE" dirty="0"/>
          </a:p>
        </p:txBody>
      </p:sp>
    </p:spTree>
    <p:extLst>
      <p:ext uri="{BB962C8B-B14F-4D97-AF65-F5344CB8AC3E}">
        <p14:creationId xmlns:p14="http://schemas.microsoft.com/office/powerpoint/2010/main" val="35019677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7" name="Rectangle 2"/>
          <p:cNvSpPr>
            <a:spLocks noGrp="1" noChangeArrowheads="1"/>
          </p:cNvSpPr>
          <p:nvPr>
            <p:ph type="title"/>
          </p:nvPr>
        </p:nvSpPr>
        <p:spPr bwMode="auto">
          <a:xfrm>
            <a:off x="0" y="0"/>
            <a:ext cx="12058651" cy="9429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Autofit/>
          </a:bodyPr>
          <a:lstStyle/>
          <a:p>
            <a:pPr algn="ctr" eaLnBrk="1" hangingPunct="1"/>
            <a:r>
              <a:rPr lang="en-GB" altLang="en-US" sz="3200" b="1" dirty="0">
                <a:solidFill>
                  <a:srgbClr val="FFFF00"/>
                </a:solidFill>
                <a:latin typeface="Verdana" charset="0"/>
              </a:rPr>
              <a:t>For the ESA science programme the big change came 40 years ago: Space Science Horizon 2000</a:t>
            </a:r>
            <a:endParaRPr lang="en-GB" altLang="en-US" sz="3200" dirty="0">
              <a:solidFill>
                <a:srgbClr val="FFFF00"/>
              </a:solidFill>
              <a:latin typeface="Verdana" charset="0"/>
            </a:endParaRPr>
          </a:p>
        </p:txBody>
      </p:sp>
      <p:pic>
        <p:nvPicPr>
          <p:cNvPr id="34820" name="Picture 4" descr="eureca"/>
          <p:cNvPicPr>
            <a:picLocks noChangeAspect="1" noChangeArrowheads="1"/>
          </p:cNvPicPr>
          <p:nvPr/>
        </p:nvPicPr>
        <p:blipFill>
          <a:blip r:embed="rId2">
            <a:extLst>
              <a:ext uri="{28A0092B-C50C-407E-A947-70E740481C1C}">
                <a14:useLocalDpi xmlns:a14="http://schemas.microsoft.com/office/drawing/2010/main" val="0"/>
              </a:ext>
            </a:extLst>
          </a:blip>
          <a:srcRect l="4259" t="4285" b="9987"/>
          <a:stretch>
            <a:fillRect/>
          </a:stretch>
        </p:blipFill>
        <p:spPr bwMode="auto">
          <a:xfrm>
            <a:off x="6248401" y="1303339"/>
            <a:ext cx="3902075" cy="524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9" name="Picture 5" descr="horizon200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9645" y="1303339"/>
            <a:ext cx="3852862" cy="541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85558006"/>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nodeType="clickEffect">
                                  <p:stCondLst>
                                    <p:cond delay="0"/>
                                  </p:stCondLst>
                                  <p:childTnLst>
                                    <p:set>
                                      <p:cBhvr>
                                        <p:cTn id="6" dur="1" fill="hold">
                                          <p:stCondLst>
                                            <p:cond delay="0"/>
                                          </p:stCondLst>
                                        </p:cTn>
                                        <p:tgtEl>
                                          <p:spTgt spid="34820"/>
                                        </p:tgtEl>
                                        <p:attrNameLst>
                                          <p:attrName>style.visibility</p:attrName>
                                        </p:attrNameLst>
                                      </p:cBhvr>
                                      <p:to>
                                        <p:strVal val="visible"/>
                                      </p:to>
                                    </p:set>
                                    <p:animEffect transition="in" filter="box(out)">
                                      <p:cBhvr>
                                        <p:cTn id="7" dur="500"/>
                                        <p:tgtEl>
                                          <p:spTgt spid="348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1C226C3C-C709-0963-73FE-B44FDD1DCDC0}"/>
              </a:ext>
            </a:extLst>
          </p:cNvPr>
          <p:cNvSpPr txBox="1"/>
          <p:nvPr/>
        </p:nvSpPr>
        <p:spPr>
          <a:xfrm>
            <a:off x="74428" y="514352"/>
            <a:ext cx="12751151" cy="6463308"/>
          </a:xfrm>
          <a:prstGeom prst="rect">
            <a:avLst/>
          </a:prstGeom>
          <a:noFill/>
        </p:spPr>
        <p:txBody>
          <a:bodyPr wrap="square" rtlCol="0">
            <a:spAutoFit/>
          </a:bodyPr>
          <a:lstStyle/>
          <a:p>
            <a:r>
              <a:rPr lang="en-GB" dirty="0"/>
              <a:t>Space Science Horizon 2000 changed everything. Roger Bonnet’s bold idea to implement a long-term programme that</a:t>
            </a:r>
          </a:p>
          <a:p>
            <a:r>
              <a:rPr lang="en-GB" dirty="0"/>
              <a:t>would enable the European Science Community to develop challenging and complex missions opened the door for planetary exploration.</a:t>
            </a:r>
          </a:p>
          <a:p>
            <a:endParaRPr lang="en-GB" dirty="0"/>
          </a:p>
          <a:p>
            <a:r>
              <a:rPr lang="en-GB" dirty="0"/>
              <a:t>The story goes that Prof. Johannes Geiss (Univ. Bern) and Prof. Hugo </a:t>
            </a:r>
            <a:r>
              <a:rPr lang="en-GB" dirty="0" err="1"/>
              <a:t>Fechtig</a:t>
            </a:r>
            <a:r>
              <a:rPr lang="en-GB" dirty="0"/>
              <a:t> IMPK Heidelberg) sketched the idea for a </a:t>
            </a:r>
          </a:p>
          <a:p>
            <a:r>
              <a:rPr lang="en-GB" dirty="0"/>
              <a:t>planetary cornerstone mission on a beer mat. As you can see it found its way into the programme!</a:t>
            </a:r>
          </a:p>
          <a:p>
            <a:endParaRPr lang="en-GB" dirty="0"/>
          </a:p>
          <a:p>
            <a:r>
              <a:rPr lang="en-GB" dirty="0"/>
              <a:t>What a task and what a challenge for the community!</a:t>
            </a:r>
          </a:p>
          <a:p>
            <a:endParaRPr lang="en-GB" dirty="0"/>
          </a:p>
          <a:p>
            <a:r>
              <a:rPr lang="en-GB" dirty="0"/>
              <a:t>I could tell the history of Rosetta as a story of my career in ESA:</a:t>
            </a:r>
          </a:p>
          <a:p>
            <a:r>
              <a:rPr lang="en-GB" dirty="0"/>
              <a:t>Around this time 40 years ago I was interviewed for the post of Planetary Scientist in the Space Science Department of ESA.  </a:t>
            </a:r>
          </a:p>
          <a:p>
            <a:endParaRPr lang="en-GB" dirty="0"/>
          </a:p>
          <a:p>
            <a:r>
              <a:rPr lang="en-GB" dirty="0"/>
              <a:t>One of my first tasks was to attend the meeting of the NSF/ESF Primitive Bodies Science Study Group (PBSSG) that was chaired by</a:t>
            </a:r>
          </a:p>
          <a:p>
            <a:r>
              <a:rPr lang="en-GB" dirty="0"/>
              <a:t>Profs. Laurel </a:t>
            </a:r>
            <a:r>
              <a:rPr lang="en-GB" dirty="0" err="1"/>
              <a:t>Wilkening</a:t>
            </a:r>
            <a:r>
              <a:rPr lang="en-GB" dirty="0"/>
              <a:t> and Dieter </a:t>
            </a:r>
            <a:r>
              <a:rPr lang="en-GB" dirty="0" err="1"/>
              <a:t>Stöffler</a:t>
            </a:r>
            <a:r>
              <a:rPr lang="en-GB" dirty="0"/>
              <a:t> to define potential collaborations for missions to small bodies.</a:t>
            </a:r>
          </a:p>
          <a:p>
            <a:endParaRPr lang="en-GB" dirty="0"/>
          </a:p>
          <a:p>
            <a:r>
              <a:rPr lang="en-GB" dirty="0"/>
              <a:t>In May  1985 upon the invitation by G. Haskell – the co-ordinator for solar system missions -,</a:t>
            </a:r>
          </a:p>
          <a:p>
            <a:r>
              <a:rPr lang="en-GB" dirty="0"/>
              <a:t> a small team met at ETH Zürich to prepare a proposal to be presented to the SSWG. </a:t>
            </a:r>
          </a:p>
          <a:p>
            <a:r>
              <a:rPr lang="en-GB" dirty="0"/>
              <a:t>We proposed CNSR, which was accepted by SSWG and a day later approved as candidate for the Planetary Cornerstone.</a:t>
            </a:r>
          </a:p>
          <a:p>
            <a:r>
              <a:rPr lang="en-GB" dirty="0"/>
              <a:t> </a:t>
            </a:r>
          </a:p>
          <a:p>
            <a:r>
              <a:rPr lang="en-GB" dirty="0"/>
              <a:t>One can regard 20 May 1985 as the Birthday of Rosetta </a:t>
            </a:r>
          </a:p>
          <a:p>
            <a:endParaRPr lang="en-GB" dirty="0"/>
          </a:p>
          <a:p>
            <a:r>
              <a:rPr lang="en-GB" sz="1800" i="1" dirty="0">
                <a:effectLst/>
                <a:latin typeface="Times New Roman" panose="02020603050405020304" pitchFamily="18" charset="0"/>
                <a:ea typeface="Calibri" panose="020F0502020204030204" pitchFamily="34" charset="0"/>
                <a:cs typeface="Times New Roman" panose="02020603050405020304" pitchFamily="18" charset="0"/>
              </a:rPr>
              <a:t>The first publication: The Comet Nucleus Sample Return Mission</a:t>
            </a:r>
            <a:r>
              <a:rPr lang="en-GB" sz="1800" dirty="0">
                <a:effectLst/>
                <a:latin typeface="Times New Roman" panose="02020603050405020304" pitchFamily="18" charset="0"/>
                <a:ea typeface="Calibri" panose="020F0502020204030204" pitchFamily="34" charset="0"/>
                <a:cs typeface="Times New Roman" panose="02020603050405020304" pitchFamily="18" charset="0"/>
              </a:rPr>
              <a:t>, ESA SP-249, December 1986</a:t>
            </a:r>
            <a:endParaRPr lang="en-NL"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spTree>
    <p:extLst>
      <p:ext uri="{BB962C8B-B14F-4D97-AF65-F5344CB8AC3E}">
        <p14:creationId xmlns:p14="http://schemas.microsoft.com/office/powerpoint/2010/main" val="192526066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D50E588-3A28-F4FB-A9CE-2386389FE86C}"/>
              </a:ext>
            </a:extLst>
          </p:cNvPr>
          <p:cNvSpPr txBox="1"/>
          <p:nvPr/>
        </p:nvSpPr>
        <p:spPr>
          <a:xfrm>
            <a:off x="595423" y="255181"/>
            <a:ext cx="11344940" cy="7017306"/>
          </a:xfrm>
          <a:prstGeom prst="rect">
            <a:avLst/>
          </a:prstGeom>
          <a:noFill/>
        </p:spPr>
        <p:txBody>
          <a:bodyPr wrap="square" rtlCol="0">
            <a:spAutoFit/>
          </a:bodyPr>
          <a:lstStyle/>
          <a:p>
            <a:r>
              <a:rPr lang="en-GB" b="1" dirty="0"/>
              <a:t>For me the first years of development of CNSR were some of the most exciting years in my career.</a:t>
            </a:r>
          </a:p>
          <a:p>
            <a:r>
              <a:rPr lang="en-GB" b="1" dirty="0"/>
              <a:t>You have to imagine that we started before anybody had ever seen the nucleus of a comet!</a:t>
            </a:r>
          </a:p>
          <a:p>
            <a:r>
              <a:rPr lang="en-GB" b="1" dirty="0"/>
              <a:t>Giotto was to be launched in July 1985, the encounter was 13/14 March 1986.</a:t>
            </a:r>
          </a:p>
          <a:p>
            <a:r>
              <a:rPr lang="en-GB" b="1" dirty="0"/>
              <a:t>A lot of new technologies had to be developed</a:t>
            </a:r>
          </a:p>
          <a:p>
            <a:endParaRPr lang="en-GB" b="1" dirty="0"/>
          </a:p>
          <a:p>
            <a:r>
              <a:rPr lang="en-GB" b="1" dirty="0"/>
              <a:t>I was Study Scientist for CNSR. Proposed by Eberhard </a:t>
            </a:r>
            <a:r>
              <a:rPr lang="en-GB" b="1" dirty="0" err="1"/>
              <a:t>Grün</a:t>
            </a:r>
            <a:r>
              <a:rPr lang="en-GB" b="1" dirty="0"/>
              <a:t> the mission was named Rosetta beginning of 1986.</a:t>
            </a:r>
          </a:p>
          <a:p>
            <a:r>
              <a:rPr lang="en-GB" b="1" dirty="0"/>
              <a:t>At the same time I was Deputy Project Scientist for Giotto and in 1986 I had  the the pleasure to be Study scientist for CAESAR, a Comet Coma Sample Return proposed by J.A.M McDonnell, Univ. of Kent, who was a member of the CNSR Definition Team. </a:t>
            </a:r>
          </a:p>
          <a:p>
            <a:endParaRPr lang="en-GB" b="1" dirty="0"/>
          </a:p>
          <a:p>
            <a:r>
              <a:rPr lang="en-GB" b="1" dirty="0"/>
              <a:t>We had a dedicated budget for Technology Studies and with the TRP programme we could study key enabling technologies: the sampling device – the drill on the Rosalind Franklin Lander has got quite some Rosetta heritage – and for us wonderful trips to Venice; the sample return cannister (for low temp preservation on the return leg), properties of ices at low temperatures, Low-temperature Low-intensity solar arrays, near nucleus navigation, you name it. </a:t>
            </a:r>
          </a:p>
          <a:p>
            <a:endParaRPr lang="en-GB" b="1" dirty="0"/>
          </a:p>
          <a:p>
            <a:r>
              <a:rPr lang="en-GB" b="1" dirty="0"/>
              <a:t>Mission Analysis provided the potential mission scenarios, i.e. launch date – target combinations and the mass that could be delivered at the comet, covering a large time interval as we didn’t know the launch date at that time. </a:t>
            </a:r>
          </a:p>
          <a:p>
            <a:r>
              <a:rPr lang="en-GB" b="1" dirty="0"/>
              <a:t>It was done for US and European launchers and for chemical and Solar Electric Propulsion Missions. At that time the Agency was developing SEP thrusters, and we had to study, how such an ESA/NASA collaboration could work (e.g. RTGs, sample distribution). For Cassini-Huygens that was much easier: there was a clear interface: ESA provided the probe </a:t>
            </a:r>
          </a:p>
          <a:p>
            <a:endParaRPr lang="en-GB" dirty="0"/>
          </a:p>
          <a:p>
            <a:endParaRPr lang="en-GB" dirty="0"/>
          </a:p>
          <a:p>
            <a:endParaRPr lang="en-GB" dirty="0"/>
          </a:p>
        </p:txBody>
      </p:sp>
    </p:spTree>
    <p:extLst>
      <p:ext uri="{BB962C8B-B14F-4D97-AF65-F5344CB8AC3E}">
        <p14:creationId xmlns:p14="http://schemas.microsoft.com/office/powerpoint/2010/main" val="396075528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5" name="Picture 1" descr="age30image3803776"/>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297836" y="44840"/>
            <a:ext cx="4826833" cy="6824883"/>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E26570BF-C971-AFC3-C723-375EDC10AABE}"/>
              </a:ext>
            </a:extLst>
          </p:cNvPr>
          <p:cNvSpPr txBox="1"/>
          <p:nvPr/>
        </p:nvSpPr>
        <p:spPr>
          <a:xfrm>
            <a:off x="9037122" y="415636"/>
            <a:ext cx="2679388" cy="646331"/>
          </a:xfrm>
          <a:prstGeom prst="rect">
            <a:avLst/>
          </a:prstGeom>
          <a:noFill/>
        </p:spPr>
        <p:txBody>
          <a:bodyPr wrap="none" rtlCol="0">
            <a:spAutoFit/>
          </a:bodyPr>
          <a:lstStyle/>
          <a:p>
            <a:r>
              <a:rPr lang="en-GB" dirty="0"/>
              <a:t>Example for launch system</a:t>
            </a:r>
          </a:p>
          <a:p>
            <a:r>
              <a:rPr lang="en-GB" dirty="0"/>
              <a:t>performance studies.</a:t>
            </a:r>
          </a:p>
        </p:txBody>
      </p:sp>
    </p:spTree>
    <p:extLst>
      <p:ext uri="{BB962C8B-B14F-4D97-AF65-F5344CB8AC3E}">
        <p14:creationId xmlns:p14="http://schemas.microsoft.com/office/powerpoint/2010/main" val="150250667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5" name="Picture 1" descr="age27image3907264"/>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rot="5400000">
            <a:off x="2343472" y="-978726"/>
            <a:ext cx="6492877" cy="91805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5945099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Rectangle 2"/>
          <p:cNvSpPr>
            <a:spLocks noGrp="1" noChangeArrowheads="1"/>
          </p:cNvSpPr>
          <p:nvPr>
            <p:ph type="title"/>
          </p:nvPr>
        </p:nvSpPr>
        <p:spPr>
          <a:xfrm>
            <a:off x="397565" y="1"/>
            <a:ext cx="10515600" cy="954156"/>
          </a:xfrm>
        </p:spPr>
        <p:txBody>
          <a:bodyPr>
            <a:normAutofit/>
          </a:bodyPr>
          <a:lstStyle/>
          <a:p>
            <a:pPr eaLnBrk="1" hangingPunct="1"/>
            <a:r>
              <a:rPr lang="en-GB" altLang="en-US" dirty="0">
                <a:solidFill>
                  <a:srgbClr val="FFC000"/>
                </a:solidFill>
                <a:ea typeface="ＭＳ Ｐゴシック" charset="-128"/>
              </a:rPr>
              <a:t>The Comet-Nucleus Sample-Return Scenario</a:t>
            </a:r>
          </a:p>
        </p:txBody>
      </p:sp>
      <p:pic>
        <p:nvPicPr>
          <p:cNvPr id="26626"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721922" y="869943"/>
            <a:ext cx="3186179" cy="5330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27"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908101" y="810913"/>
            <a:ext cx="3531939" cy="5236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8908806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EBB217-771A-7EC7-281F-6C9FF35C0747}"/>
              </a:ext>
            </a:extLst>
          </p:cNvPr>
          <p:cNvSpPr>
            <a:spLocks noGrp="1"/>
          </p:cNvSpPr>
          <p:nvPr>
            <p:ph type="title"/>
          </p:nvPr>
        </p:nvSpPr>
        <p:spPr/>
        <p:txBody>
          <a:bodyPr>
            <a:normAutofit/>
          </a:bodyPr>
          <a:lstStyle/>
          <a:p>
            <a:pPr algn="ctr"/>
            <a:r>
              <a:rPr lang="en-GB" sz="3200" dirty="0">
                <a:effectLst/>
                <a:latin typeface="Calibri" panose="020F0502020204030204" pitchFamily="34" charset="0"/>
                <a:ea typeface="Calibri" panose="020F0502020204030204" pitchFamily="34" charset="0"/>
                <a:cs typeface="Times New Roman" panose="02020603050405020304" pitchFamily="18" charset="0"/>
              </a:rPr>
              <a:t>The Members of the CNSR Science Definition Team</a:t>
            </a:r>
            <a:r>
              <a:rPr lang="en-NL" sz="3200" dirty="0">
                <a:effectLst/>
              </a:rPr>
              <a:t> </a:t>
            </a:r>
            <a:endParaRPr lang="en-GB" sz="3200" dirty="0"/>
          </a:p>
        </p:txBody>
      </p:sp>
      <p:sp>
        <p:nvSpPr>
          <p:cNvPr id="3" name="Text Placeholder 2">
            <a:extLst>
              <a:ext uri="{FF2B5EF4-FFF2-40B4-BE49-F238E27FC236}">
                <a16:creationId xmlns:a16="http://schemas.microsoft.com/office/drawing/2014/main" id="{450A9862-5F7C-8C48-103B-8199519A2094}"/>
              </a:ext>
            </a:extLst>
          </p:cNvPr>
          <p:cNvSpPr>
            <a:spLocks noGrp="1"/>
          </p:cNvSpPr>
          <p:nvPr>
            <p:ph type="body" sz="half" idx="1"/>
          </p:nvPr>
        </p:nvSpPr>
        <p:spPr/>
        <p:txBody>
          <a:bodyPr>
            <a:normAutofit fontScale="25000" lnSpcReduction="20000"/>
          </a:bodyPr>
          <a:lstStyle/>
          <a:p>
            <a:r>
              <a:rPr lang="en-GB" sz="4800" dirty="0">
                <a:effectLst/>
                <a:latin typeface="Times New Roman" panose="02020603050405020304" pitchFamily="18" charset="0"/>
                <a:ea typeface="Times New Roman" panose="02020603050405020304" pitchFamily="18" charset="0"/>
              </a:rPr>
              <a:t>European delegation:</a:t>
            </a:r>
            <a:endParaRPr lang="en-NL" sz="4800" dirty="0">
              <a:effectLst/>
              <a:latin typeface="Times New Roman" panose="02020603050405020304" pitchFamily="18" charset="0"/>
              <a:ea typeface="Times New Roman" panose="02020603050405020304" pitchFamily="18" charset="0"/>
            </a:endParaRPr>
          </a:p>
          <a:p>
            <a:r>
              <a:rPr lang="en-GB" sz="4800" dirty="0">
                <a:effectLst/>
                <a:latin typeface="Times New Roman" panose="02020603050405020304" pitchFamily="18" charset="0"/>
                <a:ea typeface="Times New Roman" panose="02020603050405020304" pitchFamily="18" charset="0"/>
              </a:rPr>
              <a:t>E. </a:t>
            </a:r>
            <a:r>
              <a:rPr lang="en-GB" sz="4800" dirty="0" err="1">
                <a:effectLst/>
                <a:latin typeface="Times New Roman" panose="02020603050405020304" pitchFamily="18" charset="0"/>
                <a:ea typeface="Times New Roman" panose="02020603050405020304" pitchFamily="18" charset="0"/>
              </a:rPr>
              <a:t>Grün</a:t>
            </a:r>
            <a:r>
              <a:rPr lang="en-GB" sz="4800" dirty="0">
                <a:effectLst/>
                <a:latin typeface="Times New Roman" panose="02020603050405020304" pitchFamily="18" charset="0"/>
                <a:ea typeface="Times New Roman" panose="02020603050405020304" pitchFamily="18" charset="0"/>
              </a:rPr>
              <a:t> (Co-Chairman) 		Max-Planck-</a:t>
            </a:r>
            <a:r>
              <a:rPr lang="en-GB" sz="4800" dirty="0" err="1">
                <a:effectLst/>
                <a:latin typeface="Times New Roman" panose="02020603050405020304" pitchFamily="18" charset="0"/>
                <a:ea typeface="Times New Roman" panose="02020603050405020304" pitchFamily="18" charset="0"/>
              </a:rPr>
              <a:t>Institut</a:t>
            </a:r>
            <a:r>
              <a:rPr lang="en-GB" sz="4800" dirty="0">
                <a:effectLst/>
                <a:latin typeface="Times New Roman" panose="02020603050405020304" pitchFamily="18" charset="0"/>
                <a:ea typeface="Times New Roman" panose="02020603050405020304" pitchFamily="18" charset="0"/>
              </a:rPr>
              <a:t> fur </a:t>
            </a:r>
            <a:r>
              <a:rPr lang="en-GB" sz="4800" dirty="0" err="1">
                <a:effectLst/>
                <a:latin typeface="Times New Roman" panose="02020603050405020304" pitchFamily="18" charset="0"/>
                <a:ea typeface="Times New Roman" panose="02020603050405020304" pitchFamily="18" charset="0"/>
              </a:rPr>
              <a:t>Kernphysik</a:t>
            </a:r>
            <a:r>
              <a:rPr lang="en-GB" sz="4800" dirty="0">
                <a:effectLst/>
                <a:latin typeface="Times New Roman" panose="02020603050405020304" pitchFamily="18" charset="0"/>
                <a:ea typeface="Times New Roman" panose="02020603050405020304" pitchFamily="18" charset="0"/>
              </a:rPr>
              <a:t>, Heidelberg, West Germany</a:t>
            </a:r>
            <a:endParaRPr lang="en-NL" sz="4800" dirty="0">
              <a:effectLst/>
              <a:latin typeface="Times New Roman" panose="02020603050405020304" pitchFamily="18" charset="0"/>
              <a:ea typeface="Times New Roman" panose="02020603050405020304" pitchFamily="18" charset="0"/>
            </a:endParaRPr>
          </a:p>
          <a:p>
            <a:r>
              <a:rPr lang="en-GB" sz="4800" dirty="0">
                <a:effectLst/>
                <a:latin typeface="Times New Roman" panose="02020603050405020304" pitchFamily="18" charset="0"/>
                <a:ea typeface="Times New Roman" panose="02020603050405020304" pitchFamily="18" charset="0"/>
              </a:rPr>
              <a:t>F. </a:t>
            </a:r>
            <a:r>
              <a:rPr lang="en-GB" sz="4800" dirty="0" err="1">
                <a:effectLst/>
                <a:latin typeface="Times New Roman" panose="02020603050405020304" pitchFamily="18" charset="0"/>
                <a:ea typeface="Times New Roman" panose="02020603050405020304" pitchFamily="18" charset="0"/>
              </a:rPr>
              <a:t>Begemann</a:t>
            </a:r>
            <a:r>
              <a:rPr lang="en-GB" sz="4800" dirty="0">
                <a:effectLst/>
                <a:latin typeface="Times New Roman" panose="02020603050405020304" pitchFamily="18" charset="0"/>
                <a:ea typeface="Times New Roman" panose="02020603050405020304" pitchFamily="18" charset="0"/>
              </a:rPr>
              <a:t>			Max-Planck-</a:t>
            </a:r>
            <a:r>
              <a:rPr lang="en-GB" sz="4800" dirty="0" err="1">
                <a:effectLst/>
                <a:latin typeface="Times New Roman" panose="02020603050405020304" pitchFamily="18" charset="0"/>
                <a:ea typeface="Times New Roman" panose="02020603050405020304" pitchFamily="18" charset="0"/>
              </a:rPr>
              <a:t>Institut</a:t>
            </a:r>
            <a:r>
              <a:rPr lang="en-GB" sz="4800" dirty="0">
                <a:effectLst/>
                <a:latin typeface="Times New Roman" panose="02020603050405020304" pitchFamily="18" charset="0"/>
                <a:ea typeface="Times New Roman" panose="02020603050405020304" pitchFamily="18" charset="0"/>
              </a:rPr>
              <a:t> fur </a:t>
            </a:r>
            <a:r>
              <a:rPr lang="en-GB" sz="4800" dirty="0" err="1">
                <a:effectLst/>
                <a:latin typeface="Times New Roman" panose="02020603050405020304" pitchFamily="18" charset="0"/>
                <a:ea typeface="Times New Roman" panose="02020603050405020304" pitchFamily="18" charset="0"/>
              </a:rPr>
              <a:t>Chemie</a:t>
            </a:r>
            <a:r>
              <a:rPr lang="en-GB" sz="4800" dirty="0">
                <a:effectLst/>
                <a:latin typeface="Times New Roman" panose="02020603050405020304" pitchFamily="18" charset="0"/>
                <a:ea typeface="Times New Roman" panose="02020603050405020304" pitchFamily="18" charset="0"/>
              </a:rPr>
              <a:t>, Mainz, West Germany </a:t>
            </a:r>
            <a:endParaRPr lang="en-NL" sz="4800" dirty="0">
              <a:effectLst/>
              <a:latin typeface="Times New Roman" panose="02020603050405020304" pitchFamily="18" charset="0"/>
              <a:ea typeface="Times New Roman" panose="02020603050405020304" pitchFamily="18" charset="0"/>
            </a:endParaRPr>
          </a:p>
          <a:p>
            <a:r>
              <a:rPr lang="en-GB" sz="4800" dirty="0">
                <a:effectLst/>
                <a:latin typeface="Times New Roman" panose="02020603050405020304" pitchFamily="18" charset="0"/>
                <a:ea typeface="Times New Roman" panose="02020603050405020304" pitchFamily="18" charset="0"/>
              </a:rPr>
              <a:t>P. Eberhardt 			</a:t>
            </a:r>
            <a:r>
              <a:rPr lang="en-GB" sz="4800" dirty="0" err="1">
                <a:effectLst/>
                <a:latin typeface="Times New Roman" panose="02020603050405020304" pitchFamily="18" charset="0"/>
                <a:ea typeface="Times New Roman" panose="02020603050405020304" pitchFamily="18" charset="0"/>
              </a:rPr>
              <a:t>Physikalisches</a:t>
            </a:r>
            <a:r>
              <a:rPr lang="en-GB" sz="4800" dirty="0">
                <a:effectLst/>
                <a:latin typeface="Times New Roman" panose="02020603050405020304" pitchFamily="18" charset="0"/>
                <a:ea typeface="Times New Roman" panose="02020603050405020304" pitchFamily="18" charset="0"/>
              </a:rPr>
              <a:t> </a:t>
            </a:r>
            <a:r>
              <a:rPr lang="en-GB" sz="4800" dirty="0" err="1">
                <a:effectLst/>
                <a:latin typeface="Times New Roman" panose="02020603050405020304" pitchFamily="18" charset="0"/>
                <a:ea typeface="Times New Roman" panose="02020603050405020304" pitchFamily="18" charset="0"/>
              </a:rPr>
              <a:t>Institut</a:t>
            </a:r>
            <a:r>
              <a:rPr lang="en-GB" sz="4800" dirty="0">
                <a:effectLst/>
                <a:latin typeface="Times New Roman" panose="02020603050405020304" pitchFamily="18" charset="0"/>
                <a:ea typeface="Times New Roman" panose="02020603050405020304" pitchFamily="18" charset="0"/>
              </a:rPr>
              <a:t>, </a:t>
            </a:r>
            <a:r>
              <a:rPr lang="en-GB" sz="4800" dirty="0" err="1">
                <a:effectLst/>
                <a:latin typeface="Times New Roman" panose="02020603050405020304" pitchFamily="18" charset="0"/>
                <a:ea typeface="Times New Roman" panose="02020603050405020304" pitchFamily="18" charset="0"/>
              </a:rPr>
              <a:t>Universitat</a:t>
            </a:r>
            <a:r>
              <a:rPr lang="en-GB" sz="4800" dirty="0">
                <a:effectLst/>
                <a:latin typeface="Times New Roman" panose="02020603050405020304" pitchFamily="18" charset="0"/>
                <a:ea typeface="Times New Roman" panose="02020603050405020304" pitchFamily="18" charset="0"/>
              </a:rPr>
              <a:t> Bern, Switzerland </a:t>
            </a:r>
            <a:endParaRPr lang="en-NL" sz="4800" dirty="0">
              <a:effectLst/>
              <a:latin typeface="Times New Roman" panose="02020603050405020304" pitchFamily="18" charset="0"/>
              <a:ea typeface="Times New Roman" panose="02020603050405020304" pitchFamily="18" charset="0"/>
            </a:endParaRPr>
          </a:p>
          <a:p>
            <a:r>
              <a:rPr lang="en-GB" sz="4800" dirty="0">
                <a:effectLst/>
                <a:latin typeface="Times New Roman" panose="02020603050405020304" pitchFamily="18" charset="0"/>
                <a:ea typeface="Times New Roman" panose="02020603050405020304" pitchFamily="18" charset="0"/>
              </a:rPr>
              <a:t>A. </a:t>
            </a:r>
            <a:r>
              <a:rPr lang="en-GB" sz="4800" dirty="0" err="1">
                <a:effectLst/>
                <a:latin typeface="Times New Roman" panose="02020603050405020304" pitchFamily="18" charset="0"/>
                <a:ea typeface="Times New Roman" panose="02020603050405020304" pitchFamily="18" charset="0"/>
              </a:rPr>
              <a:t>Coradini</a:t>
            </a:r>
            <a:r>
              <a:rPr lang="en-GB" sz="4800" dirty="0">
                <a:effectLst/>
                <a:latin typeface="Times New Roman" panose="02020603050405020304" pitchFamily="18" charset="0"/>
                <a:ea typeface="Times New Roman" panose="02020603050405020304" pitchFamily="18" charset="0"/>
              </a:rPr>
              <a:t> 			</a:t>
            </a:r>
            <a:r>
              <a:rPr lang="en-GB" sz="4800" dirty="0" err="1">
                <a:effectLst/>
                <a:latin typeface="Times New Roman" panose="02020603050405020304" pitchFamily="18" charset="0"/>
                <a:ea typeface="Times New Roman" panose="02020603050405020304" pitchFamily="18" charset="0"/>
              </a:rPr>
              <a:t>Istituto</a:t>
            </a:r>
            <a:r>
              <a:rPr lang="en-GB" sz="4800" dirty="0">
                <a:effectLst/>
                <a:latin typeface="Times New Roman" panose="02020603050405020304" pitchFamily="18" charset="0"/>
                <a:ea typeface="Times New Roman" panose="02020603050405020304" pitchFamily="18" charset="0"/>
              </a:rPr>
              <a:t> </a:t>
            </a:r>
            <a:r>
              <a:rPr lang="en-GB" sz="4800" dirty="0" err="1">
                <a:effectLst/>
                <a:latin typeface="Times New Roman" panose="02020603050405020304" pitchFamily="18" charset="0"/>
                <a:ea typeface="Times New Roman" panose="02020603050405020304" pitchFamily="18" charset="0"/>
              </a:rPr>
              <a:t>Astrofisica</a:t>
            </a:r>
            <a:r>
              <a:rPr lang="en-GB" sz="4800" dirty="0">
                <a:effectLst/>
                <a:latin typeface="Times New Roman" panose="02020603050405020304" pitchFamily="18" charset="0"/>
                <a:ea typeface="Times New Roman" panose="02020603050405020304" pitchFamily="18" charset="0"/>
              </a:rPr>
              <a:t> </a:t>
            </a:r>
            <a:r>
              <a:rPr lang="en-GB" sz="4800" dirty="0" err="1">
                <a:effectLst/>
                <a:latin typeface="Times New Roman" panose="02020603050405020304" pitchFamily="18" charset="0"/>
                <a:ea typeface="Times New Roman" panose="02020603050405020304" pitchFamily="18" charset="0"/>
              </a:rPr>
              <a:t>Spaziale</a:t>
            </a:r>
            <a:r>
              <a:rPr lang="en-GB" sz="4800" dirty="0">
                <a:effectLst/>
                <a:latin typeface="Times New Roman" panose="02020603050405020304" pitchFamily="18" charset="0"/>
                <a:ea typeface="Times New Roman" panose="02020603050405020304" pitchFamily="18" charset="0"/>
              </a:rPr>
              <a:t> - CNR, Rome, Italy</a:t>
            </a:r>
            <a:endParaRPr lang="en-NL" sz="4800" dirty="0">
              <a:effectLst/>
              <a:latin typeface="Times New Roman" panose="02020603050405020304" pitchFamily="18" charset="0"/>
              <a:ea typeface="Times New Roman" panose="02020603050405020304" pitchFamily="18" charset="0"/>
            </a:endParaRPr>
          </a:p>
          <a:p>
            <a:r>
              <a:rPr lang="en-GB" sz="4800" dirty="0">
                <a:effectLst/>
                <a:latin typeface="Times New Roman" panose="02020603050405020304" pitchFamily="18" charset="0"/>
                <a:ea typeface="Times New Roman" panose="02020603050405020304" pitchFamily="18" charset="0"/>
              </a:rPr>
              <a:t>M. C. </a:t>
            </a:r>
            <a:r>
              <a:rPr lang="en-GB" sz="4800" dirty="0" err="1">
                <a:effectLst/>
                <a:latin typeface="Times New Roman" panose="02020603050405020304" pitchFamily="18" charset="0"/>
                <a:ea typeface="Times New Roman" panose="02020603050405020304" pitchFamily="18" charset="0"/>
              </a:rPr>
              <a:t>Festou</a:t>
            </a:r>
            <a:r>
              <a:rPr lang="en-GB" sz="4800" dirty="0">
                <a:effectLst/>
                <a:latin typeface="Times New Roman" panose="02020603050405020304" pitchFamily="18" charset="0"/>
                <a:ea typeface="Times New Roman" panose="02020603050405020304" pitchFamily="18" charset="0"/>
              </a:rPr>
              <a:t> 			</a:t>
            </a:r>
            <a:r>
              <a:rPr lang="en-GB" sz="4800" dirty="0" err="1">
                <a:effectLst/>
                <a:latin typeface="Times New Roman" panose="02020603050405020304" pitchFamily="18" charset="0"/>
                <a:ea typeface="Times New Roman" panose="02020603050405020304" pitchFamily="18" charset="0"/>
              </a:rPr>
              <a:t>Institut</a:t>
            </a:r>
            <a:r>
              <a:rPr lang="en-GB" sz="4800" dirty="0">
                <a:effectLst/>
                <a:latin typeface="Times New Roman" panose="02020603050405020304" pitchFamily="18" charset="0"/>
                <a:ea typeface="Times New Roman" panose="02020603050405020304" pitchFamily="18" charset="0"/>
              </a:rPr>
              <a:t> </a:t>
            </a:r>
            <a:r>
              <a:rPr lang="en-GB" sz="4800" dirty="0" err="1">
                <a:effectLst/>
                <a:latin typeface="Times New Roman" panose="02020603050405020304" pitchFamily="18" charset="0"/>
                <a:ea typeface="Times New Roman" panose="02020603050405020304" pitchFamily="18" charset="0"/>
              </a:rPr>
              <a:t>d'Astrophysique</a:t>
            </a:r>
            <a:r>
              <a:rPr lang="en-GB" sz="4800" dirty="0">
                <a:effectLst/>
                <a:latin typeface="Times New Roman" panose="02020603050405020304" pitchFamily="18" charset="0"/>
                <a:ea typeface="Times New Roman" panose="02020603050405020304" pitchFamily="18" charset="0"/>
              </a:rPr>
              <a:t>, Paris, France</a:t>
            </a:r>
            <a:endParaRPr lang="en-NL" sz="4800" dirty="0">
              <a:effectLst/>
              <a:latin typeface="Times New Roman" panose="02020603050405020304" pitchFamily="18" charset="0"/>
              <a:ea typeface="Times New Roman" panose="02020603050405020304" pitchFamily="18" charset="0"/>
            </a:endParaRPr>
          </a:p>
          <a:p>
            <a:r>
              <a:rPr lang="en-GB" sz="4800" dirty="0">
                <a:effectLst/>
                <a:latin typeface="Times New Roman" panose="02020603050405020304" pitchFamily="18" charset="0"/>
                <a:ea typeface="Times New Roman" panose="02020603050405020304" pitchFamily="18" charset="0"/>
              </a:rPr>
              <a:t>Y. Langevin			University Paris-Sud, Paris, France </a:t>
            </a:r>
            <a:endParaRPr lang="en-NL" sz="4800" dirty="0">
              <a:effectLst/>
              <a:latin typeface="Times New Roman" panose="02020603050405020304" pitchFamily="18" charset="0"/>
              <a:ea typeface="Times New Roman" panose="02020603050405020304" pitchFamily="18" charset="0"/>
            </a:endParaRPr>
          </a:p>
          <a:p>
            <a:r>
              <a:rPr lang="en-GB" sz="4800" dirty="0">
                <a:effectLst/>
                <a:latin typeface="Times New Roman" panose="02020603050405020304" pitchFamily="18" charset="0"/>
                <a:ea typeface="Times New Roman" panose="02020603050405020304" pitchFamily="18" charset="0"/>
              </a:rPr>
              <a:t>J. A. M. McDonnell 		University of Kent, Canterbury, UK </a:t>
            </a:r>
            <a:endParaRPr lang="en-NL" sz="4800" dirty="0">
              <a:effectLst/>
              <a:latin typeface="Times New Roman" panose="02020603050405020304" pitchFamily="18" charset="0"/>
              <a:ea typeface="Times New Roman" panose="02020603050405020304" pitchFamily="18" charset="0"/>
            </a:endParaRPr>
          </a:p>
          <a:p>
            <a:r>
              <a:rPr lang="en-GB" sz="4800" dirty="0">
                <a:effectLst/>
                <a:latin typeface="Times New Roman" panose="02020603050405020304" pitchFamily="18" charset="0"/>
                <a:ea typeface="Times New Roman" panose="02020603050405020304" pitchFamily="18" charset="0"/>
              </a:rPr>
              <a:t>C. T. </a:t>
            </a:r>
            <a:r>
              <a:rPr lang="en-GB" sz="4800" dirty="0" err="1">
                <a:effectLst/>
                <a:latin typeface="Times New Roman" panose="02020603050405020304" pitchFamily="18" charset="0"/>
                <a:ea typeface="Times New Roman" panose="02020603050405020304" pitchFamily="18" charset="0"/>
              </a:rPr>
              <a:t>Pillinger</a:t>
            </a:r>
            <a:r>
              <a:rPr lang="en-GB" sz="4800" dirty="0">
                <a:effectLst/>
                <a:latin typeface="Times New Roman" panose="02020603050405020304" pitchFamily="18" charset="0"/>
                <a:ea typeface="Times New Roman" panose="02020603050405020304" pitchFamily="18" charset="0"/>
              </a:rPr>
              <a:t> 		Open University, Keynes, UK </a:t>
            </a:r>
            <a:endParaRPr lang="en-NL" sz="4800" dirty="0">
              <a:effectLst/>
              <a:latin typeface="Times New Roman" panose="02020603050405020304" pitchFamily="18" charset="0"/>
              <a:ea typeface="Times New Roman" panose="02020603050405020304" pitchFamily="18" charset="0"/>
            </a:endParaRPr>
          </a:p>
          <a:p>
            <a:r>
              <a:rPr lang="en-GB" sz="4800" dirty="0">
                <a:effectLst/>
                <a:latin typeface="Times New Roman" panose="02020603050405020304" pitchFamily="18" charset="0"/>
                <a:ea typeface="Times New Roman" panose="02020603050405020304" pitchFamily="18" charset="0"/>
              </a:rPr>
              <a:t>G. </a:t>
            </a:r>
            <a:r>
              <a:rPr lang="en-GB" sz="4800" dirty="0" err="1">
                <a:effectLst/>
                <a:latin typeface="Times New Roman" panose="02020603050405020304" pitchFamily="18" charset="0"/>
                <a:ea typeface="Times New Roman" panose="02020603050405020304" pitchFamily="18" charset="0"/>
              </a:rPr>
              <a:t>Schwehm</a:t>
            </a:r>
            <a:r>
              <a:rPr lang="en-GB" sz="4800" dirty="0">
                <a:effectLst/>
                <a:latin typeface="Times New Roman" panose="02020603050405020304" pitchFamily="18" charset="0"/>
                <a:ea typeface="Times New Roman" panose="02020603050405020304" pitchFamily="18" charset="0"/>
              </a:rPr>
              <a:t>			ESA/ESTEC, </a:t>
            </a:r>
            <a:r>
              <a:rPr lang="en-GB" sz="4800" dirty="0" err="1">
                <a:effectLst/>
                <a:latin typeface="Times New Roman" panose="02020603050405020304" pitchFamily="18" charset="0"/>
                <a:ea typeface="Times New Roman" panose="02020603050405020304" pitchFamily="18" charset="0"/>
              </a:rPr>
              <a:t>Noordwijk</a:t>
            </a:r>
            <a:r>
              <a:rPr lang="en-GB" sz="4800" dirty="0">
                <a:effectLst/>
                <a:latin typeface="Times New Roman" panose="02020603050405020304" pitchFamily="18" charset="0"/>
                <a:ea typeface="Times New Roman" panose="02020603050405020304" pitchFamily="18" charset="0"/>
              </a:rPr>
              <a:t>, Netherlands </a:t>
            </a:r>
            <a:endParaRPr lang="en-NL" sz="4800" dirty="0">
              <a:effectLst/>
              <a:latin typeface="Times New Roman" panose="02020603050405020304" pitchFamily="18" charset="0"/>
              <a:ea typeface="Times New Roman" panose="02020603050405020304" pitchFamily="18" charset="0"/>
            </a:endParaRPr>
          </a:p>
          <a:p>
            <a:r>
              <a:rPr lang="en-GB" sz="4800" dirty="0">
                <a:effectLst/>
                <a:latin typeface="Times New Roman" panose="02020603050405020304" pitchFamily="18" charset="0"/>
                <a:ea typeface="Times New Roman" panose="02020603050405020304" pitchFamily="18" charset="0"/>
              </a:rPr>
              <a:t>D. </a:t>
            </a:r>
            <a:r>
              <a:rPr lang="en-GB" sz="4800" dirty="0" err="1">
                <a:effectLst/>
                <a:latin typeface="Times New Roman" panose="02020603050405020304" pitchFamily="18" charset="0"/>
                <a:ea typeface="Times New Roman" panose="02020603050405020304" pitchFamily="18" charset="0"/>
              </a:rPr>
              <a:t>Stöffler</a:t>
            </a:r>
            <a:r>
              <a:rPr lang="en-GB" sz="4800" dirty="0">
                <a:effectLst/>
                <a:latin typeface="Times New Roman" panose="02020603050405020304" pitchFamily="18" charset="0"/>
                <a:ea typeface="Times New Roman" panose="02020603050405020304" pitchFamily="18" charset="0"/>
              </a:rPr>
              <a:t> 			</a:t>
            </a:r>
            <a:r>
              <a:rPr lang="en-GB" sz="4800" dirty="0" err="1">
                <a:effectLst/>
                <a:latin typeface="Times New Roman" panose="02020603050405020304" pitchFamily="18" charset="0"/>
                <a:ea typeface="Times New Roman" panose="02020603050405020304" pitchFamily="18" charset="0"/>
              </a:rPr>
              <a:t>Universitat</a:t>
            </a:r>
            <a:r>
              <a:rPr lang="en-GB" sz="4800" dirty="0">
                <a:effectLst/>
                <a:latin typeface="Times New Roman" panose="02020603050405020304" pitchFamily="18" charset="0"/>
                <a:ea typeface="Times New Roman" panose="02020603050405020304" pitchFamily="18" charset="0"/>
              </a:rPr>
              <a:t> Munster, Munster, West Germany</a:t>
            </a:r>
            <a:endParaRPr lang="en-NL" sz="4800" dirty="0">
              <a:effectLst/>
              <a:latin typeface="Times New Roman" panose="02020603050405020304" pitchFamily="18" charset="0"/>
              <a:ea typeface="Times New Roman" panose="02020603050405020304" pitchFamily="18" charset="0"/>
            </a:endParaRPr>
          </a:p>
          <a:p>
            <a:r>
              <a:rPr lang="en-GB" sz="4800" dirty="0">
                <a:effectLst/>
                <a:latin typeface="Times New Roman" panose="02020603050405020304" pitchFamily="18" charset="0"/>
                <a:ea typeface="Times New Roman" panose="02020603050405020304" pitchFamily="18" charset="0"/>
              </a:rPr>
              <a:t>H. </a:t>
            </a:r>
            <a:r>
              <a:rPr lang="en-GB" sz="4800" dirty="0" err="1">
                <a:effectLst/>
                <a:latin typeface="Times New Roman" panose="02020603050405020304" pitchFamily="18" charset="0"/>
                <a:ea typeface="Times New Roman" panose="02020603050405020304" pitchFamily="18" charset="0"/>
              </a:rPr>
              <a:t>Wänke</a:t>
            </a:r>
            <a:r>
              <a:rPr lang="en-GB" sz="4800" dirty="0">
                <a:effectLst/>
                <a:latin typeface="Times New Roman" panose="02020603050405020304" pitchFamily="18" charset="0"/>
                <a:ea typeface="Times New Roman" panose="02020603050405020304" pitchFamily="18" charset="0"/>
              </a:rPr>
              <a:t> 			Max-Planck-</a:t>
            </a:r>
            <a:r>
              <a:rPr lang="en-GB" sz="4800" dirty="0" err="1">
                <a:effectLst/>
                <a:latin typeface="Times New Roman" panose="02020603050405020304" pitchFamily="18" charset="0"/>
                <a:ea typeface="Times New Roman" panose="02020603050405020304" pitchFamily="18" charset="0"/>
              </a:rPr>
              <a:t>Institut</a:t>
            </a:r>
            <a:r>
              <a:rPr lang="en-GB" sz="4800" dirty="0">
                <a:effectLst/>
                <a:latin typeface="Times New Roman" panose="02020603050405020304" pitchFamily="18" charset="0"/>
                <a:ea typeface="Times New Roman" panose="02020603050405020304" pitchFamily="18" charset="0"/>
              </a:rPr>
              <a:t> fur </a:t>
            </a:r>
            <a:r>
              <a:rPr lang="en-GB" sz="4800" dirty="0" err="1">
                <a:effectLst/>
                <a:latin typeface="Times New Roman" panose="02020603050405020304" pitchFamily="18" charset="0"/>
                <a:ea typeface="Times New Roman" panose="02020603050405020304" pitchFamily="18" charset="0"/>
              </a:rPr>
              <a:t>Chemie</a:t>
            </a:r>
            <a:r>
              <a:rPr lang="en-GB" sz="4800" dirty="0">
                <a:effectLst/>
                <a:latin typeface="Times New Roman" panose="02020603050405020304" pitchFamily="18" charset="0"/>
                <a:ea typeface="Times New Roman" panose="02020603050405020304" pitchFamily="18" charset="0"/>
              </a:rPr>
              <a:t>, Mainz, West Germany</a:t>
            </a:r>
            <a:endParaRPr lang="en-NL" sz="4800" dirty="0">
              <a:effectLst/>
              <a:latin typeface="Times New Roman" panose="02020603050405020304" pitchFamily="18" charset="0"/>
              <a:ea typeface="Times New Roman" panose="02020603050405020304" pitchFamily="18" charset="0"/>
            </a:endParaRPr>
          </a:p>
          <a:p>
            <a:r>
              <a:rPr lang="en-GB" sz="4800" dirty="0">
                <a:effectLst/>
                <a:latin typeface="Times New Roman" panose="02020603050405020304" pitchFamily="18" charset="0"/>
                <a:ea typeface="Times New Roman" panose="02020603050405020304" pitchFamily="18" charset="0"/>
              </a:rPr>
              <a:t>R. M. West			European Southern Observatory, </a:t>
            </a:r>
            <a:r>
              <a:rPr lang="en-GB" sz="4800" dirty="0" err="1">
                <a:effectLst/>
                <a:latin typeface="Times New Roman" panose="02020603050405020304" pitchFamily="18" charset="0"/>
                <a:ea typeface="Times New Roman" panose="02020603050405020304" pitchFamily="18" charset="0"/>
              </a:rPr>
              <a:t>Garching</a:t>
            </a:r>
            <a:r>
              <a:rPr lang="en-GB" sz="4800" dirty="0">
                <a:effectLst/>
                <a:latin typeface="Times New Roman" panose="02020603050405020304" pitchFamily="18" charset="0"/>
                <a:ea typeface="Times New Roman" panose="02020603050405020304" pitchFamily="18" charset="0"/>
              </a:rPr>
              <a:t>, West Germany</a:t>
            </a:r>
            <a:endParaRPr lang="en-NL" sz="4800" dirty="0">
              <a:effectLst/>
              <a:latin typeface="Times New Roman" panose="02020603050405020304" pitchFamily="18" charset="0"/>
              <a:ea typeface="Times New Roman" panose="02020603050405020304" pitchFamily="18" charset="0"/>
            </a:endParaRPr>
          </a:p>
          <a:p>
            <a:endParaRPr lang="en-GB" dirty="0"/>
          </a:p>
        </p:txBody>
      </p:sp>
      <p:sp>
        <p:nvSpPr>
          <p:cNvPr id="5" name="TextBox 4">
            <a:extLst>
              <a:ext uri="{FF2B5EF4-FFF2-40B4-BE49-F238E27FC236}">
                <a16:creationId xmlns:a16="http://schemas.microsoft.com/office/drawing/2014/main" id="{47DF78C7-8061-163E-96B9-4723F712EAA0}"/>
              </a:ext>
            </a:extLst>
          </p:cNvPr>
          <p:cNvSpPr txBox="1"/>
          <p:nvPr/>
        </p:nvSpPr>
        <p:spPr>
          <a:xfrm>
            <a:off x="7029450" y="1748788"/>
            <a:ext cx="5162550" cy="4185761"/>
          </a:xfrm>
          <a:prstGeom prst="rect">
            <a:avLst/>
          </a:prstGeom>
          <a:noFill/>
        </p:spPr>
        <p:txBody>
          <a:bodyPr wrap="square" rtlCol="0">
            <a:spAutoFit/>
          </a:bodyPr>
          <a:lstStyle/>
          <a:p>
            <a:r>
              <a:rPr lang="en-GB" sz="1400" b="1" dirty="0">
                <a:effectLst/>
                <a:latin typeface="Times New Roman" panose="02020603050405020304" pitchFamily="18" charset="0"/>
                <a:ea typeface="Times New Roman" panose="02020603050405020304" pitchFamily="18" charset="0"/>
              </a:rPr>
              <a:t>U.S. Delegation:</a:t>
            </a:r>
            <a:endParaRPr lang="en-NL" sz="1400" b="1" dirty="0">
              <a:effectLst/>
              <a:latin typeface="Times New Roman" panose="02020603050405020304" pitchFamily="18" charset="0"/>
              <a:ea typeface="Times New Roman" panose="02020603050405020304" pitchFamily="18" charset="0"/>
            </a:endParaRPr>
          </a:p>
          <a:p>
            <a:r>
              <a:rPr lang="en-GB" sz="1400" b="0" dirty="0">
                <a:effectLst/>
                <a:latin typeface="Times New Roman" panose="02020603050405020304" pitchFamily="18" charset="0"/>
                <a:ea typeface="Times New Roman" panose="02020603050405020304" pitchFamily="18" charset="0"/>
              </a:rPr>
              <a:t>T. J. Ahrens (Co-Chairman) 	</a:t>
            </a:r>
            <a:r>
              <a:rPr lang="en-GB" sz="1400" b="0" dirty="0" err="1">
                <a:effectLst/>
                <a:latin typeface="Times New Roman" panose="02020603050405020304" pitchFamily="18" charset="0"/>
                <a:ea typeface="Times New Roman" panose="02020603050405020304" pitchFamily="18" charset="0"/>
              </a:rPr>
              <a:t>Caltec</a:t>
            </a:r>
            <a:r>
              <a:rPr lang="en-GB" sz="1400" b="0" dirty="0">
                <a:effectLst/>
                <a:latin typeface="Times New Roman" panose="02020603050405020304" pitchFamily="18" charset="0"/>
                <a:ea typeface="Times New Roman" panose="02020603050405020304" pitchFamily="18" charset="0"/>
              </a:rPr>
              <a:t>, Pasadena, California</a:t>
            </a:r>
          </a:p>
          <a:p>
            <a:endParaRPr lang="en-NL" sz="1400" b="1" dirty="0">
              <a:effectLst/>
              <a:latin typeface="Times New Roman" panose="02020603050405020304" pitchFamily="18" charset="0"/>
              <a:ea typeface="Times New Roman" panose="02020603050405020304" pitchFamily="18" charset="0"/>
            </a:endParaRPr>
          </a:p>
          <a:p>
            <a:r>
              <a:rPr lang="en-GB" sz="1400" b="0" dirty="0">
                <a:effectLst/>
                <a:latin typeface="Times New Roman" panose="02020603050405020304" pitchFamily="18" charset="0"/>
                <a:ea typeface="Times New Roman" panose="02020603050405020304" pitchFamily="18" charset="0"/>
              </a:rPr>
              <a:t>H. </a:t>
            </a:r>
            <a:r>
              <a:rPr lang="en-GB" sz="1400" b="0" dirty="0" err="1">
                <a:effectLst/>
                <a:latin typeface="Times New Roman" panose="02020603050405020304" pitchFamily="18" charset="0"/>
                <a:ea typeface="Times New Roman" panose="02020603050405020304" pitchFamily="18" charset="0"/>
              </a:rPr>
              <a:t>Campins</a:t>
            </a:r>
            <a:r>
              <a:rPr lang="en-GB" sz="1400" b="0" dirty="0">
                <a:effectLst/>
                <a:latin typeface="Times New Roman" panose="02020603050405020304" pitchFamily="18" charset="0"/>
                <a:ea typeface="Times New Roman" panose="02020603050405020304" pitchFamily="18" charset="0"/>
              </a:rPr>
              <a:t> 			Planetary Science Institute, Tucson, Arizona</a:t>
            </a:r>
          </a:p>
          <a:p>
            <a:endParaRPr lang="en-NL" sz="1400" b="1" dirty="0">
              <a:effectLst/>
              <a:latin typeface="Times New Roman" panose="02020603050405020304" pitchFamily="18" charset="0"/>
              <a:ea typeface="Times New Roman" panose="02020603050405020304" pitchFamily="18" charset="0"/>
            </a:endParaRPr>
          </a:p>
          <a:p>
            <a:r>
              <a:rPr lang="en-GB" sz="1400" b="0" dirty="0">
                <a:effectLst/>
                <a:latin typeface="Times New Roman" panose="02020603050405020304" pitchFamily="18" charset="0"/>
                <a:ea typeface="Times New Roman" panose="02020603050405020304" pitchFamily="18" charset="0"/>
              </a:rPr>
              <a:t>D. E. Brownlee 			University of Washington, Seattle, Washington</a:t>
            </a:r>
          </a:p>
          <a:p>
            <a:endParaRPr lang="en-NL" sz="1400" b="1" dirty="0">
              <a:effectLst/>
              <a:latin typeface="Times New Roman" panose="02020603050405020304" pitchFamily="18" charset="0"/>
              <a:ea typeface="Times New Roman" panose="02020603050405020304" pitchFamily="18" charset="0"/>
            </a:endParaRPr>
          </a:p>
          <a:p>
            <a:r>
              <a:rPr lang="en-GB" sz="1400" b="0" dirty="0">
                <a:effectLst/>
                <a:latin typeface="Times New Roman" panose="02020603050405020304" pitchFamily="18" charset="0"/>
                <a:ea typeface="Times New Roman" panose="02020603050405020304" pitchFamily="18" charset="0"/>
              </a:rPr>
              <a:t>S. Chang 			NASA Ames Research </a:t>
            </a:r>
            <a:r>
              <a:rPr lang="en-GB" sz="1400" b="0" dirty="0" err="1">
                <a:effectLst/>
                <a:latin typeface="Times New Roman" panose="02020603050405020304" pitchFamily="18" charset="0"/>
                <a:ea typeface="Times New Roman" panose="02020603050405020304" pitchFamily="18" charset="0"/>
              </a:rPr>
              <a:t>Center</a:t>
            </a:r>
            <a:r>
              <a:rPr lang="en-GB" sz="1400" b="0" dirty="0">
                <a:effectLst/>
                <a:latin typeface="Times New Roman" panose="02020603050405020304" pitchFamily="18" charset="0"/>
                <a:ea typeface="Times New Roman" panose="02020603050405020304" pitchFamily="18" charset="0"/>
              </a:rPr>
              <a:t>, Moffett Field, California</a:t>
            </a:r>
          </a:p>
          <a:p>
            <a:endParaRPr lang="en-NL" sz="1400" b="1" dirty="0">
              <a:effectLst/>
              <a:latin typeface="Times New Roman" panose="02020603050405020304" pitchFamily="18" charset="0"/>
              <a:ea typeface="Times New Roman" panose="02020603050405020304" pitchFamily="18" charset="0"/>
            </a:endParaRPr>
          </a:p>
          <a:p>
            <a:pPr marL="342900" indent="-342900">
              <a:buAutoNum type="alphaUcPeriod"/>
            </a:pPr>
            <a:r>
              <a:rPr lang="en-GB" sz="1400" b="0" dirty="0">
                <a:effectLst/>
                <a:latin typeface="Times New Roman" panose="02020603050405020304" pitchFamily="18" charset="0"/>
                <a:ea typeface="Times New Roman" panose="02020603050405020304" pitchFamily="18" charset="0"/>
              </a:rPr>
              <a:t>W. Harris 	</a:t>
            </a:r>
            <a:r>
              <a:rPr lang="en-GB" sz="1400" dirty="0">
                <a:latin typeface="Times New Roman" panose="02020603050405020304" pitchFamily="18" charset="0"/>
                <a:ea typeface="Times New Roman" panose="02020603050405020304" pitchFamily="18" charset="0"/>
              </a:rPr>
              <a:t>                    </a:t>
            </a:r>
            <a:r>
              <a:rPr lang="en-GB" sz="1400" b="0" dirty="0">
                <a:effectLst/>
                <a:latin typeface="Times New Roman" panose="02020603050405020304" pitchFamily="18" charset="0"/>
                <a:ea typeface="Times New Roman" panose="02020603050405020304" pitchFamily="18" charset="0"/>
              </a:rPr>
              <a:t>JPL, Pasadena, California</a:t>
            </a:r>
          </a:p>
          <a:p>
            <a:pPr marL="342900" indent="-342900">
              <a:buAutoNum type="alphaUcPeriod"/>
            </a:pPr>
            <a:endParaRPr lang="en-NL" sz="1400" b="1" dirty="0">
              <a:effectLst/>
              <a:latin typeface="Times New Roman" panose="02020603050405020304" pitchFamily="18" charset="0"/>
              <a:ea typeface="Times New Roman" panose="02020603050405020304" pitchFamily="18" charset="0"/>
            </a:endParaRPr>
          </a:p>
          <a:p>
            <a:r>
              <a:rPr lang="en-GB" sz="1400" b="0" dirty="0">
                <a:effectLst/>
                <a:latin typeface="Times New Roman" panose="02020603050405020304" pitchFamily="18" charset="0"/>
                <a:ea typeface="Times New Roman" panose="02020603050405020304" pitchFamily="18" charset="0"/>
              </a:rPr>
              <a:t>G. J. </a:t>
            </a:r>
            <a:r>
              <a:rPr lang="en-GB" sz="1400" b="0" dirty="0" err="1">
                <a:effectLst/>
                <a:latin typeface="Times New Roman" panose="02020603050405020304" pitchFamily="18" charset="0"/>
                <a:ea typeface="Times New Roman" panose="02020603050405020304" pitchFamily="18" charset="0"/>
              </a:rPr>
              <a:t>Wasserburg</a:t>
            </a:r>
            <a:r>
              <a:rPr lang="en-GB" sz="1400" b="0" dirty="0">
                <a:effectLst/>
                <a:latin typeface="Times New Roman" panose="02020603050405020304" pitchFamily="18" charset="0"/>
                <a:ea typeface="Times New Roman" panose="02020603050405020304" pitchFamily="18" charset="0"/>
              </a:rPr>
              <a:t> 		</a:t>
            </a:r>
            <a:r>
              <a:rPr lang="en-GB" sz="1400" b="0" dirty="0" err="1">
                <a:effectLst/>
                <a:latin typeface="Times New Roman" panose="02020603050405020304" pitchFamily="18" charset="0"/>
                <a:ea typeface="Times New Roman" panose="02020603050405020304" pitchFamily="18" charset="0"/>
              </a:rPr>
              <a:t>Caltec</a:t>
            </a:r>
            <a:r>
              <a:rPr lang="en-GB" sz="1400" b="0" dirty="0">
                <a:effectLst/>
                <a:latin typeface="Times New Roman" panose="02020603050405020304" pitchFamily="18" charset="0"/>
                <a:ea typeface="Times New Roman" panose="02020603050405020304" pitchFamily="18" charset="0"/>
              </a:rPr>
              <a:t>, Institute of Technology, Pasadena, California</a:t>
            </a:r>
          </a:p>
          <a:p>
            <a:endParaRPr lang="en-NL" sz="1400" b="1" dirty="0">
              <a:effectLst/>
              <a:latin typeface="Times New Roman" panose="02020603050405020304" pitchFamily="18" charset="0"/>
              <a:ea typeface="Times New Roman" panose="02020603050405020304" pitchFamily="18" charset="0"/>
            </a:endParaRPr>
          </a:p>
          <a:p>
            <a:pPr marL="1828800" indent="-1828800"/>
            <a:r>
              <a:rPr lang="en-GB" sz="1400" b="0" dirty="0">
                <a:effectLst/>
                <a:latin typeface="Times New Roman" panose="02020603050405020304" pitchFamily="18" charset="0"/>
                <a:ea typeface="Times New Roman" panose="02020603050405020304" pitchFamily="18" charset="0"/>
              </a:rPr>
              <a:t>J. A. Wood 	Harvard-Smithsonian </a:t>
            </a:r>
            <a:r>
              <a:rPr lang="en-GB" sz="1400" b="0" dirty="0" err="1">
                <a:effectLst/>
                <a:latin typeface="Times New Roman" panose="02020603050405020304" pitchFamily="18" charset="0"/>
                <a:ea typeface="Times New Roman" panose="02020603050405020304" pitchFamily="18" charset="0"/>
              </a:rPr>
              <a:t>Center</a:t>
            </a:r>
            <a:r>
              <a:rPr lang="en-GB" sz="1400" b="0" dirty="0">
                <a:effectLst/>
                <a:latin typeface="Times New Roman" panose="02020603050405020304" pitchFamily="18" charset="0"/>
                <a:ea typeface="Times New Roman" panose="02020603050405020304" pitchFamily="18" charset="0"/>
              </a:rPr>
              <a:t> for Astrophysics, Cambridge, Massachusetts</a:t>
            </a:r>
            <a:endParaRPr lang="en-NL" sz="1400" b="1"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8808347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2677</TotalTime>
  <Words>1521</Words>
  <Application>Microsoft Macintosh PowerPoint</Application>
  <PresentationFormat>Widescreen</PresentationFormat>
  <Paragraphs>124</Paragraphs>
  <Slides>14</Slides>
  <Notes>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14</vt:i4>
      </vt:variant>
    </vt:vector>
  </HeadingPairs>
  <TitlesOfParts>
    <vt:vector size="20" baseType="lpstr">
      <vt:lpstr>Arial</vt:lpstr>
      <vt:lpstr>Calibri</vt:lpstr>
      <vt:lpstr>Calibri Light</vt:lpstr>
      <vt:lpstr>Times New Roman</vt:lpstr>
      <vt:lpstr>Verdana</vt:lpstr>
      <vt:lpstr>Office Theme</vt:lpstr>
      <vt:lpstr>PowerPoint Presentation</vt:lpstr>
      <vt:lpstr>PowerPoint Presentation</vt:lpstr>
      <vt:lpstr>For the ESA science programme the big change came 40 years ago: Space Science Horizon 2000</vt:lpstr>
      <vt:lpstr>PowerPoint Presentation</vt:lpstr>
      <vt:lpstr>PowerPoint Presentation</vt:lpstr>
      <vt:lpstr>PowerPoint Presentation</vt:lpstr>
      <vt:lpstr>PowerPoint Presentation</vt:lpstr>
      <vt:lpstr>The Comet-Nucleus Sample-Return Scenario</vt:lpstr>
      <vt:lpstr>The Members of the CNSR Science Definition Team </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Gerhard Schwehm</dc:creator>
  <cp:lastModifiedBy>Gerhard Schwehm</cp:lastModifiedBy>
  <cp:revision>28</cp:revision>
  <dcterms:created xsi:type="dcterms:W3CDTF">2022-01-21T10:02:07Z</dcterms:created>
  <dcterms:modified xsi:type="dcterms:W3CDTF">2024-11-24T21:53:43Z</dcterms:modified>
</cp:coreProperties>
</file>