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Lst>
  <p:notesMasterIdLst>
    <p:notesMasterId r:id="rId39"/>
  </p:notesMasterIdLst>
  <p:handoutMasterIdLst>
    <p:handoutMasterId r:id="rId40"/>
  </p:handoutMasterIdLst>
  <p:sldIdLst>
    <p:sldId id="258" r:id="rId5"/>
    <p:sldId id="890" r:id="rId6"/>
    <p:sldId id="913" r:id="rId7"/>
    <p:sldId id="375" r:id="rId8"/>
    <p:sldId id="344" r:id="rId9"/>
    <p:sldId id="923" r:id="rId10"/>
    <p:sldId id="914" r:id="rId11"/>
    <p:sldId id="510" r:id="rId12"/>
    <p:sldId id="512" r:id="rId13"/>
    <p:sldId id="909" r:id="rId14"/>
    <p:sldId id="917" r:id="rId15"/>
    <p:sldId id="896" r:id="rId16"/>
    <p:sldId id="899" r:id="rId17"/>
    <p:sldId id="898" r:id="rId18"/>
    <p:sldId id="935" r:id="rId19"/>
    <p:sldId id="901" r:id="rId20"/>
    <p:sldId id="930" r:id="rId21"/>
    <p:sldId id="920" r:id="rId22"/>
    <p:sldId id="929" r:id="rId23"/>
    <p:sldId id="931" r:id="rId24"/>
    <p:sldId id="905" r:id="rId25"/>
    <p:sldId id="906" r:id="rId26"/>
    <p:sldId id="511" r:id="rId27"/>
    <p:sldId id="957" r:id="rId28"/>
    <p:sldId id="515" r:id="rId29"/>
    <p:sldId id="517" r:id="rId30"/>
    <p:sldId id="927" r:id="rId31"/>
    <p:sldId id="783" r:id="rId32"/>
    <p:sldId id="286" r:id="rId33"/>
    <p:sldId id="505" r:id="rId34"/>
    <p:sldId id="904" r:id="rId35"/>
    <p:sldId id="513" r:id="rId36"/>
    <p:sldId id="958" r:id="rId37"/>
    <p:sldId id="959" r:id="rId38"/>
  </p:sldIdLst>
  <p:sldSz cx="9144000" cy="5143500" type="screen16x9"/>
  <p:notesSz cx="6797675" cy="9926638"/>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3C5DF6"/>
    <a:srgbClr val="00549F"/>
    <a:srgbClr val="0098DB"/>
    <a:srgbClr val="FDC82F"/>
    <a:srgbClr val="00338D"/>
    <a:srgbClr val="D0103A"/>
    <a:srgbClr val="008542"/>
    <a:srgbClr val="E37222"/>
    <a:srgbClr val="8224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725" autoAdjust="0"/>
    <p:restoredTop sz="78926" autoAdjust="0"/>
  </p:normalViewPr>
  <p:slideViewPr>
    <p:cSldViewPr snapToGrid="0">
      <p:cViewPr varScale="1">
        <p:scale>
          <a:sx n="108" d="100"/>
          <a:sy n="108" d="100"/>
        </p:scale>
        <p:origin x="192" y="24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0" d="100"/>
          <a:sy n="50" d="100"/>
        </p:scale>
        <p:origin x="-2659" y="-67"/>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1" y="0"/>
            <a:ext cx="2945557" cy="495994"/>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850583" y="0"/>
            <a:ext cx="2945557" cy="495994"/>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1" y="9428952"/>
            <a:ext cx="2945557" cy="495994"/>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850583" y="9428952"/>
            <a:ext cx="2945557" cy="495994"/>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2" y="1"/>
            <a:ext cx="2917899" cy="51800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867484" y="1"/>
            <a:ext cx="2917898" cy="51800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11/19/19</a:t>
            </a:fld>
            <a:endParaRPr lang="en-US" dirty="0"/>
          </a:p>
        </p:txBody>
      </p:sp>
      <p:sp>
        <p:nvSpPr>
          <p:cNvPr id="11268" name="Rectangle 4"/>
          <p:cNvSpPr>
            <a:spLocks noGrp="1" noRot="1" noChangeAspect="1" noChangeArrowheads="1" noTextEdit="1"/>
          </p:cNvSpPr>
          <p:nvPr>
            <p:ph type="sldImg" idx="2"/>
          </p:nvPr>
        </p:nvSpPr>
        <p:spPr bwMode="auto">
          <a:xfrm>
            <a:off x="1444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875832" y="4729712"/>
            <a:ext cx="5033721" cy="4435163"/>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2" y="9459423"/>
            <a:ext cx="2917899" cy="443517"/>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867484" y="9459423"/>
            <a:ext cx="2917898" cy="443517"/>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dirty="0">
                <a:latin typeface="Calibri" pitchFamily="34" charset="0"/>
              </a:rPr>
              <a:t>I am </a:t>
            </a:r>
            <a:r>
              <a:rPr lang="es-ES" dirty="0" err="1">
                <a:latin typeface="Calibri" pitchFamily="34" charset="0"/>
              </a:rPr>
              <a:t>the</a:t>
            </a:r>
            <a:r>
              <a:rPr lang="es-ES" dirty="0">
                <a:latin typeface="Calibri" pitchFamily="34" charset="0"/>
              </a:rPr>
              <a:t> Project </a:t>
            </a:r>
            <a:r>
              <a:rPr lang="es-ES" dirty="0" err="1">
                <a:latin typeface="Calibri" pitchFamily="34" charset="0"/>
              </a:rPr>
              <a:t>Scientist</a:t>
            </a:r>
            <a:r>
              <a:rPr lang="es-ES" dirty="0">
                <a:latin typeface="Calibri" pitchFamily="34" charset="0"/>
              </a:rPr>
              <a:t> of </a:t>
            </a:r>
            <a:r>
              <a:rPr lang="es-ES" dirty="0" err="1">
                <a:latin typeface="Calibri" pitchFamily="34" charset="0"/>
              </a:rPr>
              <a:t>ESA’s</a:t>
            </a:r>
            <a:r>
              <a:rPr lang="es-ES" dirty="0">
                <a:latin typeface="Calibri" pitchFamily="34" charset="0"/>
              </a:rPr>
              <a:t> gamma-</a:t>
            </a:r>
            <a:r>
              <a:rPr lang="es-ES" dirty="0" err="1">
                <a:latin typeface="Calibri" pitchFamily="34" charset="0"/>
              </a:rPr>
              <a:t>ray</a:t>
            </a:r>
            <a:r>
              <a:rPr lang="es-ES" dirty="0">
                <a:latin typeface="Calibri" pitchFamily="34" charset="0"/>
              </a:rPr>
              <a:t> </a:t>
            </a:r>
            <a:r>
              <a:rPr lang="es-ES" dirty="0" err="1">
                <a:latin typeface="Calibri" pitchFamily="34" charset="0"/>
              </a:rPr>
              <a:t>observatory</a:t>
            </a:r>
            <a:r>
              <a:rPr lang="es-ES" dirty="0">
                <a:latin typeface="Calibri" pitchFamily="34" charset="0"/>
              </a:rPr>
              <a:t> INTEGRAL, and </a:t>
            </a:r>
            <a:r>
              <a:rPr lang="es-ES" dirty="0" err="1">
                <a:latin typeface="Calibri" pitchFamily="34" charset="0"/>
              </a:rPr>
              <a:t>often</a:t>
            </a:r>
            <a:r>
              <a:rPr lang="es-ES" dirty="0">
                <a:latin typeface="Calibri" pitchFamily="34" charset="0"/>
              </a:rPr>
              <a:t> </a:t>
            </a:r>
            <a:r>
              <a:rPr lang="es-ES" dirty="0" err="1">
                <a:latin typeface="Calibri" pitchFamily="34" charset="0"/>
              </a:rPr>
              <a:t>involved</a:t>
            </a:r>
            <a:r>
              <a:rPr lang="es-ES" dirty="0">
                <a:latin typeface="Calibri" pitchFamily="34" charset="0"/>
              </a:rPr>
              <a:t> in </a:t>
            </a:r>
            <a:r>
              <a:rPr lang="es-ES" dirty="0" err="1">
                <a:latin typeface="Calibri" pitchFamily="34" charset="0"/>
              </a:rPr>
              <a:t>coordinated</a:t>
            </a:r>
            <a:r>
              <a:rPr lang="es-ES" dirty="0">
                <a:latin typeface="Calibri" pitchFamily="34" charset="0"/>
              </a:rPr>
              <a:t> </a:t>
            </a:r>
            <a:r>
              <a:rPr lang="es-ES" dirty="0" err="1">
                <a:latin typeface="Calibri" pitchFamily="34" charset="0"/>
              </a:rPr>
              <a:t>observations</a:t>
            </a:r>
            <a:r>
              <a:rPr lang="es-ES" dirty="0">
                <a:latin typeface="Calibri" pitchFamily="34" charset="0"/>
              </a:rPr>
              <a:t> </a:t>
            </a:r>
            <a:r>
              <a:rPr lang="es-ES" dirty="0" err="1">
                <a:latin typeface="Calibri" pitchFamily="34" charset="0"/>
              </a:rPr>
              <a:t>with</a:t>
            </a:r>
            <a:r>
              <a:rPr lang="es-ES" dirty="0">
                <a:latin typeface="Calibri" pitchFamily="34" charset="0"/>
              </a:rPr>
              <a:t> </a:t>
            </a:r>
            <a:r>
              <a:rPr lang="es-ES" dirty="0" err="1">
                <a:latin typeface="Calibri" pitchFamily="34" charset="0"/>
              </a:rPr>
              <a:t>facilities</a:t>
            </a:r>
            <a:r>
              <a:rPr lang="es-ES" dirty="0">
                <a:latin typeface="Calibri" pitchFamily="34" charset="0"/>
              </a:rPr>
              <a:t> in </a:t>
            </a:r>
            <a:r>
              <a:rPr lang="es-ES" dirty="0" err="1">
                <a:latin typeface="Calibri" pitchFamily="34" charset="0"/>
              </a:rPr>
              <a:t>space</a:t>
            </a:r>
            <a:r>
              <a:rPr lang="es-ES" dirty="0">
                <a:latin typeface="Calibri" pitchFamily="34" charset="0"/>
              </a:rPr>
              <a:t> and </a:t>
            </a:r>
            <a:r>
              <a:rPr lang="es-ES" dirty="0" err="1">
                <a:latin typeface="Calibri" pitchFamily="34" charset="0"/>
              </a:rPr>
              <a:t>on</a:t>
            </a:r>
            <a:r>
              <a:rPr lang="es-ES" dirty="0">
                <a:latin typeface="Calibri" pitchFamily="34" charset="0"/>
              </a:rPr>
              <a:t> </a:t>
            </a:r>
            <a:r>
              <a:rPr lang="es-ES" dirty="0" err="1">
                <a:latin typeface="Calibri" pitchFamily="34" charset="0"/>
              </a:rPr>
              <a:t>the</a:t>
            </a:r>
            <a:r>
              <a:rPr lang="es-ES" dirty="0">
                <a:latin typeface="Calibri" pitchFamily="34" charset="0"/>
              </a:rPr>
              <a:t> </a:t>
            </a:r>
            <a:r>
              <a:rPr lang="es-ES" dirty="0" err="1">
                <a:latin typeface="Calibri" pitchFamily="34" charset="0"/>
              </a:rPr>
              <a:t>ground</a:t>
            </a:r>
            <a:r>
              <a:rPr lang="es-ES" dirty="0">
                <a:latin typeface="Calibri" pitchFamily="34" charset="0"/>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10</a:t>
            </a:fld>
            <a:endParaRPr lang="en-US" sz="1100"/>
          </a:p>
        </p:txBody>
      </p:sp>
      <p:sp>
        <p:nvSpPr>
          <p:cNvPr id="37890"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mn-cs"/>
              </a:rPr>
              <a:t>This led to a wonderful dataset, covering the whole electro-magnetic spectrum.</a:t>
            </a:r>
          </a:p>
        </p:txBody>
      </p:sp>
    </p:spTree>
    <p:extLst>
      <p:ext uri="{BB962C8B-B14F-4D97-AF65-F5344CB8AC3E}">
        <p14:creationId xmlns:p14="http://schemas.microsoft.com/office/powerpoint/2010/main" val="70054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11</a:t>
            </a:fld>
            <a:endParaRPr lang="en-US" sz="1100"/>
          </a:p>
        </p:txBody>
      </p:sp>
      <p:sp>
        <p:nvSpPr>
          <p:cNvPr id="37890"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mn-cs"/>
              </a:rPr>
              <a:t>It’s not all glory. This is what can happen if you do manual ad-choc coordination…</a:t>
            </a:r>
          </a:p>
        </p:txBody>
      </p:sp>
    </p:spTree>
    <p:extLst>
      <p:ext uri="{BB962C8B-B14F-4D97-AF65-F5344CB8AC3E}">
        <p14:creationId xmlns:p14="http://schemas.microsoft.com/office/powerpoint/2010/main" val="2098119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 2017 the astrophysical landscape changed …</a:t>
            </a:r>
          </a:p>
          <a:p>
            <a:r>
              <a:rPr lang="en-IE" dirty="0"/>
              <a:t>On 22 September 2017 the </a:t>
            </a:r>
            <a:r>
              <a:rPr lang="en-IE" dirty="0" err="1"/>
              <a:t>IceCube</a:t>
            </a:r>
            <a:r>
              <a:rPr lang="en-IE" dirty="0"/>
              <a:t> Neutrino Observatory alerted the international astronomy community about the detection of a high-energy neutrino. Approximately 20 observatories on Earth and in space made follow-up observations. Involved were a total of more than 1,000 scientists from many countries around the world.</a:t>
            </a: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12</a:t>
            </a:fld>
            <a:endParaRPr lang="en-US" dirty="0"/>
          </a:p>
        </p:txBody>
      </p:sp>
    </p:spTree>
    <p:extLst>
      <p:ext uri="{BB962C8B-B14F-4D97-AF65-F5344CB8AC3E}">
        <p14:creationId xmlns:p14="http://schemas.microsoft.com/office/powerpoint/2010/main" val="3052965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source of the very high energy neutrinos was found to be a flaring gamma-ray blazar, TXS 0506+056. Besides neutrinos, the observations made across the electromagnetic spectrum included gamma-rays, X-rays, and optical and radio radiation. </a:t>
            </a: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13</a:t>
            </a:fld>
            <a:endParaRPr lang="en-US" dirty="0"/>
          </a:p>
        </p:txBody>
      </p:sp>
    </p:spTree>
    <p:extLst>
      <p:ext uri="{BB962C8B-B14F-4D97-AF65-F5344CB8AC3E}">
        <p14:creationId xmlns:p14="http://schemas.microsoft.com/office/powerpoint/2010/main" val="1072329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dirty="0">
                <a:solidFill>
                  <a:schemeClr val="bg2"/>
                </a:solidFill>
              </a:rPr>
              <a:t>One month earlier, however, there was an event which overshadowed this.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dirty="0">
                <a:solidFill>
                  <a:schemeClr val="bg2"/>
                </a:solidFill>
              </a:rPr>
              <a:t>On 17 august 2017 for the first time prompt gamma-rays were detected coincident with Gravitational Waves, produced by colliding neutron stars.</a:t>
            </a:r>
          </a:p>
          <a:p>
            <a:endParaRPr lang="en-US"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14</a:t>
            </a:fld>
            <a:endParaRPr lang="en-US" dirty="0"/>
          </a:p>
        </p:txBody>
      </p:sp>
    </p:spTree>
    <p:extLst>
      <p:ext uri="{BB962C8B-B14F-4D97-AF65-F5344CB8AC3E}">
        <p14:creationId xmlns:p14="http://schemas.microsoft.com/office/powerpoint/2010/main" val="4028559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prompted an even bigger collaboration</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15</a:t>
            </a:fld>
            <a:endParaRPr lang="en-US" dirty="0"/>
          </a:p>
        </p:txBody>
      </p:sp>
    </p:spTree>
    <p:extLst>
      <p:ext uri="{BB962C8B-B14F-4D97-AF65-F5344CB8AC3E}">
        <p14:creationId xmlns:p14="http://schemas.microsoft.com/office/powerpoint/2010/main" val="2642338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These events opened up a new window on the universe, and Multi-Messenger astrophysics became mainstream. </a:t>
            </a: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16</a:t>
            </a:fld>
            <a:endParaRPr lang="en-US" dirty="0"/>
          </a:p>
        </p:txBody>
      </p:sp>
    </p:spTree>
    <p:extLst>
      <p:ext uri="{BB962C8B-B14F-4D97-AF65-F5344CB8AC3E}">
        <p14:creationId xmlns:p14="http://schemas.microsoft.com/office/powerpoint/2010/main" val="473682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17</a:t>
            </a:fld>
            <a:endParaRPr lang="en-US" sz="1100"/>
          </a:p>
        </p:txBody>
      </p:sp>
      <p:sp>
        <p:nvSpPr>
          <p:cNvPr id="37890"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mn-cs"/>
              </a:rPr>
              <a:t>Doing Multi-Messenger astronomy is extremely hot nowadays. See how many conferences and workshop advertise multi-messenger 2019… Basically the whole year you can devote to the topic.</a:t>
            </a:r>
          </a:p>
        </p:txBody>
      </p:sp>
    </p:spTree>
    <p:extLst>
      <p:ext uri="{BB962C8B-B14F-4D97-AF65-F5344CB8AC3E}">
        <p14:creationId xmlns:p14="http://schemas.microsoft.com/office/powerpoint/2010/main" val="3428973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manage the various observations you need coordination &amp; communication</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18</a:t>
            </a:fld>
            <a:endParaRPr lang="en-US" dirty="0"/>
          </a:p>
        </p:txBody>
      </p:sp>
    </p:spTree>
    <p:extLst>
      <p:ext uri="{BB962C8B-B14F-4D97-AF65-F5344CB8AC3E}">
        <p14:creationId xmlns:p14="http://schemas.microsoft.com/office/powerpoint/2010/main" val="2542349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19</a:t>
            </a:fld>
            <a:endParaRPr lang="en-US" sz="1100"/>
          </a:p>
        </p:txBody>
      </p:sp>
      <p:sp>
        <p:nvSpPr>
          <p:cNvPr id="37890"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mn-cs"/>
              </a:rPr>
              <a:t>There are efforts to improve coordination and communication. Examples are AMON, ASTERICS, DWF</a:t>
            </a:r>
          </a:p>
        </p:txBody>
      </p:sp>
    </p:spTree>
    <p:extLst>
      <p:ext uri="{BB962C8B-B14F-4D97-AF65-F5344CB8AC3E}">
        <p14:creationId xmlns:p14="http://schemas.microsoft.com/office/powerpoint/2010/main" val="879350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dirty="0" err="1">
                <a:latin typeface="Calibri" pitchFamily="34" charset="0"/>
              </a:rPr>
              <a:t>The</a:t>
            </a:r>
            <a:r>
              <a:rPr lang="es-ES" dirty="0">
                <a:latin typeface="Calibri" pitchFamily="34" charset="0"/>
              </a:rPr>
              <a:t> ideas </a:t>
            </a:r>
            <a:r>
              <a:rPr lang="es-ES" dirty="0" err="1">
                <a:latin typeface="Calibri" pitchFamily="34" charset="0"/>
              </a:rPr>
              <a:t>about</a:t>
            </a:r>
            <a:r>
              <a:rPr lang="es-ES" dirty="0">
                <a:latin typeface="Calibri" pitchFamily="34" charset="0"/>
              </a:rPr>
              <a:t> </a:t>
            </a:r>
            <a:r>
              <a:rPr lang="es-ES" dirty="0" err="1">
                <a:latin typeface="Calibri" pitchFamily="34" charset="0"/>
              </a:rPr>
              <a:t>improving</a:t>
            </a:r>
            <a:r>
              <a:rPr lang="es-ES" dirty="0">
                <a:latin typeface="Calibri" pitchFamily="34" charset="0"/>
              </a:rPr>
              <a:t> </a:t>
            </a:r>
            <a:r>
              <a:rPr lang="es-ES" dirty="0" err="1">
                <a:latin typeface="Calibri" pitchFamily="34" charset="0"/>
              </a:rPr>
              <a:t>coordination</a:t>
            </a:r>
            <a:r>
              <a:rPr lang="es-ES" dirty="0">
                <a:latin typeface="Calibri" pitchFamily="34" charset="0"/>
              </a:rPr>
              <a:t> </a:t>
            </a:r>
            <a:r>
              <a:rPr lang="es-ES" dirty="0" err="1">
                <a:latin typeface="Calibri" pitchFamily="34" charset="0"/>
              </a:rPr>
              <a:t>presented</a:t>
            </a:r>
            <a:r>
              <a:rPr lang="es-ES" dirty="0">
                <a:latin typeface="Calibri" pitchFamily="34" charset="0"/>
              </a:rPr>
              <a:t> in </a:t>
            </a:r>
            <a:r>
              <a:rPr lang="es-ES" dirty="0" err="1">
                <a:latin typeface="Calibri" pitchFamily="34" charset="0"/>
              </a:rPr>
              <a:t>this</a:t>
            </a:r>
            <a:r>
              <a:rPr lang="es-ES" dirty="0">
                <a:latin typeface="Calibri" pitchFamily="34" charset="0"/>
              </a:rPr>
              <a:t> </a:t>
            </a:r>
            <a:r>
              <a:rPr lang="es-ES" dirty="0" err="1">
                <a:latin typeface="Calibri" pitchFamily="34" charset="0"/>
              </a:rPr>
              <a:t>talk</a:t>
            </a:r>
            <a:r>
              <a:rPr lang="es-ES" dirty="0">
                <a:latin typeface="Calibri" pitchFamily="34" charset="0"/>
              </a:rPr>
              <a:t> </a:t>
            </a:r>
            <a:r>
              <a:rPr lang="es-ES" dirty="0" err="1">
                <a:latin typeface="Calibri" pitchFamily="34" charset="0"/>
              </a:rPr>
              <a:t>did</a:t>
            </a:r>
            <a:r>
              <a:rPr lang="es-ES" dirty="0">
                <a:latin typeface="Calibri" pitchFamily="34" charset="0"/>
              </a:rPr>
              <a:t> </a:t>
            </a:r>
            <a:r>
              <a:rPr lang="es-ES" dirty="0" err="1">
                <a:latin typeface="Calibri" pitchFamily="34" charset="0"/>
              </a:rPr>
              <a:t>not</a:t>
            </a:r>
            <a:r>
              <a:rPr lang="es-ES" dirty="0">
                <a:latin typeface="Calibri" pitchFamily="34" charset="0"/>
              </a:rPr>
              <a:t> </a:t>
            </a:r>
            <a:r>
              <a:rPr lang="es-ES" dirty="0" err="1">
                <a:latin typeface="Calibri" pitchFamily="34" charset="0"/>
              </a:rPr>
              <a:t>came</a:t>
            </a:r>
            <a:r>
              <a:rPr lang="es-ES" dirty="0">
                <a:latin typeface="Calibri" pitchFamily="34" charset="0"/>
              </a:rPr>
              <a:t> </a:t>
            </a:r>
            <a:r>
              <a:rPr lang="es-ES" dirty="0" err="1">
                <a:latin typeface="Calibri" pitchFamily="34" charset="0"/>
              </a:rPr>
              <a:t>from</a:t>
            </a:r>
            <a:r>
              <a:rPr lang="es-ES" dirty="0">
                <a:latin typeface="Calibri" pitchFamily="34" charset="0"/>
              </a:rPr>
              <a:t> me </a:t>
            </a:r>
            <a:r>
              <a:rPr lang="es-ES" dirty="0" err="1">
                <a:latin typeface="Calibri" pitchFamily="34" charset="0"/>
              </a:rPr>
              <a:t>alone</a:t>
            </a:r>
            <a:r>
              <a:rPr lang="es-ES" dirty="0">
                <a:latin typeface="Calibri" pitchFamily="34" charset="0"/>
              </a:rPr>
              <a:t>. </a:t>
            </a:r>
            <a:r>
              <a:rPr lang="es-ES" dirty="0" err="1">
                <a:latin typeface="Calibri" pitchFamily="34" charset="0"/>
              </a:rPr>
              <a:t>We</a:t>
            </a:r>
            <a:r>
              <a:rPr lang="es-ES" dirty="0">
                <a:latin typeface="Calibri" pitchFamily="34" charset="0"/>
              </a:rPr>
              <a:t> are a </a:t>
            </a:r>
            <a:r>
              <a:rPr lang="es-ES" dirty="0" err="1">
                <a:latin typeface="Calibri" pitchFamily="34" charset="0"/>
              </a:rPr>
              <a:t>group</a:t>
            </a:r>
            <a:r>
              <a:rPr lang="es-ES" dirty="0">
                <a:latin typeface="Calibri" pitchFamily="34" charset="0"/>
              </a:rPr>
              <a:t> of </a:t>
            </a:r>
            <a:r>
              <a:rPr lang="es-ES" dirty="0" err="1">
                <a:latin typeface="Calibri" pitchFamily="34" charset="0"/>
              </a:rPr>
              <a:t>people</a:t>
            </a:r>
            <a:r>
              <a:rPr lang="es-ES" dirty="0">
                <a:latin typeface="Calibri" pitchFamily="34" charset="0"/>
              </a:rPr>
              <a:t> at ESAC, </a:t>
            </a:r>
            <a:r>
              <a:rPr lang="es-ES" dirty="0" err="1">
                <a:latin typeface="Calibri" pitchFamily="34" charset="0"/>
              </a:rPr>
              <a:t>Spain</a:t>
            </a:r>
            <a:r>
              <a:rPr lang="es-ES" dirty="0">
                <a:latin typeface="Calibri" pitchFamily="34" charset="0"/>
              </a:rPr>
              <a:t>, </a:t>
            </a:r>
            <a:r>
              <a:rPr lang="es-ES" dirty="0" err="1">
                <a:latin typeface="Calibri" pitchFamily="34" charset="0"/>
              </a:rPr>
              <a:t>the</a:t>
            </a:r>
            <a:r>
              <a:rPr lang="es-ES" dirty="0">
                <a:latin typeface="Calibri" pitchFamily="34" charset="0"/>
              </a:rPr>
              <a:t> </a:t>
            </a:r>
            <a:r>
              <a:rPr lang="es-ES" dirty="0" err="1">
                <a:latin typeface="Calibri" pitchFamily="34" charset="0"/>
              </a:rPr>
              <a:t>one</a:t>
            </a:r>
            <a:r>
              <a:rPr lang="es-ES" dirty="0">
                <a:latin typeface="Calibri" pitchFamily="34" charset="0"/>
              </a:rPr>
              <a:t> in </a:t>
            </a:r>
            <a:r>
              <a:rPr lang="es-ES" dirty="0" err="1">
                <a:latin typeface="Calibri" pitchFamily="34" charset="0"/>
              </a:rPr>
              <a:t>bold</a:t>
            </a:r>
            <a:r>
              <a:rPr lang="es-ES" dirty="0">
                <a:latin typeface="Calibri" pitchFamily="34" charset="0"/>
              </a:rPr>
              <a:t> </a:t>
            </a:r>
            <a:r>
              <a:rPr lang="es-ES" dirty="0" err="1">
                <a:latin typeface="Calibri" pitchFamily="34" charset="0"/>
              </a:rPr>
              <a:t>is</a:t>
            </a:r>
            <a:r>
              <a:rPr lang="es-ES" dirty="0">
                <a:latin typeface="Calibri" pitchFamily="34" charset="0"/>
              </a:rPr>
              <a:t> </a:t>
            </a:r>
            <a:r>
              <a:rPr lang="es-ES" dirty="0" err="1">
                <a:latin typeface="Calibri" pitchFamily="34" charset="0"/>
              </a:rPr>
              <a:t>pulling</a:t>
            </a:r>
            <a:r>
              <a:rPr lang="es-ES" dirty="0">
                <a:latin typeface="Calibri" pitchFamily="34" charset="0"/>
              </a:rPr>
              <a:t> </a:t>
            </a:r>
            <a:r>
              <a:rPr lang="es-ES" dirty="0" err="1">
                <a:latin typeface="Calibri" pitchFamily="34" charset="0"/>
              </a:rPr>
              <a:t>the</a:t>
            </a:r>
            <a:r>
              <a:rPr lang="es-ES" dirty="0">
                <a:latin typeface="Calibri" pitchFamily="34" charset="0"/>
              </a:rPr>
              <a:t> </a:t>
            </a:r>
            <a:r>
              <a:rPr lang="es-ES" dirty="0" err="1">
                <a:latin typeface="Calibri" pitchFamily="34" charset="0"/>
              </a:rPr>
              <a:t>truck</a:t>
            </a:r>
            <a:r>
              <a:rPr lang="es-ES" dirty="0">
                <a:latin typeface="Calibri" pitchFamily="34" charset="0"/>
              </a:rPr>
              <a:t>.</a:t>
            </a:r>
          </a:p>
        </p:txBody>
      </p:sp>
    </p:spTree>
    <p:extLst>
      <p:ext uri="{BB962C8B-B14F-4D97-AF65-F5344CB8AC3E}">
        <p14:creationId xmlns:p14="http://schemas.microsoft.com/office/powerpoint/2010/main" val="1432339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20</a:t>
            </a:fld>
            <a:endParaRPr lang="en-US" sz="1100"/>
          </a:p>
        </p:txBody>
      </p:sp>
      <p:sp>
        <p:nvSpPr>
          <p:cNvPr id="37890"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r>
              <a:rPr lang="en-US" sz="1200" dirty="0">
                <a:cs typeface="+mn-cs"/>
                <a:sym typeface="Wingdings" pitchFamily="2" charset="2"/>
              </a:rPr>
              <a:t>AMON is a platform to announce transient events from all messengers. It’s more geared towards triggering prompt and follow-up observations.  </a:t>
            </a:r>
          </a:p>
          <a:p>
            <a:endParaRPr lang="en-US" sz="1200" dirty="0">
              <a:cs typeface="+mn-cs"/>
              <a:sym typeface="Wingdings" pitchFamily="2" charset="2"/>
            </a:endParaRPr>
          </a:p>
          <a:p>
            <a:r>
              <a:rPr lang="en-US" sz="1200" dirty="0">
                <a:cs typeface="+mn-cs"/>
                <a:sym typeface="Wingdings" pitchFamily="2" charset="2"/>
              </a:rPr>
              <a:t>Smartnet is a kind of network platform for astronomers, but mostly dedicated to X-ray transients.</a:t>
            </a:r>
          </a:p>
          <a:p>
            <a:endParaRPr lang="en-US" sz="1200" dirty="0">
              <a:cs typeface="+mn-cs"/>
              <a:sym typeface="Wingdings" pitchFamily="2" charset="2"/>
            </a:endParaRPr>
          </a:p>
          <a:p>
            <a:r>
              <a:rPr lang="en-US" sz="1200" dirty="0">
                <a:cs typeface="+mn-cs"/>
                <a:sym typeface="Wingdings" pitchFamily="2" charset="2"/>
              </a:rPr>
              <a:t>GW treasure map – :</a:t>
            </a:r>
            <a:r>
              <a:rPr lang="en-US" sz="1200" dirty="0">
                <a:sym typeface="Wingdings" pitchFamily="2" charset="2"/>
              </a:rPr>
              <a:t> </a:t>
            </a:r>
            <a:r>
              <a:rPr lang="en-US" sz="1200" dirty="0"/>
              <a:t>enable coordination between observatories in order to minimize unnecessary overlap in these searches and find the counterpart as quickly and as efficiently as possible. </a:t>
            </a:r>
            <a:r>
              <a:rPr lang="en-US" sz="1200" dirty="0">
                <a:cs typeface="+mn-cs"/>
                <a:sym typeface="Wingdings" pitchFamily="2" charset="2"/>
              </a:rPr>
              <a:t>But focus is on GWs</a:t>
            </a:r>
            <a:endParaRPr lang="en-US" sz="1200" dirty="0"/>
          </a:p>
        </p:txBody>
      </p:sp>
    </p:spTree>
    <p:extLst>
      <p:ext uri="{BB962C8B-B14F-4D97-AF65-F5344CB8AC3E}">
        <p14:creationId xmlns:p14="http://schemas.microsoft.com/office/powerpoint/2010/main" val="3057555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Coordination starts with the basics: you need to know from each other:</a:t>
            </a:r>
          </a:p>
          <a:p>
            <a:r>
              <a:rPr lang="en-IE" b="1" dirty="0"/>
              <a:t>When can facility X observe what </a:t>
            </a:r>
            <a:r>
              <a:rPr lang="en-IE" dirty="0"/>
              <a:t>and </a:t>
            </a:r>
            <a:r>
              <a:rPr lang="en-IE" b="1" dirty="0"/>
              <a:t>what will facility X observe when</a:t>
            </a:r>
            <a:r>
              <a:rPr lang="en-IE" dirty="0"/>
              <a:t>?</a:t>
            </a:r>
          </a:p>
          <a:p>
            <a:r>
              <a:rPr lang="en-IE" dirty="0"/>
              <a:t>Tools exist </a:t>
            </a: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21</a:t>
            </a:fld>
            <a:endParaRPr lang="en-US" dirty="0"/>
          </a:p>
        </p:txBody>
      </p:sp>
    </p:spTree>
    <p:extLst>
      <p:ext uri="{BB962C8B-B14F-4D97-AF65-F5344CB8AC3E}">
        <p14:creationId xmlns:p14="http://schemas.microsoft.com/office/powerpoint/2010/main" val="2060998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22</a:t>
            </a:fld>
            <a:endParaRPr lang="en-US" sz="1100"/>
          </a:p>
        </p:txBody>
      </p:sp>
      <p:sp>
        <p:nvSpPr>
          <p:cNvPr id="37890"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mn-cs"/>
              </a:rPr>
              <a:t>About 11 years ago, I had a dream. I wanted 1 calendar with entries on what is or was observed at a certain day, and I wanted to select the facilities I was interested in.</a:t>
            </a:r>
          </a:p>
          <a:p>
            <a:pPr>
              <a:defRPr/>
            </a:pPr>
            <a:endParaRPr lang="en-US" dirty="0">
              <a:cs typeface="+mn-cs"/>
            </a:endParaRPr>
          </a:p>
          <a:p>
            <a:pPr>
              <a:defRPr/>
            </a:pPr>
            <a:r>
              <a:rPr lang="en-US" dirty="0">
                <a:cs typeface="+mn-cs"/>
              </a:rPr>
              <a:t>As you can see the calendar nowadays is empty. It doesn’t mean the facilities do nothing. No, the </a:t>
            </a:r>
            <a:r>
              <a:rPr lang="en-US" dirty="0" err="1">
                <a:cs typeface="+mn-cs"/>
              </a:rPr>
              <a:t>weboutput</a:t>
            </a:r>
            <a:r>
              <a:rPr lang="en-US" dirty="0">
                <a:cs typeface="+mn-cs"/>
              </a:rPr>
              <a:t> has changed. Since the calendar is not maintained it has become useless.</a:t>
            </a:r>
          </a:p>
        </p:txBody>
      </p:sp>
    </p:spTree>
    <p:extLst>
      <p:ext uri="{BB962C8B-B14F-4D97-AF65-F5344CB8AC3E}">
        <p14:creationId xmlns:p14="http://schemas.microsoft.com/office/powerpoint/2010/main" val="3879920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23</a:t>
            </a:fld>
            <a:endParaRPr lang="en-US" sz="1100"/>
          </a:p>
        </p:txBody>
      </p:sp>
      <p:sp>
        <p:nvSpPr>
          <p:cNvPr id="37890"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mn-cs"/>
              </a:rPr>
              <a:t>Can we do better? Yes we can.</a:t>
            </a:r>
          </a:p>
        </p:txBody>
      </p:sp>
    </p:spTree>
    <p:extLst>
      <p:ext uri="{BB962C8B-B14F-4D97-AF65-F5344CB8AC3E}">
        <p14:creationId xmlns:p14="http://schemas.microsoft.com/office/powerpoint/2010/main" val="1493722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24</a:t>
            </a:fld>
            <a:endParaRPr lang="en-US" sz="1100"/>
          </a:p>
        </p:txBody>
      </p:sp>
      <p:sp>
        <p:nvSpPr>
          <p:cNvPr id="37890"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mn-cs"/>
              </a:rPr>
              <a:t>Now, as the facilities provide the </a:t>
            </a:r>
            <a:r>
              <a:rPr lang="en-US" dirty="0" err="1">
                <a:cs typeface="+mn-cs"/>
              </a:rPr>
              <a:t>standardised</a:t>
            </a:r>
            <a:r>
              <a:rPr lang="en-US" dirty="0">
                <a:cs typeface="+mn-cs"/>
              </a:rPr>
              <a:t> service, the community can build their tools to access and process the information in any way they like. For example, you can improve coordinated observations, by finding the optimum overlap in visibility.</a:t>
            </a:r>
          </a:p>
        </p:txBody>
      </p:sp>
    </p:spTree>
    <p:extLst>
      <p:ext uri="{BB962C8B-B14F-4D97-AF65-F5344CB8AC3E}">
        <p14:creationId xmlns:p14="http://schemas.microsoft.com/office/powerpoint/2010/main" val="1273765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25</a:t>
            </a:fld>
            <a:endParaRPr lang="en-US" sz="1100"/>
          </a:p>
        </p:txBody>
      </p:sp>
      <p:sp>
        <p:nvSpPr>
          <p:cNvPr id="37890"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mn-cs"/>
              </a:rPr>
              <a:t>When collaborating with many people we also need ways to improve our communications.</a:t>
            </a:r>
          </a:p>
          <a:p>
            <a:pPr>
              <a:defRPr/>
            </a:pPr>
            <a:r>
              <a:rPr lang="en-US" dirty="0">
                <a:cs typeface="+mn-cs"/>
              </a:rPr>
              <a:t>At ESAC an application was developed under a student trainee program… </a:t>
            </a:r>
          </a:p>
          <a:p>
            <a:pPr>
              <a:defRPr/>
            </a:pPr>
            <a:r>
              <a:rPr lang="en-US" dirty="0">
                <a:cs typeface="+mn-cs"/>
              </a:rPr>
              <a:t>Bit like Slack more focused on the astronomers needs and it is free…</a:t>
            </a:r>
          </a:p>
        </p:txBody>
      </p:sp>
    </p:spTree>
    <p:extLst>
      <p:ext uri="{BB962C8B-B14F-4D97-AF65-F5344CB8AC3E}">
        <p14:creationId xmlns:p14="http://schemas.microsoft.com/office/powerpoint/2010/main" val="189024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26</a:t>
            </a:fld>
            <a:endParaRPr lang="en-US" sz="1100"/>
          </a:p>
        </p:txBody>
      </p:sp>
      <p:sp>
        <p:nvSpPr>
          <p:cNvPr id="37890"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mn-cs"/>
              </a:rPr>
              <a:t>It is web based and it runs on all your devices</a:t>
            </a:r>
          </a:p>
        </p:txBody>
      </p:sp>
    </p:spTree>
    <p:extLst>
      <p:ext uri="{BB962C8B-B14F-4D97-AF65-F5344CB8AC3E}">
        <p14:creationId xmlns:p14="http://schemas.microsoft.com/office/powerpoint/2010/main" val="2019327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27</a:t>
            </a:fld>
            <a:endParaRPr lang="en-US" sz="1100"/>
          </a:p>
        </p:txBody>
      </p:sp>
      <p:sp>
        <p:nvSpPr>
          <p:cNvPr id="37890"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2806079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dirty="0">
              <a:latin typeface="Calibri" pitchFamily="34" charset="0"/>
            </a:endParaRPr>
          </a:p>
        </p:txBody>
      </p:sp>
    </p:spTree>
    <p:extLst>
      <p:ext uri="{BB962C8B-B14F-4D97-AF65-F5344CB8AC3E}">
        <p14:creationId xmlns:p14="http://schemas.microsoft.com/office/powerpoint/2010/main" val="1031207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9">
            <a:extLst>
              <a:ext uri="{FF2B5EF4-FFF2-40B4-BE49-F238E27FC236}">
                <a16:creationId xmlns:a16="http://schemas.microsoft.com/office/drawing/2014/main" id="{04CBECCC-915C-AD41-B462-128AED5CD68D}"/>
              </a:ext>
            </a:extLst>
          </p:cNvPr>
          <p:cNvSpPr>
            <a:spLocks noGrp="1" noChangeArrowheads="1"/>
          </p:cNvSpPr>
          <p:nvPr>
            <p:ph type="sldNum"/>
          </p:nvPr>
        </p:nvSpPr>
        <p:spPr>
          <a:ln/>
        </p:spPr>
        <p:txBody>
          <a:bodyPr/>
          <a:lstStyle/>
          <a:p>
            <a:fld id="{EB1E94A5-CF36-CE4E-AC7E-B57CF62DE960}" type="slidenum">
              <a:rPr lang="en-US" altLang="en-US"/>
              <a:pPr/>
              <a:t>29</a:t>
            </a:fld>
            <a:endParaRPr lang="en-US" altLang="en-US"/>
          </a:p>
        </p:txBody>
      </p:sp>
      <p:sp>
        <p:nvSpPr>
          <p:cNvPr id="82945" name="Text Box 1">
            <a:extLst>
              <a:ext uri="{FF2B5EF4-FFF2-40B4-BE49-F238E27FC236}">
                <a16:creationId xmlns:a16="http://schemas.microsoft.com/office/drawing/2014/main" id="{49C6C5E7-15BB-AC43-9564-80401A56B726}"/>
              </a:ext>
            </a:extLst>
          </p:cNvPr>
          <p:cNvSpPr txBox="1">
            <a:spLocks noGrp="1" noRot="1" noChangeAspect="1" noChangeArrowheads="1"/>
          </p:cNvSpPr>
          <p:nvPr>
            <p:ph type="sldImg"/>
          </p:nvPr>
        </p:nvSpPr>
        <p:spPr bwMode="auto">
          <a:xfrm>
            <a:off x="2428875" y="544513"/>
            <a:ext cx="4811713" cy="2706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Text Box 2">
            <a:extLst>
              <a:ext uri="{FF2B5EF4-FFF2-40B4-BE49-F238E27FC236}">
                <a16:creationId xmlns:a16="http://schemas.microsoft.com/office/drawing/2014/main" id="{3DEF0AEF-F52D-9D48-97F4-0C46E9BD70B2}"/>
              </a:ext>
            </a:extLst>
          </p:cNvPr>
          <p:cNvSpPr txBox="1">
            <a:spLocks noGrp="1" noChangeArrowheads="1"/>
          </p:cNvSpPr>
          <p:nvPr>
            <p:ph type="body" idx="1"/>
          </p:nvPr>
        </p:nvSpPr>
        <p:spPr bwMode="auto">
          <a:xfrm>
            <a:off x="1236663" y="3484563"/>
            <a:ext cx="7092950" cy="3251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5221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dirty="0">
                <a:latin typeface="Calibri" pitchFamily="34" charset="0"/>
              </a:rPr>
              <a:t>I </a:t>
            </a:r>
            <a:r>
              <a:rPr lang="es-ES" dirty="0" err="1">
                <a:latin typeface="Calibri" pitchFamily="34" charset="0"/>
              </a:rPr>
              <a:t>will</a:t>
            </a:r>
            <a:r>
              <a:rPr lang="es-ES" dirty="0">
                <a:latin typeface="Calibri" pitchFamily="34" charset="0"/>
              </a:rPr>
              <a:t> </a:t>
            </a:r>
            <a:r>
              <a:rPr lang="es-ES" dirty="0" err="1">
                <a:latin typeface="Calibri" pitchFamily="34" charset="0"/>
              </a:rPr>
              <a:t>present</a:t>
            </a:r>
            <a:r>
              <a:rPr lang="es-ES" dirty="0">
                <a:latin typeface="Calibri" pitchFamily="34" charset="0"/>
              </a:rPr>
              <a:t> to </a:t>
            </a:r>
            <a:r>
              <a:rPr lang="es-ES" dirty="0" err="1">
                <a:latin typeface="Calibri" pitchFamily="34" charset="0"/>
              </a:rPr>
              <a:t>you</a:t>
            </a:r>
            <a:r>
              <a:rPr lang="es-ES" dirty="0">
                <a:latin typeface="Calibri" pitchFamily="34" charset="0"/>
              </a:rPr>
              <a:t> </a:t>
            </a:r>
            <a:r>
              <a:rPr lang="es-ES" dirty="0" err="1">
                <a:latin typeface="Calibri" pitchFamily="34" charset="0"/>
              </a:rPr>
              <a:t>how</a:t>
            </a:r>
            <a:r>
              <a:rPr lang="es-ES" dirty="0">
                <a:latin typeface="Calibri" pitchFamily="34" charset="0"/>
              </a:rPr>
              <a:t> </a:t>
            </a:r>
            <a:r>
              <a:rPr lang="es-ES" dirty="0" err="1">
                <a:latin typeface="Calibri" pitchFamily="34" charset="0"/>
              </a:rPr>
              <a:t>we</a:t>
            </a:r>
            <a:r>
              <a:rPr lang="es-ES" dirty="0">
                <a:latin typeface="Calibri" pitchFamily="34" charset="0"/>
              </a:rPr>
              <a:t> </a:t>
            </a:r>
            <a:r>
              <a:rPr lang="es-ES" dirty="0" err="1">
                <a:latin typeface="Calibri" pitchFamily="34" charset="0"/>
              </a:rPr>
              <a:t>did</a:t>
            </a:r>
            <a:r>
              <a:rPr lang="es-ES" dirty="0">
                <a:latin typeface="Calibri" pitchFamily="34" charset="0"/>
              </a:rPr>
              <a:t> </a:t>
            </a:r>
            <a:r>
              <a:rPr lang="es-ES" dirty="0" err="1">
                <a:latin typeface="Calibri" pitchFamily="34" charset="0"/>
              </a:rPr>
              <a:t>coordination</a:t>
            </a:r>
            <a:r>
              <a:rPr lang="es-ES" dirty="0">
                <a:latin typeface="Calibri" pitchFamily="34" charset="0"/>
              </a:rPr>
              <a:t> in </a:t>
            </a:r>
            <a:r>
              <a:rPr lang="es-ES" dirty="0" err="1">
                <a:latin typeface="Calibri" pitchFamily="34" charset="0"/>
              </a:rPr>
              <a:t>the</a:t>
            </a:r>
            <a:r>
              <a:rPr lang="es-ES" dirty="0">
                <a:latin typeface="Calibri" pitchFamily="34" charset="0"/>
              </a:rPr>
              <a:t> </a:t>
            </a:r>
            <a:r>
              <a:rPr lang="es-ES" dirty="0" err="1">
                <a:latin typeface="Calibri" pitchFamily="34" charset="0"/>
              </a:rPr>
              <a:t>past</a:t>
            </a:r>
            <a:r>
              <a:rPr lang="es-ES" dirty="0">
                <a:latin typeface="Calibri" pitchFamily="34" charset="0"/>
              </a:rPr>
              <a:t>. </a:t>
            </a:r>
            <a:r>
              <a:rPr lang="es-ES" dirty="0" err="1">
                <a:latin typeface="Calibri" pitchFamily="34" charset="0"/>
              </a:rPr>
              <a:t>Then</a:t>
            </a:r>
            <a:r>
              <a:rPr lang="es-ES" dirty="0">
                <a:latin typeface="Calibri" pitchFamily="34" charset="0"/>
              </a:rPr>
              <a:t> I </a:t>
            </a:r>
            <a:r>
              <a:rPr lang="es-ES" dirty="0" err="1">
                <a:latin typeface="Calibri" pitchFamily="34" charset="0"/>
              </a:rPr>
              <a:t>move</a:t>
            </a:r>
            <a:r>
              <a:rPr lang="es-ES" dirty="0">
                <a:latin typeface="Calibri" pitchFamily="34" charset="0"/>
              </a:rPr>
              <a:t> to </a:t>
            </a:r>
            <a:r>
              <a:rPr lang="es-ES" dirty="0" err="1">
                <a:latin typeface="Calibri" pitchFamily="34" charset="0"/>
              </a:rPr>
              <a:t>the</a:t>
            </a:r>
            <a:r>
              <a:rPr lang="es-ES" dirty="0">
                <a:latin typeface="Calibri" pitchFamily="34" charset="0"/>
              </a:rPr>
              <a:t> new </a:t>
            </a:r>
            <a:r>
              <a:rPr lang="es-ES" dirty="0" err="1">
                <a:latin typeface="Calibri" pitchFamily="34" charset="0"/>
              </a:rPr>
              <a:t>astronomies</a:t>
            </a:r>
            <a:r>
              <a:rPr lang="es-ES" dirty="0">
                <a:latin typeface="Calibri" pitchFamily="34" charset="0"/>
              </a:rPr>
              <a:t>, and show </a:t>
            </a:r>
            <a:r>
              <a:rPr lang="es-ES" dirty="0" err="1">
                <a:latin typeface="Calibri" pitchFamily="34" charset="0"/>
              </a:rPr>
              <a:t>how</a:t>
            </a:r>
            <a:r>
              <a:rPr lang="es-ES" dirty="0">
                <a:latin typeface="Calibri" pitchFamily="34" charset="0"/>
              </a:rPr>
              <a:t> </a:t>
            </a:r>
            <a:r>
              <a:rPr lang="es-ES" dirty="0" err="1">
                <a:latin typeface="Calibri" pitchFamily="34" charset="0"/>
              </a:rPr>
              <a:t>we</a:t>
            </a:r>
            <a:r>
              <a:rPr lang="es-ES" dirty="0">
                <a:latin typeface="Calibri" pitchFamily="34" charset="0"/>
              </a:rPr>
              <a:t> </a:t>
            </a:r>
            <a:r>
              <a:rPr lang="es-ES" dirty="0" err="1">
                <a:latin typeface="Calibri" pitchFamily="34" charset="0"/>
              </a:rPr>
              <a:t>envisage</a:t>
            </a:r>
            <a:r>
              <a:rPr lang="es-ES" dirty="0">
                <a:latin typeface="Calibri" pitchFamily="34" charset="0"/>
              </a:rPr>
              <a:t> </a:t>
            </a:r>
            <a:r>
              <a:rPr lang="es-ES" dirty="0" err="1">
                <a:latin typeface="Calibri" pitchFamily="34" charset="0"/>
              </a:rPr>
              <a:t>coordination</a:t>
            </a:r>
            <a:r>
              <a:rPr lang="es-ES" dirty="0">
                <a:latin typeface="Calibri" pitchFamily="34" charset="0"/>
              </a:rPr>
              <a:t> in </a:t>
            </a:r>
            <a:r>
              <a:rPr lang="es-ES" dirty="0" err="1">
                <a:latin typeface="Calibri" pitchFamily="34" charset="0"/>
              </a:rPr>
              <a:t>the</a:t>
            </a:r>
            <a:r>
              <a:rPr lang="es-ES" dirty="0">
                <a:latin typeface="Calibri" pitchFamily="34" charset="0"/>
              </a:rPr>
              <a:t> </a:t>
            </a:r>
            <a:r>
              <a:rPr lang="es-ES" dirty="0" err="1">
                <a:latin typeface="Calibri" pitchFamily="34" charset="0"/>
              </a:rPr>
              <a:t>future</a:t>
            </a:r>
            <a:r>
              <a:rPr lang="es-ES" dirty="0">
                <a:latin typeface="Calibri" pitchFamily="34" charset="0"/>
              </a:rPr>
              <a:t>.</a:t>
            </a:r>
          </a:p>
        </p:txBody>
      </p:sp>
    </p:spTree>
    <p:extLst>
      <p:ext uri="{BB962C8B-B14F-4D97-AF65-F5344CB8AC3E}">
        <p14:creationId xmlns:p14="http://schemas.microsoft.com/office/powerpoint/2010/main" val="2081029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30</a:t>
            </a:fld>
            <a:endParaRPr lang="en-US" sz="1100"/>
          </a:p>
        </p:txBody>
      </p:sp>
      <p:sp>
        <p:nvSpPr>
          <p:cNvPr id="37890"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mn-cs"/>
              </a:rPr>
              <a:t>Here I show you examples of how we nowadays display information of an observing schedule on the web </a:t>
            </a:r>
          </a:p>
          <a:p>
            <a:pPr>
              <a:defRPr/>
            </a:pPr>
            <a:endParaRPr lang="en-US" dirty="0">
              <a:cs typeface="+mn-cs"/>
            </a:endParaRPr>
          </a:p>
        </p:txBody>
      </p:sp>
    </p:spTree>
    <p:extLst>
      <p:ext uri="{BB962C8B-B14F-4D97-AF65-F5344CB8AC3E}">
        <p14:creationId xmlns:p14="http://schemas.microsoft.com/office/powerpoint/2010/main" val="982351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are some examples of how we display visibilities of a certain object in the sky.</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31</a:t>
            </a:fld>
            <a:endParaRPr lang="en-US" dirty="0"/>
          </a:p>
        </p:txBody>
      </p:sp>
    </p:spTree>
    <p:extLst>
      <p:ext uri="{BB962C8B-B14F-4D97-AF65-F5344CB8AC3E}">
        <p14:creationId xmlns:p14="http://schemas.microsoft.com/office/powerpoint/2010/main" val="3385011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32</a:t>
            </a:fld>
            <a:endParaRPr lang="en-US" sz="1100"/>
          </a:p>
        </p:txBody>
      </p:sp>
      <p:sp>
        <p:nvSpPr>
          <p:cNvPr id="37890"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mn-cs"/>
              </a:rPr>
              <a:t>Now, as the facilities provide the </a:t>
            </a:r>
            <a:r>
              <a:rPr lang="en-US" dirty="0" err="1">
                <a:cs typeface="+mn-cs"/>
              </a:rPr>
              <a:t>standardised</a:t>
            </a:r>
            <a:r>
              <a:rPr lang="en-US" dirty="0">
                <a:cs typeface="+mn-cs"/>
              </a:rPr>
              <a:t> service, the community can build their tools to access and process the information in any way they like. For example, you can improve coordinated observations, by finding the optimum overlap in visibility.</a:t>
            </a:r>
          </a:p>
        </p:txBody>
      </p:sp>
    </p:spTree>
    <p:extLst>
      <p:ext uri="{BB962C8B-B14F-4D97-AF65-F5344CB8AC3E}">
        <p14:creationId xmlns:p14="http://schemas.microsoft.com/office/powerpoint/2010/main" val="1132436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Why do we want to observe the universe at different wavelengths?</a:t>
            </a:r>
          </a:p>
          <a:p>
            <a:r>
              <a:rPr lang="en-US" sz="1800" dirty="0"/>
              <a:t>Basically because at different wavelength you get different information. As an example I show you myself seen in the infra-red (left) and in visible light. </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33</a:t>
            </a:fld>
            <a:endParaRPr lang="en-US" dirty="0"/>
          </a:p>
        </p:txBody>
      </p:sp>
    </p:spTree>
    <p:extLst>
      <p:ext uri="{BB962C8B-B14F-4D97-AF65-F5344CB8AC3E}">
        <p14:creationId xmlns:p14="http://schemas.microsoft.com/office/powerpoint/2010/main" val="1648267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a:extLst>
              <a:ext uri="{FF2B5EF4-FFF2-40B4-BE49-F238E27FC236}">
                <a16:creationId xmlns:a16="http://schemas.microsoft.com/office/drawing/2014/main" id="{5380075C-D0EB-7644-9C5A-919B99B691CF}"/>
              </a:ext>
            </a:extLst>
          </p:cNvPr>
          <p:cNvSpPr>
            <a:spLocks noGrp="1" noRot="1" noChangeAspect="1"/>
          </p:cNvSpPr>
          <p:nvPr>
            <p:ph type="sldImg"/>
          </p:nvPr>
        </p:nvSpPr>
        <p:spPr>
          <a:ln/>
        </p:spPr>
      </p:sp>
      <p:sp>
        <p:nvSpPr>
          <p:cNvPr id="113666" name="Notes Placeholder 2">
            <a:extLst>
              <a:ext uri="{FF2B5EF4-FFF2-40B4-BE49-F238E27FC236}">
                <a16:creationId xmlns:a16="http://schemas.microsoft.com/office/drawing/2014/main" id="{D8E6FE4D-6A42-D348-B3DC-5ED7B15C39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dirty="0"/>
              <a:t>The same holds for objects in the universe. As an example I show a Galaxy (M31) as seen at different wavelengths. Each wavelength reveals different information. Combined you get the whole picture.</a:t>
            </a:r>
          </a:p>
        </p:txBody>
      </p:sp>
      <p:sp>
        <p:nvSpPr>
          <p:cNvPr id="113667" name="Slide Number Placeholder 3">
            <a:extLst>
              <a:ext uri="{FF2B5EF4-FFF2-40B4-BE49-F238E27FC236}">
                <a16:creationId xmlns:a16="http://schemas.microsoft.com/office/drawing/2014/main" id="{0F4A3B0C-2536-F94C-8A3E-D172C71E7D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defRPr sz="2400">
                <a:solidFill>
                  <a:schemeClr val="tx1"/>
                </a:solidFill>
                <a:latin typeface="Verdana" panose="020B0604030504040204" pitchFamily="34" charset="0"/>
                <a:ea typeface="MS PGothic" panose="020B0600070205080204" pitchFamily="34" charset="-128"/>
              </a:defRPr>
            </a:lvl1pPr>
            <a:lvl2pPr marL="742950" indent="-285750" defTabSz="862013" eaLnBrk="0" hangingPunct="0">
              <a:defRPr sz="2400">
                <a:solidFill>
                  <a:schemeClr val="tx1"/>
                </a:solidFill>
                <a:latin typeface="Verdana" panose="020B0604030504040204" pitchFamily="34" charset="0"/>
                <a:ea typeface="MS PGothic" panose="020B0600070205080204" pitchFamily="34" charset="-128"/>
              </a:defRPr>
            </a:lvl2pPr>
            <a:lvl3pPr marL="1143000" indent="-228600" defTabSz="862013" eaLnBrk="0" hangingPunct="0">
              <a:defRPr sz="2400">
                <a:solidFill>
                  <a:schemeClr val="tx1"/>
                </a:solidFill>
                <a:latin typeface="Verdana" panose="020B0604030504040204" pitchFamily="34" charset="0"/>
                <a:ea typeface="MS PGothic" panose="020B0600070205080204" pitchFamily="34" charset="-128"/>
              </a:defRPr>
            </a:lvl3pPr>
            <a:lvl4pPr marL="1600200" indent="-228600" defTabSz="862013" eaLnBrk="0" hangingPunct="0">
              <a:defRPr sz="2400">
                <a:solidFill>
                  <a:schemeClr val="tx1"/>
                </a:solidFill>
                <a:latin typeface="Verdana" panose="020B0604030504040204" pitchFamily="34" charset="0"/>
                <a:ea typeface="MS PGothic" panose="020B0600070205080204" pitchFamily="34" charset="-128"/>
              </a:defRPr>
            </a:lvl4pPr>
            <a:lvl5pPr marL="2057400" indent="-228600" defTabSz="862013" eaLnBrk="0" hangingPunct="0">
              <a:defRPr sz="2400">
                <a:solidFill>
                  <a:schemeClr val="tx1"/>
                </a:solidFill>
                <a:latin typeface="Verdana" panose="020B0604030504040204" pitchFamily="34" charset="0"/>
                <a:ea typeface="MS PGothic" panose="020B0600070205080204" pitchFamily="34" charset="-128"/>
              </a:defRPr>
            </a:lvl5pPr>
            <a:lvl6pPr marL="25146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CF94A5E3-85BB-7E4E-914E-EC91E0404A8D}" type="slidenum">
              <a:rPr lang="en-US" altLang="en-US" sz="1100"/>
              <a:pPr eaLnBrk="1" hangingPunct="1"/>
              <a:t>34</a:t>
            </a:fld>
            <a:endParaRPr lang="en-US" altLang="en-US" sz="1100"/>
          </a:p>
        </p:txBody>
      </p:sp>
    </p:spTree>
    <p:extLst>
      <p:ext uri="{BB962C8B-B14F-4D97-AF65-F5344CB8AC3E}">
        <p14:creationId xmlns:p14="http://schemas.microsoft.com/office/powerpoint/2010/main" val="3132419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4</a:t>
            </a:fld>
            <a:endParaRPr lang="en-US" sz="1100"/>
          </a:p>
        </p:txBody>
      </p:sp>
      <p:sp>
        <p:nvSpPr>
          <p:cNvPr id="37890" name="Rectangle 2"/>
          <p:cNvSpPr>
            <a:spLocks noGrp="1" noRot="1" noChangeAspect="1" noChangeArrowheads="1"/>
          </p:cNvSpPr>
          <p:nvPr>
            <p:ph type="sldImg"/>
          </p:nvPr>
        </p:nvSpPr>
        <p:spPr>
          <a:xfrm>
            <a:off x="144463" y="739775"/>
            <a:ext cx="6569075" cy="3695700"/>
          </a:xfrm>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mn-cs"/>
              </a:rPr>
              <a:t>At each wavelength (or frequency) observing a particular window to the universe.</a:t>
            </a:r>
          </a:p>
          <a:p>
            <a:pPr>
              <a:defRPr/>
            </a:pPr>
            <a:r>
              <a:rPr lang="en-US" dirty="0">
                <a:cs typeface="+mn-cs"/>
              </a:rPr>
              <a:t>There is an increasing demand in coordinating observations in different wavelengths. Why is that?</a:t>
            </a:r>
          </a:p>
        </p:txBody>
      </p:sp>
    </p:spTree>
    <p:extLst>
      <p:ext uri="{BB962C8B-B14F-4D97-AF65-F5344CB8AC3E}">
        <p14:creationId xmlns:p14="http://schemas.microsoft.com/office/powerpoint/2010/main" val="1898745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Arial" panose="020B0604020202020204" pitchFamily="34" charset="0"/>
              <a:buNone/>
            </a:pPr>
            <a:r>
              <a:rPr lang="en-US" altLang="en-US" sz="1350" dirty="0">
                <a:solidFill>
                  <a:schemeClr val="bg2"/>
                </a:solidFill>
              </a:rPr>
              <a:t>Various objects in the universe not only emit at different wavelengths, but also show variability on different time scales. Examples are X-ray binaries, gamma-ray bursts, tidal disruption events, supernovae.</a:t>
            </a:r>
          </a:p>
          <a:p>
            <a:pPr eaLnBrk="1" hangingPunct="1">
              <a:buFont typeface="Arial" panose="020B0604020202020204" pitchFamily="34" charset="0"/>
              <a:buNone/>
            </a:pPr>
            <a:r>
              <a:rPr lang="en-US" altLang="en-US" sz="1350" dirty="0">
                <a:solidFill>
                  <a:schemeClr val="bg2"/>
                </a:solidFill>
              </a:rPr>
              <a:t>There is not only increasing interest to simultaneously observe the same target at different wavelengths. Various sources vary on different time scales. </a:t>
            </a:r>
          </a:p>
          <a:p>
            <a:pPr eaLnBrk="1" hangingPunct="1">
              <a:buFont typeface="Arial" panose="020B0604020202020204" pitchFamily="34" charset="0"/>
              <a:buNone/>
            </a:pPr>
            <a:r>
              <a:rPr lang="en-US" altLang="en-US" sz="1350" dirty="0">
                <a:solidFill>
                  <a:schemeClr val="bg2"/>
                </a:solidFill>
              </a:rPr>
              <a:t>Here are some examples: about 12% of XMM-Newton’s observations are coordinated with other facilities. For INTEGRAL the number is about 10% and for NASA’s </a:t>
            </a:r>
            <a:r>
              <a:rPr lang="en-US" altLang="en-US" sz="1350" dirty="0" err="1">
                <a:solidFill>
                  <a:schemeClr val="bg2"/>
                </a:solidFill>
              </a:rPr>
              <a:t>NuSTAR</a:t>
            </a:r>
            <a:r>
              <a:rPr lang="en-US" altLang="en-US" sz="1350" dirty="0">
                <a:solidFill>
                  <a:schemeClr val="bg2"/>
                </a:solidFill>
              </a:rPr>
              <a:t> it is about 30%.</a:t>
            </a:r>
          </a:p>
          <a:p>
            <a:pPr eaLnBrk="1" hangingPunct="1">
              <a:buFont typeface="Arial" panose="020B0604020202020204" pitchFamily="34" charset="0"/>
              <a:buNone/>
            </a:pPr>
            <a:endParaRPr lang="en-US" altLang="en-US" sz="1350" dirty="0">
              <a:solidFill>
                <a:schemeClr val="bg2"/>
              </a:solidFill>
            </a:endParaRP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5</a:t>
            </a:fld>
            <a:endParaRPr lang="en-US" dirty="0"/>
          </a:p>
        </p:txBody>
      </p:sp>
    </p:spTree>
    <p:extLst>
      <p:ext uri="{BB962C8B-B14F-4D97-AF65-F5344CB8AC3E}">
        <p14:creationId xmlns:p14="http://schemas.microsoft.com/office/powerpoint/2010/main" val="2743623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interest in coordinated observations has increased over the years. Here’s an example for XMM-Newton. To manage these observations you need clear coordination, as well as communication</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6</a:t>
            </a:fld>
            <a:endParaRPr lang="en-US" dirty="0"/>
          </a:p>
        </p:txBody>
      </p:sp>
    </p:spTree>
    <p:extLst>
      <p:ext uri="{BB962C8B-B14F-4D97-AF65-F5344CB8AC3E}">
        <p14:creationId xmlns:p14="http://schemas.microsoft.com/office/powerpoint/2010/main" val="2242554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did we do coordination in the old days? I will show you an example.</a:t>
            </a:r>
          </a:p>
          <a:p>
            <a:endParaRPr lang="en-US" dirty="0"/>
          </a:p>
          <a:p>
            <a:r>
              <a:rPr lang="en-US" dirty="0"/>
              <a:t>In June 2015 something happened what many astronomers were waiting for. The closest black-hole X-ray binary transient became active again.</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7</a:t>
            </a:fld>
            <a:endParaRPr lang="en-US" dirty="0"/>
          </a:p>
        </p:txBody>
      </p:sp>
    </p:spTree>
    <p:extLst>
      <p:ext uri="{BB962C8B-B14F-4D97-AF65-F5344CB8AC3E}">
        <p14:creationId xmlns:p14="http://schemas.microsoft.com/office/powerpoint/2010/main" val="2760974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8</a:t>
            </a:fld>
            <a:endParaRPr lang="en-US" sz="1100"/>
          </a:p>
        </p:txBody>
      </p:sp>
      <p:sp>
        <p:nvSpPr>
          <p:cNvPr id="37890"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mn-cs"/>
              </a:rPr>
              <a:t>Everybody got excited and “coordination” was done ad-hoc and mainly by e-mail.</a:t>
            </a:r>
          </a:p>
          <a:p>
            <a:pPr>
              <a:defRPr/>
            </a:pPr>
            <a:r>
              <a:rPr lang="en-US" dirty="0">
                <a:cs typeface="+mn-cs"/>
              </a:rPr>
              <a:t>Here I show you how the communication went at the beginning of the outburst.</a:t>
            </a:r>
          </a:p>
        </p:txBody>
      </p:sp>
    </p:spTree>
    <p:extLst>
      <p:ext uri="{BB962C8B-B14F-4D97-AF65-F5344CB8AC3E}">
        <p14:creationId xmlns:p14="http://schemas.microsoft.com/office/powerpoint/2010/main" val="1497815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9</a:t>
            </a:fld>
            <a:endParaRPr lang="en-US" sz="1100"/>
          </a:p>
        </p:txBody>
      </p:sp>
      <p:sp>
        <p:nvSpPr>
          <p:cNvPr id="37890"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mn-cs"/>
              </a:rPr>
              <a:t>All this ad-hoc collaboration was put in a spreadsheet by hand, which led to the following observation plan, which enabled us to set up the observation campaign, </a:t>
            </a:r>
          </a:p>
        </p:txBody>
      </p:sp>
    </p:spTree>
    <p:extLst>
      <p:ext uri="{BB962C8B-B14F-4D97-AF65-F5344CB8AC3E}">
        <p14:creationId xmlns:p14="http://schemas.microsoft.com/office/powerpoint/2010/main" val="106895299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28.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27.png"/><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29.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F4EE7-8BEE-7F44-AD77-6A815EC1D85B}"/>
              </a:ext>
            </a:extLst>
          </p:cNvPr>
          <p:cNvSpPr/>
          <p:nvPr userDrawn="1"/>
        </p:nvSpPr>
        <p:spPr>
          <a:xfrm>
            <a:off x="1" y="4785980"/>
            <a:ext cx="9144000" cy="357519"/>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7AA894D-6299-CB45-AF74-201CBD3199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480168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sp>
        <p:nvSpPr>
          <p:cNvPr id="56347" name="Text Box 27"/>
          <p:cNvSpPr txBox="1">
            <a:spLocks noChangeArrowheads="1"/>
          </p:cNvSpPr>
          <p:nvPr userDrawn="1"/>
        </p:nvSpPr>
        <p:spPr bwMode="auto">
          <a:xfrm>
            <a:off x="623207" y="4830479"/>
            <a:ext cx="50165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a:solidFill>
                  <a:schemeClr val="bg1">
                    <a:lumMod val="85000"/>
                  </a:schemeClr>
                </a:solidFill>
              </a:rPr>
              <a:t>ESA UNCLASSIFIED - For Official Use</a:t>
            </a:r>
            <a:endParaRPr lang="en-GB" sz="800" noProof="0" dirty="0">
              <a:solidFill>
                <a:schemeClr val="bg1">
                  <a:lumMod val="85000"/>
                </a:schemeClr>
              </a:solidFill>
            </a:endParaRPr>
          </a:p>
        </p:txBody>
      </p:sp>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172269" y="4908007"/>
            <a:ext cx="6826666" cy="111519"/>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687680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2118801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429643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655805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5569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11.png"/><Relationship Id="rId26" Type="http://schemas.openxmlformats.org/officeDocument/2006/relationships/image" Target="../media/image19.png"/><Relationship Id="rId3" Type="http://schemas.openxmlformats.org/officeDocument/2006/relationships/slideLayout" Target="../slideLayouts/slideLayout3.xml"/><Relationship Id="rId21" Type="http://schemas.openxmlformats.org/officeDocument/2006/relationships/image" Target="../media/image14.png"/><Relationship Id="rId7" Type="http://schemas.openxmlformats.org/officeDocument/2006/relationships/theme" Target="../theme/theme1.xml"/><Relationship Id="rId12" Type="http://schemas.openxmlformats.org/officeDocument/2006/relationships/image" Target="../media/image5.png"/><Relationship Id="rId17" Type="http://schemas.openxmlformats.org/officeDocument/2006/relationships/image" Target="../media/image10.png"/><Relationship Id="rId25" Type="http://schemas.openxmlformats.org/officeDocument/2006/relationships/image" Target="../media/image18.png"/><Relationship Id="rId33" Type="http://schemas.openxmlformats.org/officeDocument/2006/relationships/image" Target="../media/image26.png"/><Relationship Id="rId2" Type="http://schemas.openxmlformats.org/officeDocument/2006/relationships/slideLayout" Target="../slideLayouts/slideLayout2.xml"/><Relationship Id="rId16" Type="http://schemas.openxmlformats.org/officeDocument/2006/relationships/image" Target="../media/image9.png"/><Relationship Id="rId20" Type="http://schemas.openxmlformats.org/officeDocument/2006/relationships/image" Target="../media/image13.png"/><Relationship Id="rId29"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24" Type="http://schemas.openxmlformats.org/officeDocument/2006/relationships/image" Target="../media/image17.png"/><Relationship Id="rId32" Type="http://schemas.openxmlformats.org/officeDocument/2006/relationships/image" Target="../media/image25.png"/><Relationship Id="rId5" Type="http://schemas.openxmlformats.org/officeDocument/2006/relationships/slideLayout" Target="../slideLayouts/slideLayout5.xml"/><Relationship Id="rId15" Type="http://schemas.openxmlformats.org/officeDocument/2006/relationships/image" Target="../media/image8.png"/><Relationship Id="rId23" Type="http://schemas.openxmlformats.org/officeDocument/2006/relationships/image" Target="../media/image16.png"/><Relationship Id="rId28" Type="http://schemas.openxmlformats.org/officeDocument/2006/relationships/image" Target="../media/image21.png"/><Relationship Id="rId10" Type="http://schemas.openxmlformats.org/officeDocument/2006/relationships/image" Target="../media/image3.png"/><Relationship Id="rId19" Type="http://schemas.openxmlformats.org/officeDocument/2006/relationships/image" Target="../media/image12.png"/><Relationship Id="rId31" Type="http://schemas.openxmlformats.org/officeDocument/2006/relationships/image" Target="../media/image24.png"/><Relationship Id="rId4" Type="http://schemas.openxmlformats.org/officeDocument/2006/relationships/slideLayout" Target="../slideLayouts/slideLayout4.xml"/><Relationship Id="rId9" Type="http://schemas.openxmlformats.org/officeDocument/2006/relationships/image" Target="../media/image2.png"/><Relationship Id="rId14" Type="http://schemas.openxmlformats.org/officeDocument/2006/relationships/image" Target="../media/image7.png"/><Relationship Id="rId22" Type="http://schemas.openxmlformats.org/officeDocument/2006/relationships/image" Target="../media/image15.png"/><Relationship Id="rId27" Type="http://schemas.openxmlformats.org/officeDocument/2006/relationships/image" Target="../media/image20.png"/><Relationship Id="rId30" Type="http://schemas.openxmlformats.org/officeDocument/2006/relationships/image" Target="../media/image23.png"/><Relationship Id="rId8"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2" name="Picture 11" descr="PPT_Footer.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p:nvSpPr>
        <p:spPr bwMode="auto">
          <a:xfrm>
            <a:off x="165600" y="4575600"/>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a:spcBef>
                <a:spcPct val="50000"/>
              </a:spcBef>
            </a:pPr>
            <a:r>
              <a:rPr lang="en-US" sz="800" noProof="0" dirty="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sp>
        <p:nvSpPr>
          <p:cNvPr id="39" name="Text Box 34"/>
          <p:cNvSpPr txBox="1">
            <a:spLocks noChangeAspect="1" noChangeArrowheads="1"/>
          </p:cNvSpPr>
          <p:nvPr/>
        </p:nvSpPr>
        <p:spPr bwMode="auto">
          <a:xfrm>
            <a:off x="4480339" y="4580702"/>
            <a:ext cx="4520474" cy="147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r>
              <a:rPr lang="en-GB" sz="800" noProof="1">
                <a:solidFill>
                  <a:schemeClr val="bg2"/>
                </a:solidFill>
              </a:rPr>
              <a:t>ESA/ESO SciOps Workshop 2019 | Erik</a:t>
            </a:r>
            <a:r>
              <a:rPr lang="en-GB" sz="800" baseline="0" noProof="1">
                <a:solidFill>
                  <a:schemeClr val="bg2"/>
                </a:solidFill>
              </a:rPr>
              <a:t> Kuulkers </a:t>
            </a:r>
            <a:r>
              <a:rPr lang="en-GB" sz="800" noProof="1">
                <a:solidFill>
                  <a:schemeClr val="bg2"/>
                </a:solidFill>
              </a:rPr>
              <a:t>| ESAC, Spain |</a:t>
            </a:r>
            <a:r>
              <a:rPr lang="en-GB" sz="800" baseline="0" noProof="1">
                <a:solidFill>
                  <a:schemeClr val="bg2"/>
                </a:solidFill>
              </a:rPr>
              <a:t> 19-22 Nov 2019</a:t>
            </a:r>
            <a:r>
              <a:rPr lang="en-GB" sz="800" noProof="1">
                <a:solidFill>
                  <a:schemeClr val="bg2"/>
                </a:solidFill>
              </a:rPr>
              <a:t> | Slide  </a:t>
            </a:r>
            <a:fld id="{71EAD4F2-866B-304A-9A50-FC7592816342}" type="slidenum">
              <a:rPr lang="en-GB" sz="800" noProof="1" smtClean="0">
                <a:solidFill>
                  <a:schemeClr val="bg2"/>
                </a:solidFill>
              </a:rPr>
              <a:pPr algn="r">
                <a:spcBef>
                  <a:spcPct val="50000"/>
                </a:spcBef>
              </a:pPr>
              <a:t>‹#›</a:t>
            </a:fld>
            <a:endParaRPr lang="en-GB" sz="800" noProof="1">
              <a:solidFill>
                <a:schemeClr val="bg2"/>
              </a:solidFill>
            </a:endParaRPr>
          </a:p>
        </p:txBody>
      </p:sp>
      <p:grpSp>
        <p:nvGrpSpPr>
          <p:cNvPr id="65" name="Group 64"/>
          <p:cNvGrpSpPr/>
          <p:nvPr/>
        </p:nvGrpSpPr>
        <p:grpSpPr>
          <a:xfrm>
            <a:off x="172269" y="4908007"/>
            <a:ext cx="6826666" cy="111519"/>
            <a:chOff x="172269" y="6621494"/>
            <a:chExt cx="6826666" cy="111519"/>
          </a:xfrm>
        </p:grpSpPr>
        <p:pic>
          <p:nvPicPr>
            <p:cNvPr id="66" name="Picture 65" descr="at.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pic>
        <p:nvPicPr>
          <p:cNvPr id="11" name="Picture 10"/>
          <p:cNvPicPr>
            <a:picLocks noChangeAspect="1"/>
          </p:cNvPicPr>
          <p:nvPr/>
        </p:nvPicPr>
        <p:blipFill rotWithShape="1">
          <a:blip r:embed="rId33"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spTree>
  </p:cSld>
  <p:clrMap bg1="lt1" tx1="dk1" bg2="lt2" tx2="dk2" accent1="accent1" accent2="accent2" accent3="accent3" accent4="accent4" accent5="accent5" accent6="accent6" hlink="hlink" folHlink="folHlink"/>
  <p:sldLayoutIdLst>
    <p:sldLayoutId id="2147483929" r:id="rId1"/>
    <p:sldLayoutId id="2147483941" r:id="rId2"/>
    <p:sldLayoutId id="2147483930" r:id="rId3"/>
    <p:sldLayoutId id="2147483944" r:id="rId4"/>
    <p:sldLayoutId id="2147483945" r:id="rId5"/>
    <p:sldLayoutId id="2147483947" r:id="rId6"/>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5.tiff"/></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tiff"/></Relationships>
</file>

<file path=ppt/slides/_rels/slide1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3.tiff"/><Relationship Id="rId5" Type="http://schemas.openxmlformats.org/officeDocument/2006/relationships/image" Target="../media/image62.tiff"/><Relationship Id="rId4" Type="http://schemas.openxmlformats.org/officeDocument/2006/relationships/image" Target="../media/image61.tiff"/></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2.xml"/><Relationship Id="rId7" Type="http://schemas.openxmlformats.org/officeDocument/2006/relationships/image" Target="../media/image66.tiff"/><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4.jpg"/><Relationship Id="rId4" Type="http://schemas.openxmlformats.org/officeDocument/2006/relationships/image" Target="../media/image73.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8.jpg"/><Relationship Id="rId5" Type="http://schemas.openxmlformats.org/officeDocument/2006/relationships/image" Target="../media/image87.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76.jpeg"/><Relationship Id="rId3" Type="http://schemas.openxmlformats.org/officeDocument/2006/relationships/image" Target="../media/image89.png"/><Relationship Id="rId7" Type="http://schemas.microsoft.com/office/2007/relationships/hdphoto" Target="../media/hdphoto1.wdp"/><Relationship Id="rId12"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2.jpeg"/><Relationship Id="rId11" Type="http://schemas.openxmlformats.org/officeDocument/2006/relationships/image" Target="../media/image95.png"/><Relationship Id="rId5" Type="http://schemas.openxmlformats.org/officeDocument/2006/relationships/image" Target="../media/image91.png"/><Relationship Id="rId10" Type="http://schemas.microsoft.com/office/2007/relationships/hdphoto" Target="../media/hdphoto2.wdp"/><Relationship Id="rId4" Type="http://schemas.openxmlformats.org/officeDocument/2006/relationships/image" Target="../media/image90.png"/><Relationship Id="rId9" Type="http://schemas.openxmlformats.org/officeDocument/2006/relationships/image" Target="../media/image94.jpeg"/></Relationships>
</file>

<file path=ppt/slides/_rels/slide31.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76.jpe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2.jpeg"/></Relationships>
</file>

<file path=ppt/slides/_rels/slide4.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azure.eps">
            <a:extLst>
              <a:ext uri="{FF2B5EF4-FFF2-40B4-BE49-F238E27FC236}">
                <a16:creationId xmlns:a16="http://schemas.microsoft.com/office/drawing/2014/main" id="{0FFCEC2A-EA8C-1741-B3E7-4E62AFE64A7C}"/>
              </a:ext>
            </a:extLst>
          </p:cNvPr>
          <p:cNvPicPr>
            <a:picLocks noChangeAspect="1"/>
          </p:cNvPicPr>
          <p:nvPr/>
        </p:nvPicPr>
        <p:blipFill>
          <a:blip r:embed="rId3">
            <a:biLevel thresh="50000"/>
            <a:alphaModFix amt="78000"/>
            <a:extLst>
              <a:ext uri="{28A0092B-C50C-407E-A947-70E740481C1C}">
                <a14:useLocalDpi xmlns:a14="http://schemas.microsoft.com/office/drawing/2010/main" val="0"/>
              </a:ext>
            </a:extLst>
          </a:blip>
          <a:srcRect/>
          <a:stretch>
            <a:fillRect/>
          </a:stretch>
        </p:blipFill>
        <p:spPr bwMode="auto">
          <a:xfrm>
            <a:off x="286914" y="247308"/>
            <a:ext cx="4264577" cy="1234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24"/>
          <p:cNvSpPr txBox="1">
            <a:spLocks noChangeArrowheads="1"/>
          </p:cNvSpPr>
          <p:nvPr/>
        </p:nvSpPr>
        <p:spPr bwMode="auto">
          <a:xfrm>
            <a:off x="286914" y="1574158"/>
            <a:ext cx="3445034" cy="1289717"/>
          </a:xfrm>
          <a:prstGeom prst="rect">
            <a:avLst/>
          </a:prstGeom>
          <a:solidFill>
            <a:schemeClr val="tx1"/>
          </a:solidFill>
          <a:ln>
            <a:noFill/>
          </a:ln>
          <a:effectLst/>
          <a:extLst/>
        </p:spPr>
        <p:txBody>
          <a:bodyPr wrap="square">
            <a:spAutoFit/>
          </a:bodyPr>
          <a:lstStyle/>
          <a:p>
            <a:pPr algn="ctr">
              <a:spcBef>
                <a:spcPts val="0"/>
              </a:spcBef>
              <a:spcAft>
                <a:spcPts val="600"/>
              </a:spcAft>
            </a:pPr>
            <a:r>
              <a:rPr lang="en-GB" sz="2400" b="1" dirty="0">
                <a:solidFill>
                  <a:schemeClr val="bg1"/>
                </a:solidFill>
              </a:rPr>
              <a:t>Erik </a:t>
            </a:r>
            <a:r>
              <a:rPr lang="en-GB" sz="2400" b="1" dirty="0" err="1">
                <a:solidFill>
                  <a:schemeClr val="bg1"/>
                </a:solidFill>
              </a:rPr>
              <a:t>Kuulkers</a:t>
            </a:r>
            <a:endParaRPr lang="en-GB" sz="2400" b="1" dirty="0">
              <a:solidFill>
                <a:schemeClr val="bg1"/>
              </a:solidFill>
            </a:endParaRPr>
          </a:p>
          <a:p>
            <a:pPr algn="ctr">
              <a:spcBef>
                <a:spcPts val="0"/>
              </a:spcBef>
            </a:pPr>
            <a:r>
              <a:rPr lang="en-GB" sz="1700" dirty="0">
                <a:solidFill>
                  <a:schemeClr val="bg1"/>
                </a:solidFill>
              </a:rPr>
              <a:t>INTEGRAL Project Scientist </a:t>
            </a:r>
          </a:p>
          <a:p>
            <a:pPr algn="ctr">
              <a:spcBef>
                <a:spcPts val="0"/>
              </a:spcBef>
            </a:pPr>
            <a:r>
              <a:rPr lang="en-GB" sz="1600" dirty="0">
                <a:solidFill>
                  <a:schemeClr val="bg1"/>
                </a:solidFill>
              </a:rPr>
              <a:t>European Space Agency (ESA)</a:t>
            </a:r>
          </a:p>
          <a:p>
            <a:pPr algn="ctr">
              <a:spcBef>
                <a:spcPts val="0"/>
              </a:spcBef>
            </a:pPr>
            <a:r>
              <a:rPr lang="en-GB" sz="1600" dirty="0">
                <a:solidFill>
                  <a:schemeClr val="bg1"/>
                </a:solidFill>
              </a:rPr>
              <a:t>ESTEC, The Netherlands</a:t>
            </a:r>
          </a:p>
        </p:txBody>
      </p:sp>
      <p:sp>
        <p:nvSpPr>
          <p:cNvPr id="8" name="Rectangle 19">
            <a:extLst>
              <a:ext uri="{FF2B5EF4-FFF2-40B4-BE49-F238E27FC236}">
                <a16:creationId xmlns:a16="http://schemas.microsoft.com/office/drawing/2014/main" id="{742BE644-2675-C94C-AAF2-34C3672A5373}"/>
              </a:ext>
            </a:extLst>
          </p:cNvPr>
          <p:cNvSpPr>
            <a:spLocks noGrp="1" noChangeArrowheads="1"/>
          </p:cNvSpPr>
          <p:nvPr>
            <p:ph type="ctrTitle"/>
          </p:nvPr>
        </p:nvSpPr>
        <p:spPr>
          <a:xfrm>
            <a:off x="427738" y="339906"/>
            <a:ext cx="3959777" cy="1015663"/>
          </a:xfrm>
        </p:spPr>
        <p:txBody>
          <a:bodyPr/>
          <a:lstStyle/>
          <a:p>
            <a:pPr algn="ctr"/>
            <a:r>
              <a:rPr lang="en-US" sz="2000" b="1" i="1" dirty="0">
                <a:solidFill>
                  <a:schemeClr val="bg1"/>
                </a:solidFill>
              </a:rPr>
              <a:t>Coordinating observations among ground and space-based telescopes</a:t>
            </a:r>
            <a:endParaRPr lang="en-GB" sz="2000" b="1" i="1" dirty="0">
              <a:solidFill>
                <a:schemeClr val="bg1"/>
              </a:solidFill>
            </a:endParaRPr>
          </a:p>
        </p:txBody>
      </p:sp>
      <p:sp>
        <p:nvSpPr>
          <p:cNvPr id="5" name="Text Box 24">
            <a:extLst>
              <a:ext uri="{FF2B5EF4-FFF2-40B4-BE49-F238E27FC236}">
                <a16:creationId xmlns:a16="http://schemas.microsoft.com/office/drawing/2014/main" id="{8143030E-7CE8-4443-A72E-D4FB44555D05}"/>
              </a:ext>
            </a:extLst>
          </p:cNvPr>
          <p:cNvSpPr txBox="1">
            <a:spLocks noChangeArrowheads="1"/>
          </p:cNvSpPr>
          <p:nvPr/>
        </p:nvSpPr>
        <p:spPr bwMode="auto">
          <a:xfrm>
            <a:off x="6839712" y="4376495"/>
            <a:ext cx="2304288" cy="369332"/>
          </a:xfrm>
          <a:prstGeom prst="rect">
            <a:avLst/>
          </a:prstGeom>
          <a:solidFill>
            <a:schemeClr val="tx1"/>
          </a:solidFill>
          <a:ln>
            <a:noFill/>
          </a:ln>
          <a:effectLst/>
          <a:extLst/>
        </p:spPr>
        <p:txBody>
          <a:bodyPr wrap="square">
            <a:spAutoFit/>
          </a:bodyPr>
          <a:lstStyle/>
          <a:p>
            <a:pPr algn="ctr"/>
            <a:r>
              <a:rPr lang="en-US" dirty="0">
                <a:solidFill>
                  <a:schemeClr val="bg1"/>
                </a:solidFill>
              </a:rPr>
              <a:t>SciOps2019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403121" y="3920558"/>
            <a:ext cx="4387953" cy="716867"/>
          </a:xfrm>
        </p:spPr>
        <p:txBody>
          <a:bodyPr/>
          <a:lstStyle/>
          <a:p>
            <a:pPr indent="0" algn="ctr">
              <a:lnSpc>
                <a:spcPct val="100000"/>
              </a:lnSpc>
            </a:pPr>
            <a:r>
              <a:rPr lang="en-US" sz="1800" dirty="0">
                <a:latin typeface="Verdana" charset="0"/>
                <a:ea typeface="ＭＳ Ｐゴシック" charset="0"/>
                <a:cs typeface="ＭＳ Ｐゴシック" charset="0"/>
              </a:rPr>
              <a:t>Multi-</a:t>
            </a:r>
            <a:r>
              <a:rPr lang="en-US" sz="1800" dirty="0" err="1">
                <a:latin typeface="Verdana" charset="0"/>
                <a:ea typeface="ＭＳ Ｐゴシック" charset="0"/>
                <a:cs typeface="ＭＳ Ｐゴシック" charset="0"/>
              </a:rPr>
              <a:t>λ</a:t>
            </a:r>
            <a:r>
              <a:rPr lang="en-US" sz="1800" dirty="0">
                <a:latin typeface="Verdana" charset="0"/>
                <a:ea typeface="ＭＳ Ｐゴシック" charset="0"/>
                <a:cs typeface="ＭＳ Ｐゴシック" charset="0"/>
              </a:rPr>
              <a:t>: ~19 orders of magnitude from 150 </a:t>
            </a:r>
            <a:r>
              <a:rPr lang="en-US" sz="1800" dirty="0" err="1">
                <a:latin typeface="Verdana" charset="0"/>
                <a:ea typeface="ＭＳ Ｐゴシック" charset="0"/>
                <a:cs typeface="ＭＳ Ｐゴシック" charset="0"/>
              </a:rPr>
              <a:t>Mhz</a:t>
            </a:r>
            <a:r>
              <a:rPr lang="en-US" sz="1800" dirty="0">
                <a:latin typeface="Verdana" charset="0"/>
                <a:ea typeface="ＭＳ Ｐゴシック" charset="0"/>
                <a:cs typeface="ＭＳ Ｐゴシック" charset="0"/>
              </a:rPr>
              <a:t> to 10 </a:t>
            </a:r>
            <a:r>
              <a:rPr lang="en-US" sz="1800" dirty="0" err="1">
                <a:latin typeface="Verdana" charset="0"/>
                <a:ea typeface="ＭＳ Ｐゴシック" charset="0"/>
                <a:cs typeface="ＭＳ Ｐゴシック" charset="0"/>
              </a:rPr>
              <a:t>TeV</a:t>
            </a:r>
            <a:r>
              <a:rPr lang="en-US" sz="1800" dirty="0">
                <a:latin typeface="Verdana" charset="0"/>
                <a:ea typeface="ＭＳ Ｐゴシック" charset="0"/>
                <a:cs typeface="ＭＳ Ｐゴシック" charset="0"/>
              </a:rPr>
              <a:t> </a:t>
            </a:r>
          </a:p>
        </p:txBody>
      </p:sp>
      <p:pic>
        <p:nvPicPr>
          <p:cNvPr id="6" name="Picture 5" descr="erik-1.pdf"/>
          <p:cNvPicPr>
            <a:picLocks noChangeAspect="1"/>
          </p:cNvPicPr>
          <p:nvPr/>
        </p:nvPicPr>
        <p:blipFill rotWithShape="1">
          <a:blip r:embed="rId5">
            <a:extLst>
              <a:ext uri="{28A0092B-C50C-407E-A947-70E740481C1C}">
                <a14:useLocalDpi xmlns:a14="http://schemas.microsoft.com/office/drawing/2010/main" val="0"/>
              </a:ext>
            </a:extLst>
          </a:blip>
          <a:srcRect l="7955" t="2966" r="10115" b="1860"/>
          <a:stretch/>
        </p:blipFill>
        <p:spPr>
          <a:xfrm>
            <a:off x="5473050" y="840622"/>
            <a:ext cx="3239255" cy="2819351"/>
          </a:xfrm>
          <a:prstGeom prst="rect">
            <a:avLst/>
          </a:prstGeom>
          <a:effectLst>
            <a:glow rad="101600">
              <a:schemeClr val="bg2">
                <a:alpha val="75000"/>
              </a:schemeClr>
            </a:glow>
            <a:outerShdw blurRad="50800" dist="38100" dir="2700000" algn="tl" rotWithShape="0">
              <a:prstClr val="black">
                <a:alpha val="40000"/>
              </a:prstClr>
            </a:outerShdw>
          </a:effectLst>
        </p:spPr>
      </p:pic>
      <p:sp>
        <p:nvSpPr>
          <p:cNvPr id="7" name="TextBox 6"/>
          <p:cNvSpPr txBox="1"/>
          <p:nvPr/>
        </p:nvSpPr>
        <p:spPr>
          <a:xfrm>
            <a:off x="5476988" y="3400869"/>
            <a:ext cx="778174" cy="265457"/>
          </a:xfrm>
          <a:prstGeom prst="rect">
            <a:avLst/>
          </a:prstGeom>
          <a:noFill/>
        </p:spPr>
        <p:txBody>
          <a:bodyPr wrap="square" rtlCol="0">
            <a:spAutoFit/>
          </a:bodyPr>
          <a:lstStyle/>
          <a:p>
            <a:r>
              <a:rPr lang="en-US" sz="1125" dirty="0"/>
              <a:t>June 15</a:t>
            </a:r>
          </a:p>
        </p:txBody>
      </p:sp>
      <p:sp>
        <p:nvSpPr>
          <p:cNvPr id="8" name="TextBox 7"/>
          <p:cNvSpPr txBox="1"/>
          <p:nvPr/>
        </p:nvSpPr>
        <p:spPr>
          <a:xfrm>
            <a:off x="7912268" y="3400869"/>
            <a:ext cx="800037" cy="265457"/>
          </a:xfrm>
          <a:prstGeom prst="rect">
            <a:avLst/>
          </a:prstGeom>
          <a:noFill/>
        </p:spPr>
        <p:txBody>
          <a:bodyPr wrap="square" rtlCol="0">
            <a:spAutoFit/>
          </a:bodyPr>
          <a:lstStyle/>
          <a:p>
            <a:pPr algn="r"/>
            <a:r>
              <a:rPr lang="en-US" sz="1125" dirty="0"/>
              <a:t>June 29</a:t>
            </a:r>
          </a:p>
        </p:txBody>
      </p:sp>
      <p:sp>
        <p:nvSpPr>
          <p:cNvPr id="15" name="Title 1">
            <a:extLst>
              <a:ext uri="{FF2B5EF4-FFF2-40B4-BE49-F238E27FC236}">
                <a16:creationId xmlns:a16="http://schemas.microsoft.com/office/drawing/2014/main" id="{A916BE2F-2A44-2F46-B5D2-C4231668A9DB}"/>
              </a:ext>
            </a:extLst>
          </p:cNvPr>
          <p:cNvSpPr>
            <a:spLocks noGrp="1"/>
          </p:cNvSpPr>
          <p:nvPr>
            <p:ph type="title"/>
          </p:nvPr>
        </p:nvSpPr>
        <p:spPr/>
        <p:txBody>
          <a:bodyPr/>
          <a:lstStyle/>
          <a:p>
            <a:r>
              <a:rPr lang="en-GB" dirty="0">
                <a:latin typeface="Verdana" charset="0"/>
                <a:ea typeface="MS PGothic" charset="0"/>
              </a:rPr>
              <a:t>Coordination in the old days – example result</a:t>
            </a:r>
          </a:p>
        </p:txBody>
      </p:sp>
      <p:sp>
        <p:nvSpPr>
          <p:cNvPr id="17" name="TextBox 16">
            <a:extLst>
              <a:ext uri="{FF2B5EF4-FFF2-40B4-BE49-F238E27FC236}">
                <a16:creationId xmlns:a16="http://schemas.microsoft.com/office/drawing/2014/main" id="{E4CF688B-9B4A-E049-9DAD-E710041D0BBB}"/>
              </a:ext>
            </a:extLst>
          </p:cNvPr>
          <p:cNvSpPr txBox="1"/>
          <p:nvPr/>
        </p:nvSpPr>
        <p:spPr>
          <a:xfrm>
            <a:off x="6856030" y="3666326"/>
            <a:ext cx="560887" cy="265457"/>
          </a:xfrm>
          <a:prstGeom prst="rect">
            <a:avLst/>
          </a:prstGeom>
          <a:noFill/>
        </p:spPr>
        <p:txBody>
          <a:bodyPr wrap="square" rtlCol="0">
            <a:spAutoFit/>
          </a:bodyPr>
          <a:lstStyle/>
          <a:p>
            <a:r>
              <a:rPr lang="en-US" sz="1125" dirty="0"/>
              <a:t>2015</a:t>
            </a:r>
          </a:p>
        </p:txBody>
      </p:sp>
      <p:pic>
        <p:nvPicPr>
          <p:cNvPr id="2" name="V404 Cygni Jet Flares   University of Southampton.mp4">
            <a:hlinkClick r:id="" action="ppaction://media"/>
            <a:extLst>
              <a:ext uri="{FF2B5EF4-FFF2-40B4-BE49-F238E27FC236}">
                <a16:creationId xmlns:a16="http://schemas.microsoft.com/office/drawing/2014/main" id="{19C3BC03-3CD5-3B4B-8D84-128EADD4DCE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3085" y="840621"/>
            <a:ext cx="5012179" cy="28193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3343977"/>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916BE2F-2A44-2F46-B5D2-C4231668A9DB}"/>
              </a:ext>
            </a:extLst>
          </p:cNvPr>
          <p:cNvSpPr>
            <a:spLocks noGrp="1"/>
          </p:cNvSpPr>
          <p:nvPr>
            <p:ph type="title"/>
          </p:nvPr>
        </p:nvSpPr>
        <p:spPr/>
        <p:txBody>
          <a:bodyPr/>
          <a:lstStyle/>
          <a:p>
            <a:r>
              <a:rPr lang="en-GB" dirty="0">
                <a:latin typeface="Verdana" charset="0"/>
                <a:ea typeface="MS PGothic" charset="0"/>
              </a:rPr>
              <a:t>Coordination in the old days – example result</a:t>
            </a:r>
          </a:p>
        </p:txBody>
      </p:sp>
      <p:pic>
        <p:nvPicPr>
          <p:cNvPr id="4" name="Picture 3">
            <a:extLst>
              <a:ext uri="{FF2B5EF4-FFF2-40B4-BE49-F238E27FC236}">
                <a16:creationId xmlns:a16="http://schemas.microsoft.com/office/drawing/2014/main" id="{D622A472-1A7E-0C41-B37D-554246186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05" y="580037"/>
            <a:ext cx="6112077" cy="3614411"/>
          </a:xfrm>
          <a:prstGeom prst="rect">
            <a:avLst/>
          </a:prstGeom>
        </p:spPr>
      </p:pic>
      <p:sp>
        <p:nvSpPr>
          <p:cNvPr id="11" name="TextBox 10">
            <a:extLst>
              <a:ext uri="{FF2B5EF4-FFF2-40B4-BE49-F238E27FC236}">
                <a16:creationId xmlns:a16="http://schemas.microsoft.com/office/drawing/2014/main" id="{B6BB49E8-08E9-784E-88D1-057A18FFB398}"/>
              </a:ext>
            </a:extLst>
          </p:cNvPr>
          <p:cNvSpPr txBox="1"/>
          <p:nvPr/>
        </p:nvSpPr>
        <p:spPr>
          <a:xfrm>
            <a:off x="2397895" y="4379114"/>
            <a:ext cx="2662908" cy="246221"/>
          </a:xfrm>
          <a:prstGeom prst="rect">
            <a:avLst/>
          </a:prstGeom>
          <a:noFill/>
        </p:spPr>
        <p:txBody>
          <a:bodyPr wrap="none" rtlCol="0">
            <a:spAutoFit/>
          </a:bodyPr>
          <a:lstStyle/>
          <a:p>
            <a:r>
              <a:rPr lang="en-IE" sz="1000" dirty="0">
                <a:solidFill>
                  <a:schemeClr val="bg2"/>
                </a:solidFill>
              </a:rPr>
              <a:t>Gandhi </a:t>
            </a:r>
            <a:r>
              <a:rPr lang="en-IE" sz="1000" i="1" dirty="0">
                <a:solidFill>
                  <a:schemeClr val="bg2"/>
                </a:solidFill>
              </a:rPr>
              <a:t>et al. </a:t>
            </a:r>
            <a:r>
              <a:rPr lang="en-IE" sz="1000" dirty="0">
                <a:solidFill>
                  <a:schemeClr val="bg2"/>
                </a:solidFill>
              </a:rPr>
              <a:t>2017, Nature Astronomy</a:t>
            </a:r>
          </a:p>
        </p:txBody>
      </p:sp>
      <p:pic>
        <p:nvPicPr>
          <p:cNvPr id="10" name="Picture 9">
            <a:extLst>
              <a:ext uri="{FF2B5EF4-FFF2-40B4-BE49-F238E27FC236}">
                <a16:creationId xmlns:a16="http://schemas.microsoft.com/office/drawing/2014/main" id="{2A55B12D-F293-D446-88B8-4C40456F2090}"/>
              </a:ext>
            </a:extLst>
          </p:cNvPr>
          <p:cNvPicPr>
            <a:picLocks noChangeAspect="1"/>
          </p:cNvPicPr>
          <p:nvPr/>
        </p:nvPicPr>
        <p:blipFill>
          <a:blip r:embed="rId4"/>
          <a:stretch>
            <a:fillRect/>
          </a:stretch>
        </p:blipFill>
        <p:spPr>
          <a:xfrm>
            <a:off x="7215163" y="1683922"/>
            <a:ext cx="1016000" cy="1016000"/>
          </a:xfrm>
          <a:prstGeom prst="rect">
            <a:avLst/>
          </a:prstGeom>
        </p:spPr>
      </p:pic>
      <p:sp>
        <p:nvSpPr>
          <p:cNvPr id="14" name="Content Placeholder 2">
            <a:extLst>
              <a:ext uri="{FF2B5EF4-FFF2-40B4-BE49-F238E27FC236}">
                <a16:creationId xmlns:a16="http://schemas.microsoft.com/office/drawing/2014/main" id="{B133BF76-A49F-C448-A543-C13C61EA0ECB}"/>
              </a:ext>
            </a:extLst>
          </p:cNvPr>
          <p:cNvSpPr>
            <a:spLocks noGrp="1"/>
          </p:cNvSpPr>
          <p:nvPr>
            <p:ph idx="1"/>
          </p:nvPr>
        </p:nvSpPr>
        <p:spPr>
          <a:xfrm>
            <a:off x="7106760" y="2699922"/>
            <a:ext cx="1232806" cy="458556"/>
          </a:xfrm>
        </p:spPr>
        <p:txBody>
          <a:bodyPr/>
          <a:lstStyle/>
          <a:p>
            <a:pPr indent="0" algn="ctr">
              <a:lnSpc>
                <a:spcPct val="100000"/>
              </a:lnSpc>
            </a:pPr>
            <a:r>
              <a:rPr lang="en-US" sz="1800" dirty="0">
                <a:latin typeface="Verdana" charset="0"/>
                <a:ea typeface="ＭＳ Ｐゴシック" charset="0"/>
                <a:cs typeface="ＭＳ Ｐゴシック" charset="0"/>
              </a:rPr>
              <a:t>uh-oh…</a:t>
            </a:r>
          </a:p>
        </p:txBody>
      </p:sp>
      <p:sp>
        <p:nvSpPr>
          <p:cNvPr id="12" name="Rectangle 11">
            <a:extLst>
              <a:ext uri="{FF2B5EF4-FFF2-40B4-BE49-F238E27FC236}">
                <a16:creationId xmlns:a16="http://schemas.microsoft.com/office/drawing/2014/main" id="{C1333ED0-62DA-D04A-B5B4-895469FBF091}"/>
              </a:ext>
            </a:extLst>
          </p:cNvPr>
          <p:cNvSpPr/>
          <p:nvPr/>
        </p:nvSpPr>
        <p:spPr>
          <a:xfrm>
            <a:off x="4062715" y="868102"/>
            <a:ext cx="671332" cy="263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DFDCD27-FFE1-A140-A05C-CEBA79714FBA}"/>
              </a:ext>
            </a:extLst>
          </p:cNvPr>
          <p:cNvSpPr/>
          <p:nvPr/>
        </p:nvSpPr>
        <p:spPr>
          <a:xfrm>
            <a:off x="1903372" y="868102"/>
            <a:ext cx="631483" cy="268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17F9506-20B2-AC41-9050-7F4A6A312790}"/>
              </a:ext>
            </a:extLst>
          </p:cNvPr>
          <p:cNvSpPr/>
          <p:nvPr/>
        </p:nvSpPr>
        <p:spPr>
          <a:xfrm>
            <a:off x="4236335" y="3333509"/>
            <a:ext cx="1458409" cy="224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C707A9C-4623-F040-89DE-53A16CEAF355}"/>
              </a:ext>
            </a:extLst>
          </p:cNvPr>
          <p:cNvSpPr/>
          <p:nvPr/>
        </p:nvSpPr>
        <p:spPr>
          <a:xfrm>
            <a:off x="1356169" y="2611458"/>
            <a:ext cx="322160" cy="270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784A904-38B9-2549-AEA7-D5652B022877}"/>
              </a:ext>
            </a:extLst>
          </p:cNvPr>
          <p:cNvSpPr/>
          <p:nvPr/>
        </p:nvSpPr>
        <p:spPr>
          <a:xfrm>
            <a:off x="1356169" y="1189792"/>
            <a:ext cx="322160" cy="270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700462"/>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1000"/>
                                        <p:tgtEl>
                                          <p:spTgt spid="10"/>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dissolve">
                                      <p:cBhvr>
                                        <p:cTn id="11" dur="1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7502314" cy="430887"/>
          </a:xfrm>
        </p:spPr>
        <p:txBody>
          <a:bodyPr/>
          <a:lstStyle/>
          <a:p>
            <a:r>
              <a:rPr lang="en-IE" dirty="0"/>
              <a:t>2017: the astrophysical landscape changes…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711200"/>
            <a:ext cx="5924843" cy="3471918"/>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1077B5CA-4B16-2E4E-B122-C185C4BD0DE3}"/>
              </a:ext>
            </a:extLst>
          </p:cNvPr>
          <p:cNvSpPr txBox="1"/>
          <p:nvPr/>
        </p:nvSpPr>
        <p:spPr>
          <a:xfrm>
            <a:off x="0" y="4263272"/>
            <a:ext cx="5625457" cy="323165"/>
          </a:xfrm>
          <a:prstGeom prst="rect">
            <a:avLst/>
          </a:prstGeom>
          <a:noFill/>
        </p:spPr>
        <p:txBody>
          <a:bodyPr wrap="square">
            <a:spAutoFit/>
          </a:bodyPr>
          <a:lstStyle/>
          <a:p>
            <a:pPr marL="285750" indent="-285750">
              <a:buFont typeface="Wingdings" pitchFamily="2" charset="2"/>
              <a:buChar char="Ø"/>
              <a:defRPr/>
            </a:pPr>
            <a:r>
              <a:rPr lang="en-US" sz="1500" b="1" dirty="0">
                <a:solidFill>
                  <a:schemeClr val="bg2"/>
                </a:solidFill>
              </a:rPr>
              <a:t>~20 ground- and space-based observatories</a:t>
            </a:r>
          </a:p>
        </p:txBody>
      </p:sp>
      <p:sp>
        <p:nvSpPr>
          <p:cNvPr id="6" name="Content Placeholder 2">
            <a:extLst>
              <a:ext uri="{FF2B5EF4-FFF2-40B4-BE49-F238E27FC236}">
                <a16:creationId xmlns:a16="http://schemas.microsoft.com/office/drawing/2014/main" id="{81C329D5-2CAE-9F40-8461-AAA0DB62D0B9}"/>
              </a:ext>
            </a:extLst>
          </p:cNvPr>
          <p:cNvSpPr txBox="1">
            <a:spLocks/>
          </p:cNvSpPr>
          <p:nvPr/>
        </p:nvSpPr>
        <p:spPr>
          <a:xfrm>
            <a:off x="6184608" y="1381078"/>
            <a:ext cx="2727898" cy="1312440"/>
          </a:xfrm>
          <a:prstGeom prst="rect">
            <a:avLst/>
          </a:prstGeom>
        </p:spPr>
        <p:txBody>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indent="0" algn="ctr">
              <a:lnSpc>
                <a:spcPct val="100000"/>
              </a:lnSpc>
            </a:pPr>
            <a:r>
              <a:rPr lang="en-IE" sz="1800" dirty="0"/>
              <a:t>22 September 2017</a:t>
            </a:r>
          </a:p>
          <a:p>
            <a:pPr indent="0" algn="ctr">
              <a:lnSpc>
                <a:spcPct val="100000"/>
              </a:lnSpc>
            </a:pPr>
            <a:r>
              <a:rPr lang="en-IE" sz="1800" dirty="0" err="1"/>
              <a:t>IceCube</a:t>
            </a:r>
            <a:r>
              <a:rPr lang="en-IE" sz="1800" dirty="0"/>
              <a:t> high-energy neutrino event:</a:t>
            </a:r>
          </a:p>
          <a:p>
            <a:pPr indent="0" algn="ctr">
              <a:lnSpc>
                <a:spcPct val="100000"/>
              </a:lnSpc>
            </a:pPr>
            <a:r>
              <a:rPr lang="en-IE" sz="1800" dirty="0"/>
              <a:t>IceCube-170922A</a:t>
            </a:r>
            <a:endParaRPr lang="en-US" sz="1800" kern="0" dirty="0">
              <a:latin typeface="Verdana" charset="0"/>
              <a:ea typeface="ＭＳ Ｐゴシック" charset="0"/>
              <a:cs typeface="ＭＳ Ｐゴシック" charset="0"/>
            </a:endParaRPr>
          </a:p>
        </p:txBody>
      </p:sp>
    </p:spTree>
    <p:extLst>
      <p:ext uri="{BB962C8B-B14F-4D97-AF65-F5344CB8AC3E}">
        <p14:creationId xmlns:p14="http://schemas.microsoft.com/office/powerpoint/2010/main" val="3658256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D4C2F61-1BDB-A240-8642-6388F56A51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70" t="6666" r="8672" b="17778"/>
          <a:stretch/>
        </p:blipFill>
        <p:spPr bwMode="auto">
          <a:xfrm>
            <a:off x="143086" y="490480"/>
            <a:ext cx="6257714" cy="4003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5A4EA762-3E79-5C4D-B402-C2C5631D22BA}"/>
              </a:ext>
            </a:extLst>
          </p:cNvPr>
          <p:cNvSpPr txBox="1"/>
          <p:nvPr/>
        </p:nvSpPr>
        <p:spPr>
          <a:xfrm>
            <a:off x="2297261" y="4378337"/>
            <a:ext cx="2015295" cy="246221"/>
          </a:xfrm>
          <a:prstGeom prst="rect">
            <a:avLst/>
          </a:prstGeom>
          <a:noFill/>
        </p:spPr>
        <p:txBody>
          <a:bodyPr wrap="none" rtlCol="0">
            <a:spAutoFit/>
          </a:bodyPr>
          <a:lstStyle/>
          <a:p>
            <a:r>
              <a:rPr lang="en-IE" sz="1000" dirty="0" err="1">
                <a:solidFill>
                  <a:schemeClr val="bg2"/>
                </a:solidFill>
              </a:rPr>
              <a:t>Aartsen</a:t>
            </a:r>
            <a:r>
              <a:rPr lang="en-IE" sz="1000" dirty="0">
                <a:solidFill>
                  <a:schemeClr val="bg2"/>
                </a:solidFill>
              </a:rPr>
              <a:t> </a:t>
            </a:r>
            <a:r>
              <a:rPr lang="en-IE" sz="1000" i="1" dirty="0">
                <a:solidFill>
                  <a:schemeClr val="bg2"/>
                </a:solidFill>
              </a:rPr>
              <a:t>et al. </a:t>
            </a:r>
            <a:r>
              <a:rPr lang="en-IE" sz="1000" dirty="0">
                <a:solidFill>
                  <a:schemeClr val="bg2"/>
                </a:solidFill>
              </a:rPr>
              <a:t>2018, Science</a:t>
            </a:r>
          </a:p>
        </p:txBody>
      </p:sp>
      <p:sp>
        <p:nvSpPr>
          <p:cNvPr id="7" name="TextBox 6">
            <a:extLst>
              <a:ext uri="{FF2B5EF4-FFF2-40B4-BE49-F238E27FC236}">
                <a16:creationId xmlns:a16="http://schemas.microsoft.com/office/drawing/2014/main" id="{A88643BE-F49A-7D45-AE3A-486369639BC3}"/>
              </a:ext>
            </a:extLst>
          </p:cNvPr>
          <p:cNvSpPr txBox="1"/>
          <p:nvPr/>
        </p:nvSpPr>
        <p:spPr>
          <a:xfrm>
            <a:off x="6352816" y="1253402"/>
            <a:ext cx="2184212" cy="1354217"/>
          </a:xfrm>
          <a:prstGeom prst="rect">
            <a:avLst/>
          </a:prstGeom>
          <a:solidFill>
            <a:schemeClr val="tx2">
              <a:lumMod val="20000"/>
              <a:lumOff val="80000"/>
            </a:schemeClr>
          </a:solidFill>
        </p:spPr>
        <p:txBody>
          <a:bodyPr wrap="square" rtlCol="0">
            <a:spAutoFit/>
          </a:bodyPr>
          <a:lstStyle/>
          <a:p>
            <a:pPr algn="ctr"/>
            <a:r>
              <a:rPr lang="en-IE" sz="1600" dirty="0">
                <a:solidFill>
                  <a:schemeClr val="bg2"/>
                </a:solidFill>
              </a:rPr>
              <a:t>IceCube-170922A = </a:t>
            </a:r>
          </a:p>
          <a:p>
            <a:pPr algn="ctr"/>
            <a:r>
              <a:rPr lang="en-IE" sz="1600" dirty="0">
                <a:solidFill>
                  <a:schemeClr val="bg2"/>
                </a:solidFill>
              </a:rPr>
              <a:t>flaring </a:t>
            </a:r>
            <a:r>
              <a:rPr lang="en-IE" sz="1600" dirty="0">
                <a:solidFill>
                  <a:schemeClr val="bg2"/>
                </a:solidFill>
                <a:latin typeface="Symbol" panose="05050102010706020507" pitchFamily="18" charset="2"/>
              </a:rPr>
              <a:t>g</a:t>
            </a:r>
            <a:r>
              <a:rPr lang="en-IE" sz="1600" dirty="0">
                <a:solidFill>
                  <a:schemeClr val="bg2"/>
                </a:solidFill>
              </a:rPr>
              <a:t>-ray blazar </a:t>
            </a:r>
          </a:p>
          <a:p>
            <a:pPr algn="ctr"/>
            <a:r>
              <a:rPr lang="en-IE" sz="1600" dirty="0">
                <a:solidFill>
                  <a:schemeClr val="bg2"/>
                </a:solidFill>
              </a:rPr>
              <a:t>TXS 0506+056</a:t>
            </a:r>
          </a:p>
          <a:p>
            <a:endParaRPr lang="en-IE" dirty="0"/>
          </a:p>
        </p:txBody>
      </p:sp>
      <p:sp>
        <p:nvSpPr>
          <p:cNvPr id="8" name="Title 1">
            <a:extLst>
              <a:ext uri="{FF2B5EF4-FFF2-40B4-BE49-F238E27FC236}">
                <a16:creationId xmlns:a16="http://schemas.microsoft.com/office/drawing/2014/main" id="{1C444716-0E10-B74B-8C57-7D21B79D7C5C}"/>
              </a:ext>
            </a:extLst>
          </p:cNvPr>
          <p:cNvSpPr>
            <a:spLocks noGrp="1"/>
          </p:cNvSpPr>
          <p:nvPr>
            <p:ph type="title"/>
          </p:nvPr>
        </p:nvSpPr>
        <p:spPr>
          <a:xfrm>
            <a:off x="143086" y="149150"/>
            <a:ext cx="7502314" cy="430887"/>
          </a:xfrm>
        </p:spPr>
        <p:txBody>
          <a:bodyPr/>
          <a:lstStyle/>
          <a:p>
            <a:r>
              <a:rPr lang="en-IE" dirty="0"/>
              <a:t>1010 scientists working together…</a:t>
            </a:r>
          </a:p>
        </p:txBody>
      </p:sp>
      <p:pic>
        <p:nvPicPr>
          <p:cNvPr id="9" name="Picture 8">
            <a:extLst>
              <a:ext uri="{FF2B5EF4-FFF2-40B4-BE49-F238E27FC236}">
                <a16:creationId xmlns:a16="http://schemas.microsoft.com/office/drawing/2014/main" id="{ABBDFE75-DD67-D54D-82D4-373A152CE7FC}"/>
              </a:ext>
            </a:extLst>
          </p:cNvPr>
          <p:cNvPicPr>
            <a:picLocks noChangeAspect="1"/>
          </p:cNvPicPr>
          <p:nvPr/>
        </p:nvPicPr>
        <p:blipFill>
          <a:blip r:embed="rId4"/>
          <a:stretch>
            <a:fillRect/>
          </a:stretch>
        </p:blipFill>
        <p:spPr>
          <a:xfrm>
            <a:off x="5210358" y="140948"/>
            <a:ext cx="1190442" cy="517181"/>
          </a:xfrm>
          <a:prstGeom prst="rect">
            <a:avLst/>
          </a:prstGeom>
        </p:spPr>
      </p:pic>
      <p:pic>
        <p:nvPicPr>
          <p:cNvPr id="10" name="Picture 9">
            <a:extLst>
              <a:ext uri="{FF2B5EF4-FFF2-40B4-BE49-F238E27FC236}">
                <a16:creationId xmlns:a16="http://schemas.microsoft.com/office/drawing/2014/main" id="{A4ED0035-A346-0E44-ABBC-E52E9440D6E3}"/>
              </a:ext>
            </a:extLst>
          </p:cNvPr>
          <p:cNvPicPr>
            <a:picLocks noChangeAspect="1"/>
          </p:cNvPicPr>
          <p:nvPr/>
        </p:nvPicPr>
        <p:blipFill rotWithShape="1">
          <a:blip r:embed="rId5">
            <a:extLst>
              <a:ext uri="{28A0092B-C50C-407E-A947-70E740481C1C}">
                <a14:useLocalDpi xmlns:a14="http://schemas.microsoft.com/office/drawing/2010/main" val="0"/>
              </a:ext>
            </a:extLst>
          </a:blip>
          <a:srcRect r="69077"/>
          <a:stretch/>
        </p:blipFill>
        <p:spPr>
          <a:xfrm>
            <a:off x="6055111" y="3202892"/>
            <a:ext cx="2827606" cy="1034306"/>
          </a:xfrm>
          <a:prstGeom prst="rect">
            <a:avLst/>
          </a:prstGeom>
        </p:spPr>
      </p:pic>
    </p:spTree>
    <p:extLst>
      <p:ext uri="{BB962C8B-B14F-4D97-AF65-F5344CB8AC3E}">
        <p14:creationId xmlns:p14="http://schemas.microsoft.com/office/powerpoint/2010/main" val="2787824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a:extLst>
              <a:ext uri="{FF2B5EF4-FFF2-40B4-BE49-F238E27FC236}">
                <a16:creationId xmlns:a16="http://schemas.microsoft.com/office/drawing/2014/main" id="{AD35751F-62C9-CB42-BAA4-2E5BCAB04A50}"/>
              </a:ext>
            </a:extLst>
          </p:cNvPr>
          <p:cNvSpPr>
            <a:spLocks/>
          </p:cNvSpPr>
          <p:nvPr/>
        </p:nvSpPr>
        <p:spPr bwMode="auto">
          <a:xfrm>
            <a:off x="933450" y="4981575"/>
            <a:ext cx="52959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1pPr>
            <a:lvl2pPr marL="742950" indent="-28575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2pPr>
            <a:lvl3pPr marL="11430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3pPr>
            <a:lvl4pPr marL="16002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4pPr>
            <a:lvl5pPr marL="20574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5pPr>
            <a:lvl6pPr marL="25146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6pPr>
            <a:lvl7pPr marL="29718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7pPr>
            <a:lvl8pPr marL="34290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8pPr>
            <a:lvl9pPr marL="38862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9pPr>
          </a:lstStyle>
          <a:p>
            <a:pPr eaLnBrk="1" hangingPunct="1"/>
            <a:endParaRPr lang="es-ES_tradnl" altLang="en-US" sz="600">
              <a:solidFill>
                <a:srgbClr val="4D4F53"/>
              </a:solidFill>
            </a:endParaRPr>
          </a:p>
        </p:txBody>
      </p:sp>
      <p:sp>
        <p:nvSpPr>
          <p:cNvPr id="8" name="Title 1">
            <a:extLst>
              <a:ext uri="{FF2B5EF4-FFF2-40B4-BE49-F238E27FC236}">
                <a16:creationId xmlns:a16="http://schemas.microsoft.com/office/drawing/2014/main" id="{22289E7A-4F91-5148-877E-4143DE37719E}"/>
              </a:ext>
            </a:extLst>
          </p:cNvPr>
          <p:cNvSpPr>
            <a:spLocks noGrp="1"/>
          </p:cNvSpPr>
          <p:nvPr>
            <p:ph type="title"/>
          </p:nvPr>
        </p:nvSpPr>
        <p:spPr>
          <a:xfrm>
            <a:off x="143086" y="149150"/>
            <a:ext cx="7502314" cy="430887"/>
          </a:xfrm>
        </p:spPr>
        <p:txBody>
          <a:bodyPr/>
          <a:lstStyle/>
          <a:p>
            <a:r>
              <a:rPr lang="en-IE" dirty="0"/>
              <a:t>Gravitational waves and gamma-rays…</a:t>
            </a:r>
          </a:p>
        </p:txBody>
      </p:sp>
      <p:pic>
        <p:nvPicPr>
          <p:cNvPr id="12" name="Picture 11">
            <a:extLst>
              <a:ext uri="{FF2B5EF4-FFF2-40B4-BE49-F238E27FC236}">
                <a16:creationId xmlns:a16="http://schemas.microsoft.com/office/drawing/2014/main" id="{DB9794BB-2E24-2344-A80C-2694A8ABB8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599" y="706000"/>
            <a:ext cx="6286328" cy="3805917"/>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78C6C49A-EF9F-5F46-8BD8-5172B641E42E}"/>
              </a:ext>
            </a:extLst>
          </p:cNvPr>
          <p:cNvSpPr/>
          <p:nvPr/>
        </p:nvSpPr>
        <p:spPr>
          <a:xfrm>
            <a:off x="565266" y="1413164"/>
            <a:ext cx="997528" cy="448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CD4E11-8077-6343-8F40-F3516140817C}"/>
              </a:ext>
            </a:extLst>
          </p:cNvPr>
          <p:cNvSpPr/>
          <p:nvPr/>
        </p:nvSpPr>
        <p:spPr>
          <a:xfrm>
            <a:off x="665019" y="2177934"/>
            <a:ext cx="1612668" cy="153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BDDD3CE-3A2C-4145-91F5-00B19E6589EF}"/>
              </a:ext>
            </a:extLst>
          </p:cNvPr>
          <p:cNvSpPr/>
          <p:nvPr/>
        </p:nvSpPr>
        <p:spPr>
          <a:xfrm>
            <a:off x="665018" y="3607724"/>
            <a:ext cx="897775" cy="3158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5E7C152-B828-9C4F-8F9D-47B765EA5B47}"/>
              </a:ext>
            </a:extLst>
          </p:cNvPr>
          <p:cNvPicPr>
            <a:picLocks noChangeAspect="1"/>
          </p:cNvPicPr>
          <p:nvPr/>
        </p:nvPicPr>
        <p:blipFill>
          <a:blip r:embed="rId4"/>
          <a:stretch>
            <a:fillRect/>
          </a:stretch>
        </p:blipFill>
        <p:spPr>
          <a:xfrm>
            <a:off x="790445" y="1445398"/>
            <a:ext cx="547169" cy="276921"/>
          </a:xfrm>
          <a:prstGeom prst="rect">
            <a:avLst/>
          </a:prstGeom>
        </p:spPr>
      </p:pic>
      <p:pic>
        <p:nvPicPr>
          <p:cNvPr id="4" name="Picture 3">
            <a:extLst>
              <a:ext uri="{FF2B5EF4-FFF2-40B4-BE49-F238E27FC236}">
                <a16:creationId xmlns:a16="http://schemas.microsoft.com/office/drawing/2014/main" id="{0E74EA7C-D7F4-BA46-B518-599E8A160EAF}"/>
              </a:ext>
            </a:extLst>
          </p:cNvPr>
          <p:cNvPicPr>
            <a:picLocks noChangeAspect="1"/>
          </p:cNvPicPr>
          <p:nvPr/>
        </p:nvPicPr>
        <p:blipFill>
          <a:blip r:embed="rId5"/>
          <a:stretch>
            <a:fillRect/>
          </a:stretch>
        </p:blipFill>
        <p:spPr>
          <a:xfrm>
            <a:off x="933451" y="3607725"/>
            <a:ext cx="543320" cy="315884"/>
          </a:xfrm>
          <a:prstGeom prst="rect">
            <a:avLst/>
          </a:prstGeom>
        </p:spPr>
      </p:pic>
      <p:pic>
        <p:nvPicPr>
          <p:cNvPr id="7" name="Picture 6">
            <a:extLst>
              <a:ext uri="{FF2B5EF4-FFF2-40B4-BE49-F238E27FC236}">
                <a16:creationId xmlns:a16="http://schemas.microsoft.com/office/drawing/2014/main" id="{0F45223E-B9E5-6E4B-B1A0-2B253A78A48E}"/>
              </a:ext>
            </a:extLst>
          </p:cNvPr>
          <p:cNvPicPr>
            <a:picLocks noChangeAspect="1"/>
          </p:cNvPicPr>
          <p:nvPr/>
        </p:nvPicPr>
        <p:blipFill>
          <a:blip r:embed="rId6"/>
          <a:stretch>
            <a:fillRect/>
          </a:stretch>
        </p:blipFill>
        <p:spPr>
          <a:xfrm>
            <a:off x="1842868" y="2371121"/>
            <a:ext cx="324705" cy="326213"/>
          </a:xfrm>
          <a:prstGeom prst="rect">
            <a:avLst/>
          </a:prstGeom>
        </p:spPr>
      </p:pic>
      <p:sp>
        <p:nvSpPr>
          <p:cNvPr id="20" name="Content Placeholder 2">
            <a:extLst>
              <a:ext uri="{FF2B5EF4-FFF2-40B4-BE49-F238E27FC236}">
                <a16:creationId xmlns:a16="http://schemas.microsoft.com/office/drawing/2014/main" id="{09C89C41-4682-884B-BD05-E0279C2324C5}"/>
              </a:ext>
            </a:extLst>
          </p:cNvPr>
          <p:cNvSpPr txBox="1">
            <a:spLocks/>
          </p:cNvSpPr>
          <p:nvPr/>
        </p:nvSpPr>
        <p:spPr>
          <a:xfrm>
            <a:off x="6416102" y="1346354"/>
            <a:ext cx="2727898" cy="1024767"/>
          </a:xfrm>
          <a:prstGeom prst="rect">
            <a:avLst/>
          </a:prstGeom>
        </p:spPr>
        <p:txBody>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indent="0" algn="ctr">
              <a:lnSpc>
                <a:spcPct val="100000"/>
              </a:lnSpc>
            </a:pPr>
            <a:r>
              <a:rPr lang="en-IE" sz="1800" dirty="0"/>
              <a:t>17 August 2017:</a:t>
            </a:r>
          </a:p>
          <a:p>
            <a:pPr indent="0" algn="ctr">
              <a:lnSpc>
                <a:spcPct val="100000"/>
              </a:lnSpc>
            </a:pPr>
            <a:r>
              <a:rPr lang="en-IE" sz="1800" dirty="0"/>
              <a:t>GW170817 GRB180817A</a:t>
            </a:r>
          </a:p>
        </p:txBody>
      </p:sp>
    </p:spTree>
    <p:extLst>
      <p:ext uri="{BB962C8B-B14F-4D97-AF65-F5344CB8AC3E}">
        <p14:creationId xmlns:p14="http://schemas.microsoft.com/office/powerpoint/2010/main" val="4097735875"/>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 Movie2.mov">
            <a:hlinkClick r:id="" action="ppaction://media"/>
            <a:extLst>
              <a:ext uri="{FF2B5EF4-FFF2-40B4-BE49-F238E27FC236}">
                <a16:creationId xmlns:a16="http://schemas.microsoft.com/office/drawing/2014/main" id="{27FD3080-3C78-764C-ACBF-502BB9E6006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3084" y="699272"/>
            <a:ext cx="5934159" cy="3459456"/>
          </a:xfrm>
          <a:prstGeom prst="rect">
            <a:avLst/>
          </a:prstGeom>
          <a:effectLst>
            <a:outerShdw blurRad="50800" dist="38100" dir="2700000" algn="tl" rotWithShape="0">
              <a:prstClr val="black">
                <a:alpha val="40000"/>
              </a:prstClr>
            </a:outerShdw>
          </a:effectLst>
        </p:spPr>
      </p:pic>
      <p:pic>
        <p:nvPicPr>
          <p:cNvPr id="14" name="Picture 1">
            <a:extLst>
              <a:ext uri="{FF2B5EF4-FFF2-40B4-BE49-F238E27FC236}">
                <a16:creationId xmlns:a16="http://schemas.microsoft.com/office/drawing/2014/main" id="{83DB2F35-2E1D-FE42-BEFE-D4A4269AEA4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3085" y="684581"/>
            <a:ext cx="5934158" cy="347414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4">
            <a:extLst>
              <a:ext uri="{FF2B5EF4-FFF2-40B4-BE49-F238E27FC236}">
                <a16:creationId xmlns:a16="http://schemas.microsoft.com/office/drawing/2014/main" id="{AD35751F-62C9-CB42-BAA4-2E5BCAB04A50}"/>
              </a:ext>
            </a:extLst>
          </p:cNvPr>
          <p:cNvSpPr>
            <a:spLocks/>
          </p:cNvSpPr>
          <p:nvPr/>
        </p:nvSpPr>
        <p:spPr bwMode="auto">
          <a:xfrm>
            <a:off x="933450" y="4981575"/>
            <a:ext cx="52959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1pPr>
            <a:lvl2pPr marL="742950" indent="-28575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2pPr>
            <a:lvl3pPr marL="11430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3pPr>
            <a:lvl4pPr marL="16002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4pPr>
            <a:lvl5pPr marL="20574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5pPr>
            <a:lvl6pPr marL="25146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6pPr>
            <a:lvl7pPr marL="29718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7pPr>
            <a:lvl8pPr marL="34290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8pPr>
            <a:lvl9pPr marL="38862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9pPr>
          </a:lstStyle>
          <a:p>
            <a:pPr eaLnBrk="1" hangingPunct="1"/>
            <a:endParaRPr lang="es-ES_tradnl" altLang="en-US" sz="600">
              <a:solidFill>
                <a:srgbClr val="4D4F53"/>
              </a:solidFill>
            </a:endParaRPr>
          </a:p>
        </p:txBody>
      </p:sp>
      <p:sp>
        <p:nvSpPr>
          <p:cNvPr id="7171" name="Rectangle 5">
            <a:extLst>
              <a:ext uri="{FF2B5EF4-FFF2-40B4-BE49-F238E27FC236}">
                <a16:creationId xmlns:a16="http://schemas.microsoft.com/office/drawing/2014/main" id="{4AC08C95-2699-5D43-8285-5DB9D50CA24D}"/>
              </a:ext>
            </a:extLst>
          </p:cNvPr>
          <p:cNvSpPr>
            <a:spLocks/>
          </p:cNvSpPr>
          <p:nvPr/>
        </p:nvSpPr>
        <p:spPr bwMode="auto">
          <a:xfrm>
            <a:off x="857250" y="242888"/>
            <a:ext cx="63150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30956" bIns="0" anchor="ctr"/>
          <a:lstStyle>
            <a:lvl1pPr marL="41275"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1pPr>
            <a:lvl2pPr marL="742950" indent="-28575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2pPr>
            <a:lvl3pPr marL="11430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3pPr>
            <a:lvl4pPr marL="16002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4pPr>
            <a:lvl5pPr marL="20574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5pPr>
            <a:lvl6pPr marL="25146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6pPr>
            <a:lvl7pPr marL="29718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7pPr>
            <a:lvl8pPr marL="34290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8pPr>
            <a:lvl9pPr marL="38862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9pPr>
          </a:lstStyle>
          <a:p>
            <a:pPr eaLnBrk="1" hangingPunct="1"/>
            <a:r>
              <a:rPr lang="en-US" altLang="en-US" sz="2100">
                <a:solidFill>
                  <a:srgbClr val="FFFFFF"/>
                </a:solidFill>
                <a:latin typeface="Copperplate Gothic Bold" panose="020E0705020206020404" pitchFamily="34" charset="77"/>
                <a:sym typeface="Copperplate Gothic Bold" panose="020E0705020206020404" pitchFamily="34" charset="77"/>
              </a:rPr>
              <a:t>If it is not enough…</a:t>
            </a:r>
          </a:p>
        </p:txBody>
      </p:sp>
      <p:sp>
        <p:nvSpPr>
          <p:cNvPr id="5" name="TextBox 4">
            <a:extLst>
              <a:ext uri="{FF2B5EF4-FFF2-40B4-BE49-F238E27FC236}">
                <a16:creationId xmlns:a16="http://schemas.microsoft.com/office/drawing/2014/main" id="{33B12F5D-49EA-F544-9ECE-335082823210}"/>
              </a:ext>
            </a:extLst>
          </p:cNvPr>
          <p:cNvSpPr txBox="1"/>
          <p:nvPr/>
        </p:nvSpPr>
        <p:spPr>
          <a:xfrm>
            <a:off x="0" y="4263272"/>
            <a:ext cx="5625457" cy="323165"/>
          </a:xfrm>
          <a:prstGeom prst="rect">
            <a:avLst/>
          </a:prstGeom>
          <a:noFill/>
        </p:spPr>
        <p:txBody>
          <a:bodyPr wrap="square">
            <a:spAutoFit/>
          </a:bodyPr>
          <a:lstStyle/>
          <a:p>
            <a:pPr marL="285750" indent="-285750">
              <a:buFont typeface="Wingdings" pitchFamily="2" charset="2"/>
              <a:buChar char="Ø"/>
              <a:defRPr/>
            </a:pPr>
            <a:r>
              <a:rPr lang="en-US" sz="1500" b="1" dirty="0">
                <a:solidFill>
                  <a:schemeClr val="bg2"/>
                </a:solidFill>
              </a:rPr>
              <a:t>~70 ground- and space-based observatories</a:t>
            </a:r>
          </a:p>
        </p:txBody>
      </p:sp>
      <p:pic>
        <p:nvPicPr>
          <p:cNvPr id="2" name="Picture 1">
            <a:extLst>
              <a:ext uri="{FF2B5EF4-FFF2-40B4-BE49-F238E27FC236}">
                <a16:creationId xmlns:a16="http://schemas.microsoft.com/office/drawing/2014/main" id="{49F9861B-37AA-8F49-9B41-742B39FFCE9B}"/>
              </a:ext>
            </a:extLst>
          </p:cNvPr>
          <p:cNvPicPr>
            <a:picLocks noChangeAspect="1"/>
          </p:cNvPicPr>
          <p:nvPr/>
        </p:nvPicPr>
        <p:blipFill>
          <a:blip r:embed="rId7"/>
          <a:stretch>
            <a:fillRect/>
          </a:stretch>
        </p:blipFill>
        <p:spPr>
          <a:xfrm>
            <a:off x="6177939" y="614363"/>
            <a:ext cx="2847528" cy="2437215"/>
          </a:xfrm>
          <a:prstGeom prst="rect">
            <a:avLst/>
          </a:prstGeom>
        </p:spPr>
      </p:pic>
      <p:pic>
        <p:nvPicPr>
          <p:cNvPr id="11" name="Picture 10" descr="Screen Shot 2017-11-01 at 16.16.42.png">
            <a:extLst>
              <a:ext uri="{FF2B5EF4-FFF2-40B4-BE49-F238E27FC236}">
                <a16:creationId xmlns:a16="http://schemas.microsoft.com/office/drawing/2014/main" id="{35C37DA7-4150-BF44-B9C5-04A40EE7D919}"/>
              </a:ext>
            </a:extLst>
          </p:cNvPr>
          <p:cNvPicPr>
            <a:picLocks noChangeAspect="1"/>
          </p:cNvPicPr>
          <p:nvPr/>
        </p:nvPicPr>
        <p:blipFill rotWithShape="1">
          <a:blip r:embed="rId8">
            <a:extLst>
              <a:ext uri="{28A0092B-C50C-407E-A947-70E740481C1C}">
                <a14:useLocalDpi xmlns:a14="http://schemas.microsoft.com/office/drawing/2010/main" val="0"/>
              </a:ext>
            </a:extLst>
          </a:blip>
          <a:srcRect l="1865" r="65351"/>
          <a:stretch/>
        </p:blipFill>
        <p:spPr>
          <a:xfrm>
            <a:off x="6177939" y="3085904"/>
            <a:ext cx="2537560" cy="829323"/>
          </a:xfrm>
          <a:prstGeom prst="rect">
            <a:avLst/>
          </a:prstGeom>
        </p:spPr>
      </p:pic>
      <p:sp>
        <p:nvSpPr>
          <p:cNvPr id="15" name="Title 1">
            <a:extLst>
              <a:ext uri="{FF2B5EF4-FFF2-40B4-BE49-F238E27FC236}">
                <a16:creationId xmlns:a16="http://schemas.microsoft.com/office/drawing/2014/main" id="{F24786A9-6C3C-AF4E-92E5-45871A2A5BAD}"/>
              </a:ext>
            </a:extLst>
          </p:cNvPr>
          <p:cNvSpPr>
            <a:spLocks noGrp="1"/>
          </p:cNvSpPr>
          <p:nvPr>
            <p:ph type="title"/>
          </p:nvPr>
        </p:nvSpPr>
        <p:spPr>
          <a:xfrm>
            <a:off x="143086" y="149150"/>
            <a:ext cx="7502314" cy="430887"/>
          </a:xfrm>
        </p:spPr>
        <p:txBody>
          <a:bodyPr/>
          <a:lstStyle/>
          <a:p>
            <a:r>
              <a:rPr lang="en-IE" dirty="0"/>
              <a:t>Worse: 3676 scientists working together…</a:t>
            </a:r>
          </a:p>
        </p:txBody>
      </p:sp>
    </p:spTree>
    <p:extLst>
      <p:ext uri="{BB962C8B-B14F-4D97-AF65-F5344CB8AC3E}">
        <p14:creationId xmlns:p14="http://schemas.microsoft.com/office/powerpoint/2010/main" val="30661086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par>
                                <p:cTn id="12" presetID="9"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par>
                                <p:cTn id="15" presetID="9"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endCondLst>
                    <p:cond evt="onNext" delay="0">
                      <p:tgtEl>
                        <p:sldTgt/>
                      </p:tgtEl>
                    </p:cond>
                  </p:end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7502314" cy="430887"/>
          </a:xfrm>
        </p:spPr>
        <p:txBody>
          <a:bodyPr/>
          <a:lstStyle/>
          <a:p>
            <a:r>
              <a:rPr lang="en-IE" dirty="0"/>
              <a:t>Multi-Messenger…</a:t>
            </a:r>
          </a:p>
        </p:txBody>
      </p:sp>
      <p:sp>
        <p:nvSpPr>
          <p:cNvPr id="7" name="TextBox 6">
            <a:extLst>
              <a:ext uri="{FF2B5EF4-FFF2-40B4-BE49-F238E27FC236}">
                <a16:creationId xmlns:a16="http://schemas.microsoft.com/office/drawing/2014/main" id="{A88643BE-F49A-7D45-AE3A-486369639BC3}"/>
              </a:ext>
            </a:extLst>
          </p:cNvPr>
          <p:cNvSpPr txBox="1"/>
          <p:nvPr/>
        </p:nvSpPr>
        <p:spPr>
          <a:xfrm>
            <a:off x="1006997" y="853550"/>
            <a:ext cx="6991109" cy="3170099"/>
          </a:xfrm>
          <a:prstGeom prst="rect">
            <a:avLst/>
          </a:prstGeom>
          <a:solidFill>
            <a:schemeClr val="tx2">
              <a:lumMod val="20000"/>
              <a:lumOff val="80000"/>
            </a:schemeClr>
          </a:solidFill>
        </p:spPr>
        <p:txBody>
          <a:bodyPr wrap="square" rtlCol="0">
            <a:spAutoFit/>
          </a:bodyPr>
          <a:lstStyle/>
          <a:p>
            <a:pPr algn="ctr"/>
            <a:r>
              <a:rPr lang="en-IE" sz="2000" dirty="0">
                <a:solidFill>
                  <a:schemeClr val="bg2"/>
                </a:solidFill>
              </a:rPr>
              <a:t>time-domain</a:t>
            </a:r>
          </a:p>
          <a:p>
            <a:pPr algn="ctr"/>
            <a:r>
              <a:rPr lang="en-IE" sz="2000" dirty="0">
                <a:solidFill>
                  <a:schemeClr val="bg2"/>
                </a:solidFill>
              </a:rPr>
              <a:t>+</a:t>
            </a:r>
          </a:p>
          <a:p>
            <a:pPr algn="ctr"/>
            <a:endParaRPr lang="en-IE" sz="2000" dirty="0">
              <a:solidFill>
                <a:schemeClr val="bg2"/>
              </a:solidFill>
            </a:endParaRPr>
          </a:p>
          <a:p>
            <a:pPr algn="ctr"/>
            <a:endParaRPr lang="en-IE" sz="2000" dirty="0">
              <a:solidFill>
                <a:schemeClr val="bg2"/>
              </a:solidFill>
            </a:endParaRPr>
          </a:p>
          <a:p>
            <a:pPr algn="ctr"/>
            <a:endParaRPr lang="en-IE" sz="2000" dirty="0">
              <a:solidFill>
                <a:schemeClr val="bg2"/>
              </a:solidFill>
            </a:endParaRPr>
          </a:p>
          <a:p>
            <a:pPr algn="ctr"/>
            <a:endParaRPr lang="en-IE" sz="2000" dirty="0">
              <a:solidFill>
                <a:schemeClr val="bg2"/>
              </a:solidFill>
            </a:endParaRPr>
          </a:p>
          <a:p>
            <a:pPr algn="ctr"/>
            <a:endParaRPr lang="en-IE" sz="2000" dirty="0">
              <a:solidFill>
                <a:schemeClr val="bg2"/>
              </a:solidFill>
            </a:endParaRPr>
          </a:p>
          <a:p>
            <a:pPr algn="ctr"/>
            <a:endParaRPr lang="en-IE" sz="2000" dirty="0">
              <a:solidFill>
                <a:schemeClr val="bg2"/>
              </a:solidFill>
            </a:endParaRPr>
          </a:p>
          <a:p>
            <a:pPr algn="ctr"/>
            <a:r>
              <a:rPr lang="en-IE" sz="2000" dirty="0">
                <a:solidFill>
                  <a:schemeClr val="bg2"/>
                </a:solidFill>
              </a:rPr>
              <a:t>=</a:t>
            </a:r>
          </a:p>
          <a:p>
            <a:pPr algn="ctr"/>
            <a:r>
              <a:rPr lang="en-IE" sz="2000" dirty="0">
                <a:solidFill>
                  <a:schemeClr val="bg2"/>
                </a:solidFill>
              </a:rPr>
              <a:t>time-domain multi-messenger (</a:t>
            </a:r>
            <a:r>
              <a:rPr lang="en-IE" sz="2000" dirty="0" err="1">
                <a:solidFill>
                  <a:schemeClr val="bg2"/>
                </a:solidFill>
              </a:rPr>
              <a:t>astro</a:t>
            </a:r>
            <a:r>
              <a:rPr lang="en-IE" sz="2000" dirty="0">
                <a:solidFill>
                  <a:schemeClr val="bg2"/>
                </a:solidFill>
              </a:rPr>
              <a:t>)physics</a:t>
            </a:r>
          </a:p>
        </p:txBody>
      </p:sp>
      <p:pic>
        <p:nvPicPr>
          <p:cNvPr id="11" name="Picture 10">
            <a:extLst>
              <a:ext uri="{FF2B5EF4-FFF2-40B4-BE49-F238E27FC236}">
                <a16:creationId xmlns:a16="http://schemas.microsoft.com/office/drawing/2014/main" id="{C67C2B45-587D-F643-A795-44546353C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9172" y="1638361"/>
            <a:ext cx="3066757" cy="1600475"/>
          </a:xfrm>
          <a:prstGeom prst="rect">
            <a:avLst/>
          </a:prstGeom>
        </p:spPr>
      </p:pic>
    </p:spTree>
    <p:extLst>
      <p:ext uri="{BB962C8B-B14F-4D97-AF65-F5344CB8AC3E}">
        <p14:creationId xmlns:p14="http://schemas.microsoft.com/office/powerpoint/2010/main" val="3791018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C37572-647C-BB43-9CE4-4BCAB1FD7E99}"/>
              </a:ext>
            </a:extLst>
          </p:cNvPr>
          <p:cNvSpPr>
            <a:spLocks noGrp="1"/>
          </p:cNvSpPr>
          <p:nvPr>
            <p:ph type="title"/>
          </p:nvPr>
        </p:nvSpPr>
        <p:spPr/>
        <p:txBody>
          <a:bodyPr/>
          <a:lstStyle/>
          <a:p>
            <a:r>
              <a:rPr lang="en-US" dirty="0"/>
              <a:t>Multi-Messenger – it’s hot…</a:t>
            </a:r>
          </a:p>
        </p:txBody>
      </p:sp>
      <p:sp>
        <p:nvSpPr>
          <p:cNvPr id="6" name="Content Placeholder 2">
            <a:extLst>
              <a:ext uri="{FF2B5EF4-FFF2-40B4-BE49-F238E27FC236}">
                <a16:creationId xmlns:a16="http://schemas.microsoft.com/office/drawing/2014/main" id="{A2EE206D-1124-E84F-B835-F7A63665A30E}"/>
              </a:ext>
            </a:extLst>
          </p:cNvPr>
          <p:cNvSpPr txBox="1">
            <a:spLocks/>
          </p:cNvSpPr>
          <p:nvPr/>
        </p:nvSpPr>
        <p:spPr>
          <a:xfrm>
            <a:off x="223169" y="727865"/>
            <a:ext cx="8920831" cy="3919564"/>
          </a:xfrm>
          <a:prstGeom prst="rect">
            <a:avLst/>
          </a:prstGeom>
        </p:spPr>
        <p:txBody>
          <a:bodyPr/>
          <a:lstStyle>
            <a:lvl1pPr marL="342900" indent="-342900" algn="l" defTabSz="457200" rtl="0" eaLnBrk="0" fontAlgn="base" hangingPunct="0">
              <a:spcBef>
                <a:spcPct val="20000"/>
              </a:spcBef>
              <a:spcAft>
                <a:spcPct val="0"/>
              </a:spcAft>
              <a:buSzPct val="100000"/>
              <a:buFont typeface="Arial"/>
              <a:buChar char="•"/>
              <a:defRPr kern="1200">
                <a:solidFill>
                  <a:schemeClr val="tx1"/>
                </a:solidFill>
                <a:latin typeface="Tahoma"/>
                <a:ea typeface="ＭＳ Ｐゴシック" charset="-128"/>
                <a:cs typeface="Georgia"/>
              </a:defRPr>
            </a:lvl1pPr>
            <a:lvl2pPr marL="742950" indent="-285750" algn="l" defTabSz="457200" rtl="0" eaLnBrk="0" fontAlgn="base" hangingPunct="0">
              <a:spcBef>
                <a:spcPct val="20000"/>
              </a:spcBef>
              <a:spcAft>
                <a:spcPct val="0"/>
              </a:spcAft>
              <a:buSzPct val="100000"/>
              <a:buFont typeface="Courier New"/>
              <a:buChar char="o"/>
              <a:defRPr sz="1600" kern="1200">
                <a:solidFill>
                  <a:schemeClr val="tx1"/>
                </a:solidFill>
                <a:latin typeface="Tahoma"/>
                <a:ea typeface="ＭＳ Ｐゴシック" charset="-128"/>
                <a:cs typeface="Georgia"/>
              </a:defRPr>
            </a:lvl2pPr>
            <a:lvl3pPr marL="1143000" indent="-228600" algn="l" defTabSz="457200" rtl="0" eaLnBrk="0" fontAlgn="base" hangingPunct="0">
              <a:spcBef>
                <a:spcPct val="20000"/>
              </a:spcBef>
              <a:spcAft>
                <a:spcPct val="0"/>
              </a:spcAft>
              <a:buSzPct val="100000"/>
              <a:buFont typeface="Arial" charset="0"/>
              <a:buChar char="•"/>
              <a:defRPr sz="1600" kern="1200">
                <a:solidFill>
                  <a:srgbClr val="0000FF"/>
                </a:solidFill>
                <a:latin typeface="Tahoma"/>
                <a:ea typeface="ＭＳ Ｐゴシック" charset="-128"/>
                <a:cs typeface="Georgia"/>
              </a:defRPr>
            </a:lvl3pPr>
            <a:lvl4pPr marL="1600200" indent="-228600" algn="l" defTabSz="457200" rtl="0" eaLnBrk="0" fontAlgn="base" hangingPunct="0">
              <a:spcBef>
                <a:spcPct val="20000"/>
              </a:spcBef>
              <a:spcAft>
                <a:spcPct val="0"/>
              </a:spcAft>
              <a:buFont typeface="Wingdings" charset="0"/>
              <a:buChar char="§"/>
              <a:defRPr sz="1600" kern="1200">
                <a:solidFill>
                  <a:srgbClr val="7F7F7F"/>
                </a:solidFill>
                <a:latin typeface="Tahoma"/>
                <a:ea typeface="ＭＳ Ｐゴシック" charset="-128"/>
                <a:cs typeface="Georgi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bg2"/>
              </a:buClr>
            </a:pP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Conference on </a:t>
            </a:r>
            <a:r>
              <a:rPr lang="en-US" sz="1300" dirty="0">
                <a:solidFill>
                  <a:schemeClr val="accent1"/>
                </a:solidFill>
                <a:latin typeface="Verdana" panose="020B0604030504040204" pitchFamily="34" charset="0"/>
                <a:ea typeface="Verdana" panose="020B0604030504040204" pitchFamily="34" charset="0"/>
                <a:cs typeface="Verdana" panose="020B0604030504040204" pitchFamily="34" charset="0"/>
              </a:rPr>
              <a:t>Multi-Messenger </a:t>
            </a: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Astronomy in the Era of LIGO-India, 15-18/1/2019</a:t>
            </a:r>
          </a:p>
          <a:p>
            <a:pPr>
              <a:buClr>
                <a:schemeClr val="bg2"/>
              </a:buClr>
            </a:pP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INTEGRAL looks AHEAD to </a:t>
            </a:r>
            <a:r>
              <a:rPr lang="en-US" sz="1300" dirty="0">
                <a:solidFill>
                  <a:schemeClr val="accent1"/>
                </a:solidFill>
                <a:latin typeface="Verdana" panose="020B0604030504040204" pitchFamily="34" charset="0"/>
                <a:ea typeface="Verdana" panose="020B0604030504040204" pitchFamily="34" charset="0"/>
                <a:cs typeface="Verdana" panose="020B0604030504040204" pitchFamily="34" charset="0"/>
              </a:rPr>
              <a:t>Multi-Messenger </a:t>
            </a: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Astrophysics, 11-15/2/2019</a:t>
            </a:r>
          </a:p>
          <a:p>
            <a:pPr>
              <a:buClr>
                <a:schemeClr val="bg2"/>
              </a:buClr>
            </a:pP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The New Era of </a:t>
            </a:r>
            <a:r>
              <a:rPr lang="en-US" sz="1300" dirty="0">
                <a:solidFill>
                  <a:schemeClr val="accent1"/>
                </a:solidFill>
                <a:latin typeface="Verdana" panose="020B0604030504040204" pitchFamily="34" charset="0"/>
                <a:ea typeface="Verdana" panose="020B0604030504040204" pitchFamily="34" charset="0"/>
                <a:cs typeface="Verdana" panose="020B0604030504040204" pitchFamily="34" charset="0"/>
              </a:rPr>
              <a:t>Multi-Messenger </a:t>
            </a: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Astrophysics, 25-29/3/2019</a:t>
            </a:r>
          </a:p>
          <a:p>
            <a:pPr>
              <a:buClr>
                <a:schemeClr val="bg2"/>
              </a:buClr>
            </a:pP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The </a:t>
            </a:r>
            <a:r>
              <a:rPr lang="en-US" sz="1300" dirty="0">
                <a:solidFill>
                  <a:schemeClr val="accent1"/>
                </a:solidFill>
                <a:latin typeface="Verdana" panose="020B0604030504040204" pitchFamily="34" charset="0"/>
                <a:ea typeface="Verdana" panose="020B0604030504040204" pitchFamily="34" charset="0"/>
                <a:cs typeface="Verdana" panose="020B0604030504040204" pitchFamily="34" charset="0"/>
              </a:rPr>
              <a:t>Multi-Messenger </a:t>
            </a: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Physics and Astrophysics of Neutron Stars, 22-26/4/2019</a:t>
            </a:r>
          </a:p>
          <a:p>
            <a:pPr>
              <a:buClr>
                <a:schemeClr val="bg2"/>
              </a:buClr>
            </a:pP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Enabling </a:t>
            </a:r>
            <a:r>
              <a:rPr lang="en-US" sz="1300" dirty="0">
                <a:solidFill>
                  <a:schemeClr val="accent1"/>
                </a:solidFill>
                <a:latin typeface="Verdana" panose="020B0604030504040204" pitchFamily="34" charset="0"/>
                <a:ea typeface="Verdana" panose="020B0604030504040204" pitchFamily="34" charset="0"/>
                <a:cs typeface="Verdana" panose="020B0604030504040204" pitchFamily="34" charset="0"/>
              </a:rPr>
              <a:t>Multi-Messenger </a:t>
            </a: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Astrophysics in the Big Data Era, 25-26/4/2019</a:t>
            </a:r>
          </a:p>
          <a:p>
            <a:pPr>
              <a:buClr>
                <a:schemeClr val="bg2"/>
              </a:buClr>
            </a:pPr>
            <a:r>
              <a:rPr lang="en-US" sz="1300" dirty="0">
                <a:solidFill>
                  <a:schemeClr val="accent1"/>
                </a:solidFill>
                <a:latin typeface="Verdana" panose="020B0604030504040204" pitchFamily="34" charset="0"/>
                <a:ea typeface="Verdana" panose="020B0604030504040204" pitchFamily="34" charset="0"/>
                <a:cs typeface="Verdana" panose="020B0604030504040204" pitchFamily="34" charset="0"/>
              </a:rPr>
              <a:t>Multi-messenger </a:t>
            </a: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astronomy with SKA precursors and pathfinders. 13-15/5/2019</a:t>
            </a:r>
          </a:p>
          <a:p>
            <a:pPr>
              <a:buClr>
                <a:schemeClr val="bg2"/>
              </a:buClr>
            </a:pP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Gamma-Ray Bursts and Related Astrophysics in </a:t>
            </a:r>
            <a:r>
              <a:rPr lang="en-US" sz="1300" dirty="0">
                <a:solidFill>
                  <a:schemeClr val="accent1"/>
                </a:solidFill>
                <a:latin typeface="Verdana" panose="020B0604030504040204" pitchFamily="34" charset="0"/>
                <a:ea typeface="Verdana" panose="020B0604030504040204" pitchFamily="34" charset="0"/>
                <a:cs typeface="Verdana" panose="020B0604030504040204" pitchFamily="34" charset="0"/>
              </a:rPr>
              <a:t>Multi-Messenger </a:t>
            </a: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Era, 13-17/5/2019</a:t>
            </a:r>
          </a:p>
          <a:p>
            <a:pPr>
              <a:buClr>
                <a:schemeClr val="bg2"/>
              </a:buClr>
            </a:pP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Inference for </a:t>
            </a:r>
            <a:r>
              <a:rPr lang="en-US" sz="1300" dirty="0">
                <a:solidFill>
                  <a:schemeClr val="accent1"/>
                </a:solidFill>
                <a:latin typeface="Verdana" panose="020B0604030504040204" pitchFamily="34" charset="0"/>
                <a:ea typeface="Verdana" panose="020B0604030504040204" pitchFamily="34" charset="0"/>
                <a:cs typeface="Verdana" panose="020B0604030504040204" pitchFamily="34" charset="0"/>
              </a:rPr>
              <a:t>Multi-Messenger </a:t>
            </a: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Astrophysics Workshop, 30/5/2019</a:t>
            </a:r>
          </a:p>
          <a:p>
            <a:pPr>
              <a:buClr>
                <a:schemeClr val="bg2"/>
              </a:buClr>
            </a:pP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EWASS 2019: Cosmology and </a:t>
            </a:r>
            <a:r>
              <a:rPr lang="en-US" sz="1300" dirty="0">
                <a:solidFill>
                  <a:schemeClr val="accent1"/>
                </a:solidFill>
                <a:latin typeface="Verdana" panose="020B0604030504040204" pitchFamily="34" charset="0"/>
                <a:ea typeface="Verdana" panose="020B0604030504040204" pitchFamily="34" charset="0"/>
                <a:cs typeface="Verdana" panose="020B0604030504040204" pitchFamily="34" charset="0"/>
              </a:rPr>
              <a:t>Multi-Messenger </a:t>
            </a: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Astrophysics with Gamma-Ray Bursts, 24-25/6/2019</a:t>
            </a:r>
          </a:p>
          <a:p>
            <a:pPr>
              <a:buClr>
                <a:schemeClr val="bg2"/>
              </a:buClr>
            </a:pP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IGC@25: </a:t>
            </a:r>
            <a:r>
              <a:rPr lang="en-US" sz="1300" dirty="0">
                <a:solidFill>
                  <a:schemeClr val="accent1"/>
                </a:solidFill>
                <a:latin typeface="Verdana" panose="020B0604030504040204" pitchFamily="34" charset="0"/>
                <a:ea typeface="Verdana" panose="020B0604030504040204" pitchFamily="34" charset="0"/>
                <a:cs typeface="Verdana" panose="020B0604030504040204" pitchFamily="34" charset="0"/>
              </a:rPr>
              <a:t>Multi-Messenger </a:t>
            </a: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Universe, 24-27/6/2019</a:t>
            </a:r>
          </a:p>
          <a:p>
            <a:pPr>
              <a:buClr>
                <a:schemeClr val="bg2"/>
              </a:buClr>
            </a:pP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Compact Objects and Energetic Phenomena in the </a:t>
            </a:r>
            <a:r>
              <a:rPr lang="en-US" sz="1300" dirty="0">
                <a:solidFill>
                  <a:schemeClr val="accent1"/>
                </a:solidFill>
                <a:latin typeface="Verdana" panose="020B0604030504040204" pitchFamily="34" charset="0"/>
                <a:ea typeface="Verdana" panose="020B0604030504040204" pitchFamily="34" charset="0"/>
                <a:cs typeface="Verdana" panose="020B0604030504040204" pitchFamily="34" charset="0"/>
              </a:rPr>
              <a:t>Multi-Messenger </a:t>
            </a: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Era, 14-16/7/2019</a:t>
            </a:r>
          </a:p>
          <a:p>
            <a:pPr>
              <a:buClr>
                <a:schemeClr val="bg2"/>
              </a:buClr>
            </a:pP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The New Era of Collaborative Multi-Wavelength and </a:t>
            </a:r>
            <a:r>
              <a:rPr lang="en-US" sz="1300" dirty="0">
                <a:solidFill>
                  <a:schemeClr val="accent1"/>
                </a:solidFill>
                <a:latin typeface="Verdana" panose="020B0604030504040204" pitchFamily="34" charset="0"/>
                <a:ea typeface="Verdana" panose="020B0604030504040204" pitchFamily="34" charset="0"/>
                <a:cs typeface="Verdana" panose="020B0604030504040204" pitchFamily="34" charset="0"/>
              </a:rPr>
              <a:t>Multi-Messenger </a:t>
            </a: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Astronomy, 22-24/10/2019</a:t>
            </a:r>
          </a:p>
          <a:p>
            <a:pPr>
              <a:buClr>
                <a:schemeClr val="bg2"/>
              </a:buClr>
            </a:pPr>
            <a:r>
              <a:rPr lang="en-US" sz="1300" dirty="0">
                <a:solidFill>
                  <a:schemeClr val="accent1"/>
                </a:solidFill>
                <a:latin typeface="Verdana" panose="020B0604030504040204" pitchFamily="34" charset="0"/>
                <a:ea typeface="Verdana" panose="020B0604030504040204" pitchFamily="34" charset="0"/>
                <a:cs typeface="Verdana" panose="020B0604030504040204" pitchFamily="34" charset="0"/>
              </a:rPr>
              <a:t>Multi-Messenger </a:t>
            </a: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Astrophysics in the Gravitational Wave Era, 24-25/10/2019</a:t>
            </a:r>
          </a:p>
          <a:p>
            <a:pPr>
              <a:buClr>
                <a:schemeClr val="bg2"/>
              </a:buClr>
            </a:pP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ESA/ESO Workshop 2019 “Cross Facilities Collaboration in the </a:t>
            </a:r>
            <a:r>
              <a:rPr lang="en-US" sz="1300" dirty="0">
                <a:solidFill>
                  <a:schemeClr val="accent1"/>
                </a:solidFill>
                <a:latin typeface="Verdana" panose="020B0604030504040204" pitchFamily="34" charset="0"/>
                <a:ea typeface="Verdana" panose="020B0604030504040204" pitchFamily="34" charset="0"/>
                <a:cs typeface="Verdana" panose="020B0604030504040204" pitchFamily="34" charset="0"/>
              </a:rPr>
              <a:t>Multi-Messenger </a:t>
            </a: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Era”, 19-22/11/2019</a:t>
            </a:r>
          </a:p>
          <a:p>
            <a:pPr>
              <a:buClr>
                <a:schemeClr val="bg2"/>
              </a:buClr>
            </a:pPr>
            <a:r>
              <a:rPr lang="en-US" sz="1300" dirty="0">
                <a:solidFill>
                  <a:schemeClr val="accent1"/>
                </a:solidFill>
                <a:latin typeface="Verdana" panose="020B0604030504040204" pitchFamily="34" charset="0"/>
                <a:ea typeface="Verdana" panose="020B0604030504040204" pitchFamily="34" charset="0"/>
                <a:cs typeface="Verdana" panose="020B0604030504040204" pitchFamily="34" charset="0"/>
              </a:rPr>
              <a:t>Multi-Messenger </a:t>
            </a: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and Neutrino Astronomy, 17-19/12/2019</a:t>
            </a:r>
          </a:p>
          <a:p>
            <a:pPr>
              <a:buClr>
                <a:schemeClr val="bg2"/>
              </a:buClr>
            </a:pPr>
            <a:r>
              <a:rPr lang="en-US" sz="1300" dirty="0">
                <a:solidFill>
                  <a:schemeClr val="bg2"/>
                </a:solidFill>
                <a:latin typeface="Verdana" panose="020B0604030504040204" pitchFamily="34" charset="0"/>
                <a:ea typeface="Verdana" panose="020B0604030504040204" pitchFamily="34" charset="0"/>
                <a:cs typeface="Verdana" panose="020B0604030504040204" pitchFamily="34" charset="0"/>
              </a:rPr>
              <a:t>…</a:t>
            </a:r>
          </a:p>
          <a:p>
            <a:pPr marL="0" indent="0">
              <a:buNone/>
            </a:pPr>
            <a:endParaRPr lang="en-US" sz="1600" dirty="0">
              <a:solidFill>
                <a:schemeClr val="bg2"/>
              </a:solidFill>
            </a:endParaRPr>
          </a:p>
        </p:txBody>
      </p:sp>
      <p:pic>
        <p:nvPicPr>
          <p:cNvPr id="4" name="Picture 3">
            <a:extLst>
              <a:ext uri="{FF2B5EF4-FFF2-40B4-BE49-F238E27FC236}">
                <a16:creationId xmlns:a16="http://schemas.microsoft.com/office/drawing/2014/main" id="{8E78CBF1-5E82-8D41-9847-61760BFC6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0881" y="1"/>
            <a:ext cx="1401020" cy="731162"/>
          </a:xfrm>
          <a:prstGeom prst="rect">
            <a:avLst/>
          </a:prstGeom>
        </p:spPr>
      </p:pic>
      <p:pic>
        <p:nvPicPr>
          <p:cNvPr id="3" name="Picture 2">
            <a:extLst>
              <a:ext uri="{FF2B5EF4-FFF2-40B4-BE49-F238E27FC236}">
                <a16:creationId xmlns:a16="http://schemas.microsoft.com/office/drawing/2014/main" id="{E0F1EFB0-84BA-DA47-B0AB-48AA28601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3323" y="20597"/>
            <a:ext cx="687992" cy="687992"/>
          </a:xfrm>
          <a:prstGeom prst="rect">
            <a:avLst/>
          </a:prstGeom>
        </p:spPr>
      </p:pic>
    </p:spTree>
    <p:extLst>
      <p:ext uri="{BB962C8B-B14F-4D97-AF65-F5344CB8AC3E}">
        <p14:creationId xmlns:p14="http://schemas.microsoft.com/office/powerpoint/2010/main" val="2064062804"/>
      </p:ext>
    </p:extLst>
  </p:cSld>
  <p:clrMapOvr>
    <a:masterClrMapping/>
  </p:clrMapOvr>
  <p:transition spd="slow"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9828776-FC97-D34E-B940-CDC4F7E896B1}"/>
              </a:ext>
            </a:extLst>
          </p:cNvPr>
          <p:cNvSpPr>
            <a:spLocks noGrp="1"/>
          </p:cNvSpPr>
          <p:nvPr>
            <p:ph type="title"/>
          </p:nvPr>
        </p:nvSpPr>
        <p:spPr>
          <a:xfrm>
            <a:off x="197963" y="170916"/>
            <a:ext cx="7171026" cy="430887"/>
          </a:xfrm>
        </p:spPr>
        <p:txBody>
          <a:bodyPr/>
          <a:lstStyle/>
          <a:p>
            <a:r>
              <a:rPr lang="en-US" dirty="0">
                <a:latin typeface="Verdana" charset="0"/>
                <a:ea typeface="MS PGothic" charset="0"/>
              </a:rPr>
              <a:t>Time-domain multi-messenger (</a:t>
            </a:r>
            <a:r>
              <a:rPr lang="en-US" dirty="0" err="1">
                <a:latin typeface="Verdana" charset="0"/>
                <a:ea typeface="MS PGothic" charset="0"/>
              </a:rPr>
              <a:t>astro</a:t>
            </a:r>
            <a:r>
              <a:rPr lang="en-US" dirty="0">
                <a:latin typeface="Verdana" charset="0"/>
                <a:ea typeface="MS PGothic" charset="0"/>
              </a:rPr>
              <a:t>)physics…</a:t>
            </a:r>
            <a:endParaRPr lang="en-GB" dirty="0">
              <a:solidFill>
                <a:srgbClr val="FF0000"/>
              </a:solidFill>
              <a:latin typeface="Verdana" charset="0"/>
              <a:ea typeface="MS PGothic" charset="0"/>
            </a:endParaRPr>
          </a:p>
        </p:txBody>
      </p:sp>
      <p:pic>
        <p:nvPicPr>
          <p:cNvPr id="2" name="Picture 1">
            <a:extLst>
              <a:ext uri="{FF2B5EF4-FFF2-40B4-BE49-F238E27FC236}">
                <a16:creationId xmlns:a16="http://schemas.microsoft.com/office/drawing/2014/main" id="{961A6E12-466A-854F-B7D4-FA73EA2A039A}"/>
              </a:ext>
            </a:extLst>
          </p:cNvPr>
          <p:cNvPicPr>
            <a:picLocks noChangeAspect="1"/>
          </p:cNvPicPr>
          <p:nvPr/>
        </p:nvPicPr>
        <p:blipFill>
          <a:blip r:embed="rId3"/>
          <a:stretch>
            <a:fillRect/>
          </a:stretch>
        </p:blipFill>
        <p:spPr>
          <a:xfrm>
            <a:off x="3074276" y="1461489"/>
            <a:ext cx="5707117" cy="2965026"/>
          </a:xfrm>
          <a:prstGeom prst="rect">
            <a:avLst/>
          </a:prstGeom>
          <a:effectLst>
            <a:outerShdw blurRad="50800" dist="38100" dir="2700000" algn="tl" rotWithShape="0">
              <a:prstClr val="black">
                <a:alpha val="40000"/>
              </a:prstClr>
            </a:outerShdw>
          </a:effectLst>
        </p:spPr>
      </p:pic>
      <p:sp>
        <p:nvSpPr>
          <p:cNvPr id="8" name="Content Placeholder 2">
            <a:extLst>
              <a:ext uri="{FF2B5EF4-FFF2-40B4-BE49-F238E27FC236}">
                <a16:creationId xmlns:a16="http://schemas.microsoft.com/office/drawing/2014/main" id="{25A1FB62-7922-9B4E-9441-36F61203A285}"/>
              </a:ext>
            </a:extLst>
          </p:cNvPr>
          <p:cNvSpPr txBox="1">
            <a:spLocks/>
          </p:cNvSpPr>
          <p:nvPr/>
        </p:nvSpPr>
        <p:spPr>
          <a:xfrm>
            <a:off x="294708" y="648256"/>
            <a:ext cx="7855018" cy="850091"/>
          </a:xfrm>
          <a:prstGeom prst="rect">
            <a:avLst/>
          </a:prstGeom>
        </p:spPr>
        <p:txBody>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indent="0" algn="ctr">
              <a:lnSpc>
                <a:spcPct val="100000"/>
              </a:lnSpc>
            </a:pPr>
            <a:r>
              <a:rPr lang="en-IE" sz="1800" b="1" dirty="0">
                <a:solidFill>
                  <a:srgbClr val="C00000"/>
                </a:solidFill>
              </a:rPr>
              <a:t>Requires improved coordination </a:t>
            </a:r>
          </a:p>
          <a:p>
            <a:pPr indent="0" algn="ctr">
              <a:lnSpc>
                <a:spcPct val="100000"/>
              </a:lnSpc>
            </a:pPr>
            <a:r>
              <a:rPr lang="en-IE" sz="1800" b="1" dirty="0">
                <a:solidFill>
                  <a:srgbClr val="C00000"/>
                </a:solidFill>
              </a:rPr>
              <a:t>&amp; communication!</a:t>
            </a:r>
          </a:p>
        </p:txBody>
      </p:sp>
      <p:pic>
        <p:nvPicPr>
          <p:cNvPr id="4" name="Picture 3">
            <a:extLst>
              <a:ext uri="{FF2B5EF4-FFF2-40B4-BE49-F238E27FC236}">
                <a16:creationId xmlns:a16="http://schemas.microsoft.com/office/drawing/2014/main" id="{CEDF3249-337D-ED4E-BD09-2CE3A1FD667D}"/>
              </a:ext>
            </a:extLst>
          </p:cNvPr>
          <p:cNvPicPr>
            <a:picLocks noChangeAspect="1"/>
          </p:cNvPicPr>
          <p:nvPr/>
        </p:nvPicPr>
        <p:blipFill rotWithShape="1">
          <a:blip r:embed="rId4">
            <a:extLst>
              <a:ext uri="{28A0092B-C50C-407E-A947-70E740481C1C}">
                <a14:useLocalDpi xmlns:a14="http://schemas.microsoft.com/office/drawing/2010/main" val="0"/>
              </a:ext>
            </a:extLst>
          </a:blip>
          <a:srcRect l="883"/>
          <a:stretch/>
        </p:blipFill>
        <p:spPr>
          <a:xfrm>
            <a:off x="425670" y="1954924"/>
            <a:ext cx="2417393" cy="2471591"/>
          </a:xfrm>
          <a:prstGeom prst="rect">
            <a:avLst/>
          </a:prstGeom>
        </p:spPr>
      </p:pic>
      <p:sp>
        <p:nvSpPr>
          <p:cNvPr id="5" name="Rectangle 4">
            <a:extLst>
              <a:ext uri="{FF2B5EF4-FFF2-40B4-BE49-F238E27FC236}">
                <a16:creationId xmlns:a16="http://schemas.microsoft.com/office/drawing/2014/main" id="{A89D1BF4-B9B9-DF4B-8011-B5B84CBD8FAA}"/>
              </a:ext>
            </a:extLst>
          </p:cNvPr>
          <p:cNvSpPr/>
          <p:nvPr/>
        </p:nvSpPr>
        <p:spPr>
          <a:xfrm>
            <a:off x="425670" y="3994150"/>
            <a:ext cx="453276" cy="432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226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dissolve">
                                      <p:cBhvr>
                                        <p:cTn id="7" dur="500"/>
                                        <p:tgtEl>
                                          <p:spTgt spid="8">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C37572-647C-BB43-9CE4-4BCAB1FD7E99}"/>
              </a:ext>
            </a:extLst>
          </p:cNvPr>
          <p:cNvSpPr>
            <a:spLocks noGrp="1"/>
          </p:cNvSpPr>
          <p:nvPr>
            <p:ph type="title"/>
          </p:nvPr>
        </p:nvSpPr>
        <p:spPr/>
        <p:txBody>
          <a:bodyPr/>
          <a:lstStyle/>
          <a:p>
            <a:r>
              <a:rPr lang="en-US" dirty="0"/>
              <a:t>Current efforts… (examples) - I</a:t>
            </a:r>
          </a:p>
        </p:txBody>
      </p:sp>
      <p:sp>
        <p:nvSpPr>
          <p:cNvPr id="6" name="Content Placeholder 2">
            <a:extLst>
              <a:ext uri="{FF2B5EF4-FFF2-40B4-BE49-F238E27FC236}">
                <a16:creationId xmlns:a16="http://schemas.microsoft.com/office/drawing/2014/main" id="{A2EE206D-1124-E84F-B835-F7A63665A30E}"/>
              </a:ext>
            </a:extLst>
          </p:cNvPr>
          <p:cNvSpPr txBox="1">
            <a:spLocks/>
          </p:cNvSpPr>
          <p:nvPr/>
        </p:nvSpPr>
        <p:spPr>
          <a:xfrm>
            <a:off x="289844" y="721884"/>
            <a:ext cx="8854156" cy="3919564"/>
          </a:xfrm>
          <a:prstGeom prst="rect">
            <a:avLst/>
          </a:prstGeom>
        </p:spPr>
        <p:txBody>
          <a:bodyPr/>
          <a:lstStyle>
            <a:lvl1pPr marL="342900" indent="-342900" algn="l" defTabSz="457200" rtl="0" eaLnBrk="0" fontAlgn="base" hangingPunct="0">
              <a:spcBef>
                <a:spcPct val="20000"/>
              </a:spcBef>
              <a:spcAft>
                <a:spcPct val="0"/>
              </a:spcAft>
              <a:buSzPct val="100000"/>
              <a:buFont typeface="Arial"/>
              <a:buChar char="•"/>
              <a:defRPr kern="1200">
                <a:solidFill>
                  <a:schemeClr val="tx1"/>
                </a:solidFill>
                <a:latin typeface="Tahoma"/>
                <a:ea typeface="ＭＳ Ｐゴシック" charset="-128"/>
                <a:cs typeface="Georgia"/>
              </a:defRPr>
            </a:lvl1pPr>
            <a:lvl2pPr marL="742950" indent="-285750" algn="l" defTabSz="457200" rtl="0" eaLnBrk="0" fontAlgn="base" hangingPunct="0">
              <a:spcBef>
                <a:spcPct val="20000"/>
              </a:spcBef>
              <a:spcAft>
                <a:spcPct val="0"/>
              </a:spcAft>
              <a:buSzPct val="100000"/>
              <a:buFont typeface="Courier New"/>
              <a:buChar char="o"/>
              <a:defRPr sz="1600" kern="1200">
                <a:solidFill>
                  <a:schemeClr val="tx1"/>
                </a:solidFill>
                <a:latin typeface="Tahoma"/>
                <a:ea typeface="ＭＳ Ｐゴシック" charset="-128"/>
                <a:cs typeface="Georgia"/>
              </a:defRPr>
            </a:lvl2pPr>
            <a:lvl3pPr marL="1143000" indent="-228600" algn="l" defTabSz="457200" rtl="0" eaLnBrk="0" fontAlgn="base" hangingPunct="0">
              <a:spcBef>
                <a:spcPct val="20000"/>
              </a:spcBef>
              <a:spcAft>
                <a:spcPct val="0"/>
              </a:spcAft>
              <a:buSzPct val="100000"/>
              <a:buFont typeface="Arial" charset="0"/>
              <a:buChar char="•"/>
              <a:defRPr sz="1600" kern="1200">
                <a:solidFill>
                  <a:srgbClr val="0000FF"/>
                </a:solidFill>
                <a:latin typeface="Tahoma"/>
                <a:ea typeface="ＭＳ Ｐゴシック" charset="-128"/>
                <a:cs typeface="Georgia"/>
              </a:defRPr>
            </a:lvl3pPr>
            <a:lvl4pPr marL="1600200" indent="-228600" algn="l" defTabSz="457200" rtl="0" eaLnBrk="0" fontAlgn="base" hangingPunct="0">
              <a:spcBef>
                <a:spcPct val="20000"/>
              </a:spcBef>
              <a:spcAft>
                <a:spcPct val="0"/>
              </a:spcAft>
              <a:buFont typeface="Wingdings" charset="0"/>
              <a:buChar char="§"/>
              <a:defRPr sz="1600" kern="1200">
                <a:solidFill>
                  <a:srgbClr val="7F7F7F"/>
                </a:solidFill>
                <a:latin typeface="Tahoma"/>
                <a:ea typeface="ＭＳ Ｐゴシック" charset="-128"/>
                <a:cs typeface="Georgi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bg2"/>
                </a:solidFill>
                <a:latin typeface="Verdana" panose="020B0604030504040204" pitchFamily="34" charset="0"/>
                <a:ea typeface="Verdana" panose="020B0604030504040204" pitchFamily="34" charset="0"/>
                <a:cs typeface="Verdana" panose="020B0604030504040204" pitchFamily="34" charset="0"/>
              </a:rPr>
              <a:t>AMON – The Astrophysical </a:t>
            </a:r>
            <a:r>
              <a:rPr lang="en-US" sz="1600" dirty="0" err="1">
                <a:solidFill>
                  <a:schemeClr val="bg2"/>
                </a:solidFill>
                <a:latin typeface="Verdana" panose="020B0604030504040204" pitchFamily="34" charset="0"/>
                <a:ea typeface="Verdana" panose="020B0604030504040204" pitchFamily="34" charset="0"/>
                <a:cs typeface="Verdana" panose="020B0604030504040204" pitchFamily="34" charset="0"/>
              </a:rPr>
              <a:t>Multimessenger</a:t>
            </a:r>
            <a:r>
              <a:rPr lang="en-US" sz="1600" dirty="0">
                <a:solidFill>
                  <a:schemeClr val="bg2"/>
                </a:solidFill>
                <a:latin typeface="Verdana" panose="020B0604030504040204" pitchFamily="34" charset="0"/>
                <a:ea typeface="Verdana" panose="020B0604030504040204" pitchFamily="34" charset="0"/>
                <a:cs typeface="Verdana" panose="020B0604030504040204" pitchFamily="34" charset="0"/>
              </a:rPr>
              <a:t> Observatory Network -   </a:t>
            </a:r>
            <a:r>
              <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rPr>
              <a:t>www.amon.psu.edu</a:t>
            </a:r>
          </a:p>
          <a:p>
            <a:endPar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r>
              <a:rPr lang="en-US" sz="1600" dirty="0">
                <a:solidFill>
                  <a:schemeClr val="bg2"/>
                </a:solidFill>
                <a:latin typeface="Verdana" panose="020B0604030504040204" pitchFamily="34" charset="0"/>
                <a:ea typeface="Verdana" panose="020B0604030504040204" pitchFamily="34" charset="0"/>
                <a:cs typeface="Verdana" panose="020B0604030504040204" pitchFamily="34" charset="0"/>
              </a:rPr>
              <a:t>Astronomy ESFRI – Research Infrastructure Cluster (ASTERICS) -  </a:t>
            </a:r>
            <a:r>
              <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rPr>
              <a:t>www.asterics2020.eu</a:t>
            </a:r>
          </a:p>
          <a:p>
            <a:endPar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r>
              <a:rPr lang="en-US" sz="1600" dirty="0">
                <a:solidFill>
                  <a:schemeClr val="bg2"/>
                </a:solidFill>
                <a:latin typeface="Verdana" panose="020B0604030504040204" pitchFamily="34" charset="0"/>
                <a:ea typeface="Verdana" panose="020B0604030504040204" pitchFamily="34" charset="0"/>
                <a:cs typeface="Verdana" panose="020B0604030504040204" pitchFamily="34" charset="0"/>
              </a:rPr>
              <a:t>DWF – Deeper Wider Faster </a:t>
            </a:r>
            <a:r>
              <a:rPr lang="en-US" sz="1600" dirty="0" err="1">
                <a:solidFill>
                  <a:schemeClr val="bg2"/>
                </a:solidFill>
                <a:latin typeface="Verdana" panose="020B0604030504040204" pitchFamily="34" charset="0"/>
                <a:ea typeface="Verdana" panose="020B0604030504040204" pitchFamily="34" charset="0"/>
                <a:cs typeface="Verdana" panose="020B0604030504040204" pitchFamily="34" charset="0"/>
              </a:rPr>
              <a:t>programme</a:t>
            </a:r>
            <a:r>
              <a:rPr lang="en-US" sz="1600" dirty="0">
                <a:solidFill>
                  <a:schemeClr val="bg2"/>
                </a:solidFill>
                <a:latin typeface="Verdana" panose="020B0604030504040204" pitchFamily="34" charset="0"/>
                <a:ea typeface="Verdana" panose="020B0604030504040204" pitchFamily="34" charset="0"/>
                <a:cs typeface="Verdana" panose="020B0604030504040204" pitchFamily="34" charset="0"/>
              </a:rPr>
              <a:t> - </a:t>
            </a:r>
            <a:r>
              <a:rPr lang="en-US" sz="1400" dirty="0" err="1">
                <a:solidFill>
                  <a:schemeClr val="accent1"/>
                </a:solidFill>
                <a:latin typeface="Verdana" panose="020B0604030504040204" pitchFamily="34" charset="0"/>
                <a:ea typeface="Verdana" panose="020B0604030504040204" pitchFamily="34" charset="0"/>
                <a:cs typeface="Verdana" panose="020B0604030504040204" pitchFamily="34" charset="0"/>
              </a:rPr>
              <a:t>dwfprogram.altervista.org</a:t>
            </a:r>
            <a:endPar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endParaRPr lang="en-US" sz="800" dirty="0">
              <a:solidFill>
                <a:schemeClr val="bg2"/>
              </a:solidFill>
              <a:latin typeface="Verdana" panose="020B0604030504040204" pitchFamily="34" charset="0"/>
              <a:ea typeface="Verdana" panose="020B0604030504040204" pitchFamily="34" charset="0"/>
              <a:cs typeface="Verdana" panose="020B0604030504040204" pitchFamily="34" charset="0"/>
            </a:endParaRPr>
          </a:p>
          <a:p>
            <a:r>
              <a:rPr lang="en-US" sz="1600" dirty="0">
                <a:solidFill>
                  <a:schemeClr val="bg2"/>
                </a:solidFill>
                <a:latin typeface="Verdana" panose="020B0604030504040204" pitchFamily="34" charset="0"/>
                <a:ea typeface="Verdana" panose="020B0604030504040204" pitchFamily="34" charset="0"/>
                <a:cs typeface="Verdana" panose="020B0604030504040204" pitchFamily="34" charset="0"/>
              </a:rPr>
              <a:t>Gravitational Wave Treasure Map - </a:t>
            </a:r>
            <a:r>
              <a:rPr lang="en-US" sz="1400" dirty="0" err="1">
                <a:solidFill>
                  <a:schemeClr val="accent1"/>
                </a:solidFill>
                <a:latin typeface="Verdana" panose="020B0604030504040204" pitchFamily="34" charset="0"/>
                <a:ea typeface="Verdana" panose="020B0604030504040204" pitchFamily="34" charset="0"/>
                <a:cs typeface="Verdana" panose="020B0604030504040204" pitchFamily="34" charset="0"/>
              </a:rPr>
              <a:t>treasuremap.space</a:t>
            </a:r>
            <a:endPar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endPar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r>
              <a:rPr lang="en-US" sz="1600" dirty="0" err="1">
                <a:solidFill>
                  <a:schemeClr val="bg2"/>
                </a:solidFill>
                <a:latin typeface="Verdana" panose="020B0604030504040204" pitchFamily="34" charset="0"/>
                <a:ea typeface="Verdana" panose="020B0604030504040204" pitchFamily="34" charset="0"/>
                <a:cs typeface="Verdana" panose="020B0604030504040204" pitchFamily="34" charset="0"/>
              </a:rPr>
              <a:t>SCiMMA</a:t>
            </a:r>
            <a:r>
              <a:rPr lang="en-US" sz="1600" dirty="0">
                <a:solidFill>
                  <a:schemeClr val="bg2"/>
                </a:solidFill>
                <a:latin typeface="Verdana" panose="020B0604030504040204" pitchFamily="34" charset="0"/>
                <a:ea typeface="Verdana" panose="020B0604030504040204" pitchFamily="34" charset="0"/>
                <a:cs typeface="Verdana" panose="020B0604030504040204" pitchFamily="34" charset="0"/>
              </a:rPr>
              <a:t>– Scalable Cyberinfrastructure to support Multi-messenger Astrophysics - </a:t>
            </a:r>
            <a:r>
              <a:rPr lang="en-US" sz="1400" dirty="0" err="1">
                <a:solidFill>
                  <a:schemeClr val="accent1"/>
                </a:solidFill>
                <a:latin typeface="Verdana" panose="020B0604030504040204" pitchFamily="34" charset="0"/>
                <a:ea typeface="Verdana" panose="020B0604030504040204" pitchFamily="34" charset="0"/>
                <a:cs typeface="Verdana" panose="020B0604030504040204" pitchFamily="34" charset="0"/>
              </a:rPr>
              <a:t>scimma.org</a:t>
            </a:r>
            <a:endPar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endPar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r>
              <a:rPr lang="en-US" sz="1600" dirty="0">
                <a:solidFill>
                  <a:schemeClr val="bg2"/>
                </a:solidFill>
                <a:latin typeface="Verdana" panose="020B0604030504040204" pitchFamily="34" charset="0"/>
                <a:ea typeface="Verdana" panose="020B0604030504040204" pitchFamily="34" charset="0"/>
                <a:cs typeface="Verdana" panose="020B0604030504040204" pitchFamily="34" charset="0"/>
              </a:rPr>
              <a:t>SmartNet – Simultaneous Multiwavelength Astronomy research in Transients </a:t>
            </a:r>
            <a:r>
              <a:rPr lang="en-US" sz="1600" dirty="0" err="1">
                <a:solidFill>
                  <a:schemeClr val="bg2"/>
                </a:solidFill>
                <a:latin typeface="Verdana" panose="020B0604030504040204" pitchFamily="34" charset="0"/>
                <a:ea typeface="Verdana" panose="020B0604030504040204" pitchFamily="34" charset="0"/>
                <a:cs typeface="Verdana" panose="020B0604030504040204" pitchFamily="34" charset="0"/>
              </a:rPr>
              <a:t>NETwork</a:t>
            </a:r>
            <a:r>
              <a:rPr lang="en-US" sz="1600" dirty="0">
                <a:solidFill>
                  <a:schemeClr val="bg2"/>
                </a:solidFill>
                <a:latin typeface="Verdana" panose="020B0604030504040204" pitchFamily="34" charset="0"/>
                <a:ea typeface="Verdana" panose="020B0604030504040204" pitchFamily="34" charset="0"/>
                <a:cs typeface="Verdana" panose="020B0604030504040204" pitchFamily="34" charset="0"/>
              </a:rPr>
              <a:t> - </a:t>
            </a:r>
            <a:r>
              <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rPr>
              <a:t>www.isdc.unige.ch/smartnet/</a:t>
            </a:r>
          </a:p>
          <a:p>
            <a:endPar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r>
              <a:rPr lang="en-US" sz="1600" dirty="0" err="1">
                <a:solidFill>
                  <a:schemeClr val="bg2"/>
                </a:solidFill>
                <a:latin typeface="Verdana" panose="020B0604030504040204" pitchFamily="34" charset="0"/>
                <a:ea typeface="Verdana" panose="020B0604030504040204" pitchFamily="34" charset="0"/>
                <a:cs typeface="Verdana" panose="020B0604030504040204" pitchFamily="34" charset="0"/>
              </a:rPr>
              <a:t>etc</a:t>
            </a:r>
            <a:r>
              <a:rPr lang="en-US" sz="1600" dirty="0">
                <a:solidFill>
                  <a:schemeClr val="bg2"/>
                </a:solidFill>
                <a:latin typeface="Verdana" panose="020B0604030504040204" pitchFamily="34" charset="0"/>
                <a:ea typeface="Verdana" panose="020B0604030504040204" pitchFamily="34" charset="0"/>
                <a:cs typeface="Verdana" panose="020B0604030504040204" pitchFamily="34" charset="0"/>
              </a:rPr>
              <a:t>…</a:t>
            </a:r>
            <a:endParaRPr lang="en-US" sz="16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endParaRPr lang="en-US" sz="140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77881904"/>
      </p:ext>
    </p:extLst>
  </p:cSld>
  <p:clrMapOvr>
    <a:masterClrMapping/>
  </p:clrMapOvr>
  <p:transition spd="slow"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D91880-16BF-4B44-B271-B8082799859C}"/>
              </a:ext>
            </a:extLst>
          </p:cNvPr>
          <p:cNvSpPr/>
          <p:nvPr/>
        </p:nvSpPr>
        <p:spPr>
          <a:xfrm>
            <a:off x="327501" y="282633"/>
            <a:ext cx="6374241" cy="2000548"/>
          </a:xfrm>
          <a:prstGeom prst="rect">
            <a:avLst/>
          </a:prstGeom>
          <a:solidFill>
            <a:schemeClr val="accent1">
              <a:alpha val="78000"/>
            </a:schemeClr>
          </a:solidFill>
        </p:spPr>
        <p:txBody>
          <a:bodyPr wrap="square">
            <a:spAutoFit/>
          </a:bodyPr>
          <a:lstStyle/>
          <a:p>
            <a:pPr algn="ctr"/>
            <a:r>
              <a:rPr lang="en-US" sz="2400" i="1" dirty="0">
                <a:solidFill>
                  <a:schemeClr val="bg1"/>
                </a:solidFill>
              </a:rPr>
              <a:t>On behalf of:</a:t>
            </a:r>
          </a:p>
          <a:p>
            <a:pPr algn="ctr"/>
            <a:r>
              <a:rPr lang="en-US" sz="2000" dirty="0">
                <a:solidFill>
                  <a:schemeClr val="bg1"/>
                </a:solidFill>
              </a:rPr>
              <a:t>Matthias </a:t>
            </a:r>
            <a:r>
              <a:rPr lang="en-US" sz="2000" dirty="0" err="1">
                <a:solidFill>
                  <a:schemeClr val="bg1"/>
                </a:solidFill>
              </a:rPr>
              <a:t>Ehle</a:t>
            </a:r>
            <a:r>
              <a:rPr lang="en-US" sz="2000" dirty="0">
                <a:solidFill>
                  <a:schemeClr val="bg1"/>
                </a:solidFill>
              </a:rPr>
              <a:t>, Carlos Gabriel, </a:t>
            </a:r>
            <a:r>
              <a:rPr lang="en-US" sz="2000" dirty="0" err="1">
                <a:solidFill>
                  <a:schemeClr val="bg1"/>
                </a:solidFill>
              </a:rPr>
              <a:t>Aitor</a:t>
            </a:r>
            <a:r>
              <a:rPr lang="en-US" sz="2000" dirty="0">
                <a:solidFill>
                  <a:schemeClr val="bg1"/>
                </a:solidFill>
              </a:rPr>
              <a:t> Ibarra,  Peter </a:t>
            </a:r>
            <a:r>
              <a:rPr lang="en-US" sz="2000" dirty="0" err="1">
                <a:solidFill>
                  <a:schemeClr val="bg1"/>
                </a:solidFill>
              </a:rPr>
              <a:t>Kretschmar</a:t>
            </a:r>
            <a:r>
              <a:rPr lang="en-US" sz="2000" dirty="0">
                <a:solidFill>
                  <a:schemeClr val="bg1"/>
                </a:solidFill>
              </a:rPr>
              <a:t>, Bruno </a:t>
            </a:r>
            <a:r>
              <a:rPr lang="en-US" sz="2000" dirty="0" err="1">
                <a:solidFill>
                  <a:schemeClr val="bg1"/>
                </a:solidFill>
              </a:rPr>
              <a:t>Merín</a:t>
            </a:r>
            <a:r>
              <a:rPr lang="en-US" sz="2000" dirty="0">
                <a:solidFill>
                  <a:schemeClr val="bg1"/>
                </a:solidFill>
              </a:rPr>
              <a:t>, </a:t>
            </a:r>
            <a:r>
              <a:rPr lang="en-US" sz="2000" b="1" dirty="0">
                <a:solidFill>
                  <a:schemeClr val="bg1"/>
                </a:solidFill>
              </a:rPr>
              <a:t>Jan-Uwe Ness</a:t>
            </a:r>
            <a:r>
              <a:rPr lang="en-US" sz="2000" dirty="0">
                <a:solidFill>
                  <a:schemeClr val="bg1"/>
                </a:solidFill>
              </a:rPr>
              <a:t>, Emilio Salazar, Jesús Salgado, Celia Sánchez, Richard Saxton</a:t>
            </a:r>
          </a:p>
          <a:p>
            <a:pPr algn="ctr"/>
            <a:r>
              <a:rPr lang="en-US" dirty="0">
                <a:solidFill>
                  <a:schemeClr val="bg1"/>
                </a:solidFill>
              </a:rPr>
              <a:t>(ESAC/ESA, Spain)</a:t>
            </a:r>
          </a:p>
        </p:txBody>
      </p:sp>
      <p:sp>
        <p:nvSpPr>
          <p:cNvPr id="5" name="Text Box 24">
            <a:extLst>
              <a:ext uri="{FF2B5EF4-FFF2-40B4-BE49-F238E27FC236}">
                <a16:creationId xmlns:a16="http://schemas.microsoft.com/office/drawing/2014/main" id="{37721C0B-7F45-624B-AAF0-629251C3E52D}"/>
              </a:ext>
            </a:extLst>
          </p:cNvPr>
          <p:cNvSpPr txBox="1">
            <a:spLocks noChangeArrowheads="1"/>
          </p:cNvSpPr>
          <p:nvPr/>
        </p:nvSpPr>
        <p:spPr bwMode="auto">
          <a:xfrm>
            <a:off x="6839712" y="4376495"/>
            <a:ext cx="2304288" cy="369332"/>
          </a:xfrm>
          <a:prstGeom prst="rect">
            <a:avLst/>
          </a:prstGeom>
          <a:solidFill>
            <a:schemeClr val="tx1"/>
          </a:solidFill>
          <a:ln>
            <a:noFill/>
          </a:ln>
          <a:effectLst/>
          <a:extLst/>
        </p:spPr>
        <p:txBody>
          <a:bodyPr wrap="square">
            <a:spAutoFit/>
          </a:bodyPr>
          <a:lstStyle/>
          <a:p>
            <a:pPr algn="ctr"/>
            <a:r>
              <a:rPr lang="en-US" dirty="0">
                <a:solidFill>
                  <a:schemeClr val="bg1"/>
                </a:solidFill>
              </a:rPr>
              <a:t>SciOps2019</a:t>
            </a:r>
          </a:p>
        </p:txBody>
      </p:sp>
    </p:spTree>
    <p:extLst>
      <p:ext uri="{BB962C8B-B14F-4D97-AF65-F5344CB8AC3E}">
        <p14:creationId xmlns:p14="http://schemas.microsoft.com/office/powerpoint/2010/main" val="504967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C37572-647C-BB43-9CE4-4BCAB1FD7E99}"/>
              </a:ext>
            </a:extLst>
          </p:cNvPr>
          <p:cNvSpPr>
            <a:spLocks noGrp="1"/>
          </p:cNvSpPr>
          <p:nvPr>
            <p:ph type="title"/>
          </p:nvPr>
        </p:nvSpPr>
        <p:spPr/>
        <p:txBody>
          <a:bodyPr/>
          <a:lstStyle/>
          <a:p>
            <a:r>
              <a:rPr lang="en-US" dirty="0"/>
              <a:t>Current efforts… (examples) - II</a:t>
            </a:r>
          </a:p>
        </p:txBody>
      </p:sp>
      <p:sp>
        <p:nvSpPr>
          <p:cNvPr id="6" name="Content Placeholder 2">
            <a:extLst>
              <a:ext uri="{FF2B5EF4-FFF2-40B4-BE49-F238E27FC236}">
                <a16:creationId xmlns:a16="http://schemas.microsoft.com/office/drawing/2014/main" id="{A2EE206D-1124-E84F-B835-F7A63665A30E}"/>
              </a:ext>
            </a:extLst>
          </p:cNvPr>
          <p:cNvSpPr txBox="1">
            <a:spLocks/>
          </p:cNvSpPr>
          <p:nvPr/>
        </p:nvSpPr>
        <p:spPr>
          <a:xfrm>
            <a:off x="289844" y="721884"/>
            <a:ext cx="8854155" cy="3919564"/>
          </a:xfrm>
          <a:prstGeom prst="rect">
            <a:avLst/>
          </a:prstGeom>
        </p:spPr>
        <p:txBody>
          <a:bodyPr/>
          <a:lstStyle>
            <a:lvl1pPr marL="342900" indent="-342900" algn="l" defTabSz="457200" rtl="0" eaLnBrk="0" fontAlgn="base" hangingPunct="0">
              <a:spcBef>
                <a:spcPct val="20000"/>
              </a:spcBef>
              <a:spcAft>
                <a:spcPct val="0"/>
              </a:spcAft>
              <a:buSzPct val="100000"/>
              <a:buFont typeface="Arial"/>
              <a:buChar char="•"/>
              <a:defRPr kern="1200">
                <a:solidFill>
                  <a:schemeClr val="tx1"/>
                </a:solidFill>
                <a:latin typeface="Tahoma"/>
                <a:ea typeface="ＭＳ Ｐゴシック" charset="-128"/>
                <a:cs typeface="Georgia"/>
              </a:defRPr>
            </a:lvl1pPr>
            <a:lvl2pPr marL="742950" indent="-285750" algn="l" defTabSz="457200" rtl="0" eaLnBrk="0" fontAlgn="base" hangingPunct="0">
              <a:spcBef>
                <a:spcPct val="20000"/>
              </a:spcBef>
              <a:spcAft>
                <a:spcPct val="0"/>
              </a:spcAft>
              <a:buSzPct val="100000"/>
              <a:buFont typeface="Courier New"/>
              <a:buChar char="o"/>
              <a:defRPr sz="1600" kern="1200">
                <a:solidFill>
                  <a:schemeClr val="tx1"/>
                </a:solidFill>
                <a:latin typeface="Tahoma"/>
                <a:ea typeface="ＭＳ Ｐゴシック" charset="-128"/>
                <a:cs typeface="Georgia"/>
              </a:defRPr>
            </a:lvl2pPr>
            <a:lvl3pPr marL="1143000" indent="-228600" algn="l" defTabSz="457200" rtl="0" eaLnBrk="0" fontAlgn="base" hangingPunct="0">
              <a:spcBef>
                <a:spcPct val="20000"/>
              </a:spcBef>
              <a:spcAft>
                <a:spcPct val="0"/>
              </a:spcAft>
              <a:buSzPct val="100000"/>
              <a:buFont typeface="Arial" charset="0"/>
              <a:buChar char="•"/>
              <a:defRPr sz="1600" kern="1200">
                <a:solidFill>
                  <a:srgbClr val="0000FF"/>
                </a:solidFill>
                <a:latin typeface="Tahoma"/>
                <a:ea typeface="ＭＳ Ｐゴシック" charset="-128"/>
                <a:cs typeface="Georgia"/>
              </a:defRPr>
            </a:lvl3pPr>
            <a:lvl4pPr marL="1600200" indent="-228600" algn="l" defTabSz="457200" rtl="0" eaLnBrk="0" fontAlgn="base" hangingPunct="0">
              <a:spcBef>
                <a:spcPct val="20000"/>
              </a:spcBef>
              <a:spcAft>
                <a:spcPct val="0"/>
              </a:spcAft>
              <a:buFont typeface="Wingdings" charset="0"/>
              <a:buChar char="§"/>
              <a:defRPr sz="1600" kern="1200">
                <a:solidFill>
                  <a:srgbClr val="7F7F7F"/>
                </a:solidFill>
                <a:latin typeface="Tahoma"/>
                <a:ea typeface="ＭＳ Ｐゴシック" charset="-128"/>
                <a:cs typeface="Georgi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3366FF"/>
                </a:solidFill>
                <a:latin typeface="Verdana" panose="020B0604030504040204" pitchFamily="34" charset="0"/>
                <a:ea typeface="Verdana" panose="020B0604030504040204" pitchFamily="34" charset="0"/>
                <a:cs typeface="Verdana" panose="020B0604030504040204" pitchFamily="34" charset="0"/>
              </a:rPr>
              <a:t>AMON</a:t>
            </a:r>
            <a:r>
              <a:rPr lang="en-US" sz="1600" dirty="0">
                <a:solidFill>
                  <a:schemeClr val="bg2"/>
                </a:solidFill>
                <a:latin typeface="Verdana" panose="020B0604030504040204" pitchFamily="34" charset="0"/>
                <a:ea typeface="Verdana" panose="020B0604030504040204" pitchFamily="34" charset="0"/>
                <a:cs typeface="Verdana" panose="020B0604030504040204" pitchFamily="34" charset="0"/>
              </a:rPr>
              <a:t> - real-time correlation analysis of high-energy signals across all known astronomical messengers – photons, neutrinos, cosmic rays, &amp; gravitational waves </a:t>
            </a:r>
            <a:r>
              <a:rPr lang="en-US" sz="1600" dirty="0">
                <a:solidFill>
                  <a:schemeClr val="bg2"/>
                </a:solidFill>
                <a:latin typeface="Verdana" panose="020B0604030504040204" pitchFamily="34" charset="0"/>
                <a:ea typeface="Verdana" panose="020B0604030504040204" pitchFamily="34" charset="0"/>
                <a:cs typeface="Verdana" panose="020B0604030504040204" pitchFamily="34" charset="0"/>
                <a:sym typeface="Wingdings" pitchFamily="2" charset="2"/>
              </a:rPr>
              <a:t> “triggering” and “follow-up”</a:t>
            </a:r>
          </a:p>
          <a:p>
            <a:pPr marL="0" indent="0">
              <a:buNone/>
            </a:pPr>
            <a:endPar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r>
              <a:rPr lang="en-US" sz="1600" dirty="0">
                <a:solidFill>
                  <a:srgbClr val="3366FF"/>
                </a:solidFill>
                <a:latin typeface="Verdana" panose="020B0604030504040204" pitchFamily="34" charset="0"/>
                <a:ea typeface="Verdana" panose="020B0604030504040204" pitchFamily="34" charset="0"/>
                <a:cs typeface="Verdana" panose="020B0604030504040204" pitchFamily="34" charset="0"/>
              </a:rPr>
              <a:t>SmartNet</a:t>
            </a:r>
            <a:r>
              <a:rPr lang="en-US" sz="1600" dirty="0">
                <a:solidFill>
                  <a:schemeClr val="bg2"/>
                </a:solidFill>
                <a:latin typeface="Verdana" panose="020B0604030504040204" pitchFamily="34" charset="0"/>
                <a:ea typeface="Verdana" panose="020B0604030504040204" pitchFamily="34" charset="0"/>
                <a:cs typeface="Verdana" panose="020B0604030504040204" pitchFamily="34" charset="0"/>
              </a:rPr>
              <a:t> – Networking platform for astronomers - </a:t>
            </a:r>
            <a:r>
              <a:rPr lang="en-US" sz="1600" dirty="0">
                <a:solidFill>
                  <a:schemeClr val="bg2"/>
                </a:solidFill>
              </a:rPr>
              <a:t>ease and improve the many multi-wavelength campaigns</a:t>
            </a:r>
            <a:endParaRPr lang="en-US" sz="1600" dirty="0">
              <a:solidFill>
                <a:schemeClr val="bg2"/>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600" dirty="0">
              <a:solidFill>
                <a:schemeClr val="bg2"/>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600" dirty="0">
              <a:solidFill>
                <a:schemeClr val="bg2"/>
              </a:solidFill>
              <a:latin typeface="Verdana" panose="020B0604030504040204" pitchFamily="34" charset="0"/>
              <a:ea typeface="Verdana" panose="020B0604030504040204" pitchFamily="34" charset="0"/>
              <a:cs typeface="Verdana" panose="020B0604030504040204" pitchFamily="34" charset="0"/>
            </a:endParaRPr>
          </a:p>
          <a:p>
            <a:r>
              <a:rPr lang="en-US" sz="1600" dirty="0">
                <a:solidFill>
                  <a:srgbClr val="3366FF"/>
                </a:solidFill>
                <a:latin typeface="Verdana" panose="020B0604030504040204" pitchFamily="34" charset="0"/>
                <a:ea typeface="Verdana" panose="020B0604030504040204" pitchFamily="34" charset="0"/>
                <a:cs typeface="Verdana" panose="020B0604030504040204" pitchFamily="34" charset="0"/>
              </a:rPr>
              <a:t>Gravitational Wave Treasure Map </a:t>
            </a:r>
            <a:r>
              <a:rPr lang="en-US" sz="1600" dirty="0">
                <a:solidFill>
                  <a:schemeClr val="bg2"/>
                </a:solidFill>
                <a:latin typeface="Verdana" panose="020B0604030504040204" pitchFamily="34" charset="0"/>
                <a:ea typeface="Verdana" panose="020B0604030504040204" pitchFamily="34" charset="0"/>
                <a:cs typeface="Verdana" panose="020B0604030504040204" pitchFamily="34" charset="0"/>
              </a:rPr>
              <a:t>- coordinate electro-magnetic follow-up of gravitational-wave events </a:t>
            </a:r>
            <a:r>
              <a:rPr lang="en-US" sz="1600" dirty="0">
                <a:solidFill>
                  <a:schemeClr val="bg2"/>
                </a:solidFill>
                <a:latin typeface="Verdana" panose="020B0604030504040204" pitchFamily="34" charset="0"/>
                <a:ea typeface="Verdana" panose="020B0604030504040204" pitchFamily="34" charset="0"/>
                <a:cs typeface="Verdana" panose="020B0604030504040204" pitchFamily="34" charset="0"/>
                <a:sym typeface="Wingdings" pitchFamily="2" charset="2"/>
              </a:rPr>
              <a:t></a:t>
            </a:r>
            <a:r>
              <a:rPr lang="en-US" sz="1600" dirty="0">
                <a:solidFill>
                  <a:schemeClr val="bg2"/>
                </a:solidFill>
                <a:latin typeface="Verdana" panose="020B0604030504040204" pitchFamily="34" charset="0"/>
                <a:ea typeface="Verdana" panose="020B0604030504040204" pitchFamily="34" charset="0"/>
                <a:cs typeface="Verdana" panose="020B0604030504040204" pitchFamily="34" charset="0"/>
              </a:rPr>
              <a:t> report planned and executed observations &amp; query reports of other observers, in a programmatic way</a:t>
            </a:r>
          </a:p>
          <a:p>
            <a:pPr marL="0" indent="0">
              <a:buNone/>
            </a:pPr>
            <a:r>
              <a:rPr lang="en-US" sz="1400" dirty="0">
                <a:solidFill>
                  <a:schemeClr val="tx2"/>
                </a:solidFill>
                <a:latin typeface="Verdana" panose="020B0604030504040204" pitchFamily="34" charset="0"/>
                <a:ea typeface="Verdana" panose="020B0604030504040204" pitchFamily="34" charset="0"/>
                <a:cs typeface="Verdana" panose="020B0604030504040204" pitchFamily="34" charset="0"/>
              </a:rPr>
              <a:t>      Swift, Las </a:t>
            </a:r>
            <a:r>
              <a:rPr lang="en-US" sz="1400" dirty="0" err="1">
                <a:solidFill>
                  <a:schemeClr val="tx2"/>
                </a:solidFill>
                <a:latin typeface="Verdana" panose="020B0604030504040204" pitchFamily="34" charset="0"/>
                <a:ea typeface="Verdana" panose="020B0604030504040204" pitchFamily="34" charset="0"/>
                <a:cs typeface="Verdana" panose="020B0604030504040204" pitchFamily="34" charset="0"/>
              </a:rPr>
              <a:t>Cumbres</a:t>
            </a:r>
            <a:r>
              <a:rPr lang="en-US" sz="1400" dirty="0">
                <a:solidFill>
                  <a:schemeClr val="tx2"/>
                </a:solidFill>
                <a:latin typeface="Verdana" panose="020B0604030504040204" pitchFamily="34" charset="0"/>
                <a:ea typeface="Verdana" panose="020B0604030504040204" pitchFamily="34" charset="0"/>
                <a:cs typeface="Verdana" panose="020B0604030504040204" pitchFamily="34" charset="0"/>
              </a:rPr>
              <a:t> Observatory, SAGUARO (Catalina Sky Survey) &amp; Fermi/GBM</a:t>
            </a:r>
          </a:p>
          <a:p>
            <a:endParaRPr lang="en-US" sz="140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7CF7B2AA-F8D9-E34E-9E98-E8164AA498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452" y="1365811"/>
            <a:ext cx="1724627" cy="388921"/>
          </a:xfrm>
          <a:prstGeom prst="rect">
            <a:avLst/>
          </a:prstGeom>
        </p:spPr>
      </p:pic>
      <p:pic>
        <p:nvPicPr>
          <p:cNvPr id="4" name="Picture 3">
            <a:extLst>
              <a:ext uri="{FF2B5EF4-FFF2-40B4-BE49-F238E27FC236}">
                <a16:creationId xmlns:a16="http://schemas.microsoft.com/office/drawing/2014/main" id="{6BCD5219-00D6-834C-9F17-937B0D0E8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3478" y="2398659"/>
            <a:ext cx="2650601" cy="413190"/>
          </a:xfrm>
          <a:prstGeom prst="rect">
            <a:avLst/>
          </a:prstGeom>
        </p:spPr>
      </p:pic>
      <p:pic>
        <p:nvPicPr>
          <p:cNvPr id="8" name="Picture 7">
            <a:extLst>
              <a:ext uri="{FF2B5EF4-FFF2-40B4-BE49-F238E27FC236}">
                <a16:creationId xmlns:a16="http://schemas.microsoft.com/office/drawing/2014/main" id="{EF326E56-93B8-1E41-A370-E7FBC0A503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7779" y="3956914"/>
            <a:ext cx="936300" cy="491639"/>
          </a:xfrm>
          <a:prstGeom prst="rect">
            <a:avLst/>
          </a:prstGeom>
        </p:spPr>
      </p:pic>
    </p:spTree>
    <p:extLst>
      <p:ext uri="{BB962C8B-B14F-4D97-AF65-F5344CB8AC3E}">
        <p14:creationId xmlns:p14="http://schemas.microsoft.com/office/powerpoint/2010/main" val="191657191"/>
      </p:ext>
    </p:extLst>
  </p:cSld>
  <p:clrMapOvr>
    <a:masterClrMapping/>
  </p:clrMapOvr>
  <p:transition spd="slow"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7502314" cy="430887"/>
          </a:xfrm>
        </p:spPr>
        <p:txBody>
          <a:bodyPr/>
          <a:lstStyle/>
          <a:p>
            <a:r>
              <a:rPr lang="en-IE" dirty="0"/>
              <a:t>Coordination starts with basic needs…</a:t>
            </a:r>
          </a:p>
        </p:txBody>
      </p:sp>
      <p:sp>
        <p:nvSpPr>
          <p:cNvPr id="7" name="TextBox 6">
            <a:extLst>
              <a:ext uri="{FF2B5EF4-FFF2-40B4-BE49-F238E27FC236}">
                <a16:creationId xmlns:a16="http://schemas.microsoft.com/office/drawing/2014/main" id="{A88643BE-F49A-7D45-AE3A-486369639BC3}"/>
              </a:ext>
            </a:extLst>
          </p:cNvPr>
          <p:cNvSpPr txBox="1"/>
          <p:nvPr/>
        </p:nvSpPr>
        <p:spPr>
          <a:xfrm>
            <a:off x="685680" y="1095597"/>
            <a:ext cx="7386566" cy="1631216"/>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IE" sz="2000" dirty="0">
                <a:solidFill>
                  <a:schemeClr val="bg2"/>
                </a:solidFill>
              </a:rPr>
              <a:t>Target visibility:</a:t>
            </a:r>
          </a:p>
          <a:p>
            <a:r>
              <a:rPr lang="en-IE" sz="2000" dirty="0">
                <a:solidFill>
                  <a:srgbClr val="3366FF"/>
                </a:solidFill>
              </a:rPr>
              <a:t>Target – facility/instrument – time period</a:t>
            </a:r>
          </a:p>
          <a:p>
            <a:endParaRPr lang="en-IE" sz="2000" dirty="0">
              <a:solidFill>
                <a:schemeClr val="bg2"/>
              </a:solidFill>
            </a:endParaRPr>
          </a:p>
          <a:p>
            <a:r>
              <a:rPr lang="en-IE" sz="2000" dirty="0">
                <a:solidFill>
                  <a:schemeClr val="bg2"/>
                </a:solidFill>
              </a:rPr>
              <a:t>Observing schedule (past, current, future):</a:t>
            </a:r>
          </a:p>
          <a:p>
            <a:r>
              <a:rPr lang="en-IE" sz="2000" dirty="0">
                <a:solidFill>
                  <a:srgbClr val="3366FF"/>
                </a:solidFill>
              </a:rPr>
              <a:t>Facility/instrument – time period – target</a:t>
            </a:r>
          </a:p>
        </p:txBody>
      </p:sp>
      <p:sp>
        <p:nvSpPr>
          <p:cNvPr id="4" name="Content Placeholder 2">
            <a:extLst>
              <a:ext uri="{FF2B5EF4-FFF2-40B4-BE49-F238E27FC236}">
                <a16:creationId xmlns:a16="http://schemas.microsoft.com/office/drawing/2014/main" id="{3AB4C712-C80B-F949-A2D9-5EFAC14A375D}"/>
              </a:ext>
            </a:extLst>
          </p:cNvPr>
          <p:cNvSpPr txBox="1">
            <a:spLocks/>
          </p:cNvSpPr>
          <p:nvPr/>
        </p:nvSpPr>
        <p:spPr>
          <a:xfrm>
            <a:off x="685680" y="3000325"/>
            <a:ext cx="7386566" cy="1462029"/>
          </a:xfrm>
          <a:prstGeom prst="rect">
            <a:avLst/>
          </a:prstGeom>
        </p:spPr>
        <p:txBody>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285750" indent="-285750">
              <a:lnSpc>
                <a:spcPct val="100000"/>
              </a:lnSpc>
              <a:buFont typeface="Wingdings" pitchFamily="2" charset="2"/>
              <a:buChar char="Ø"/>
            </a:pPr>
            <a:r>
              <a:rPr lang="en-IE" sz="2000" dirty="0"/>
              <a:t>Nowadays, many ground- and space based observatories provide tools + web info</a:t>
            </a:r>
          </a:p>
        </p:txBody>
      </p:sp>
    </p:spTree>
    <p:extLst>
      <p:ext uri="{BB962C8B-B14F-4D97-AF65-F5344CB8AC3E}">
        <p14:creationId xmlns:p14="http://schemas.microsoft.com/office/powerpoint/2010/main" val="65999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8E37D6-E863-6144-AEE7-E139758E4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014" y="705853"/>
            <a:ext cx="3612874" cy="3848962"/>
          </a:xfrm>
          <a:prstGeom prst="rect">
            <a:avLst/>
          </a:prstGeom>
          <a:effectLst>
            <a:outerShdw blurRad="50800" dist="38100" dir="2700000" algn="tl" rotWithShape="0">
              <a:prstClr val="black">
                <a:alpha val="40000"/>
              </a:prstClr>
            </a:outerShdw>
          </a:effectLst>
        </p:spPr>
      </p:pic>
      <p:pic>
        <p:nvPicPr>
          <p:cNvPr id="7" name="Picture 6" descr="reeks-smileys-1207925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1355" y="1862211"/>
            <a:ext cx="873792" cy="897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kstvak 6"/>
          <p:cNvSpPr txBox="1"/>
          <p:nvPr/>
        </p:nvSpPr>
        <p:spPr>
          <a:xfrm>
            <a:off x="5653838" y="1091883"/>
            <a:ext cx="2028825" cy="576504"/>
          </a:xfrm>
          <a:prstGeom prst="rect">
            <a:avLst/>
          </a:prstGeom>
          <a:noFill/>
        </p:spPr>
        <p:txBody>
          <a:bodyPr wrap="square" rtlCol="0">
            <a:spAutoFit/>
          </a:bodyPr>
          <a:lstStyle/>
          <a:p>
            <a:pPr algn="ctr">
              <a:lnSpc>
                <a:spcPct val="110000"/>
              </a:lnSpc>
            </a:pPr>
            <a:r>
              <a:rPr lang="en-US" sz="1500" dirty="0">
                <a:solidFill>
                  <a:srgbClr val="4D4F53"/>
                </a:solidFill>
              </a:rPr>
              <a:t>But:</a:t>
            </a:r>
          </a:p>
          <a:p>
            <a:pPr algn="ctr">
              <a:lnSpc>
                <a:spcPct val="110000"/>
              </a:lnSpc>
            </a:pPr>
            <a:r>
              <a:rPr lang="en-US" sz="1500" dirty="0">
                <a:solidFill>
                  <a:srgbClr val="4D4F53"/>
                </a:solidFill>
              </a:rPr>
              <a:t>Formats change...</a:t>
            </a:r>
          </a:p>
        </p:txBody>
      </p:sp>
      <p:sp>
        <p:nvSpPr>
          <p:cNvPr id="9" name="Tekstvak 6"/>
          <p:cNvSpPr txBox="1"/>
          <p:nvPr/>
        </p:nvSpPr>
        <p:spPr>
          <a:xfrm>
            <a:off x="1700213" y="-130893"/>
            <a:ext cx="3086100" cy="5274393"/>
          </a:xfrm>
          <a:prstGeom prst="rect">
            <a:avLst/>
          </a:prstGeom>
          <a:noFill/>
        </p:spPr>
        <p:txBody>
          <a:bodyPr wrap="square" rtlCol="0">
            <a:spAutoFit/>
          </a:bodyPr>
          <a:lstStyle/>
          <a:p>
            <a:pPr algn="ctr">
              <a:lnSpc>
                <a:spcPct val="110000"/>
              </a:lnSpc>
            </a:pPr>
            <a:r>
              <a:rPr lang="en-US" sz="33750" dirty="0">
                <a:solidFill>
                  <a:srgbClr val="FF0000"/>
                </a:solidFill>
              </a:rPr>
              <a:t>X</a:t>
            </a:r>
          </a:p>
        </p:txBody>
      </p:sp>
      <p:sp>
        <p:nvSpPr>
          <p:cNvPr id="10" name="Rectangle 9"/>
          <p:cNvSpPr/>
          <p:nvPr/>
        </p:nvSpPr>
        <p:spPr>
          <a:xfrm>
            <a:off x="5267324" y="2953766"/>
            <a:ext cx="2801855" cy="1131079"/>
          </a:xfrm>
          <a:prstGeom prst="rect">
            <a:avLst/>
          </a:prstGeom>
        </p:spPr>
        <p:txBody>
          <a:bodyPr wrap="square">
            <a:spAutoFit/>
          </a:bodyPr>
          <a:lstStyle/>
          <a:p>
            <a:pPr algn="ctr">
              <a:buClr>
                <a:schemeClr val="accent1"/>
              </a:buClr>
            </a:pPr>
            <a:r>
              <a:rPr lang="en-US" sz="1350" dirty="0">
                <a:solidFill>
                  <a:schemeClr val="bg2"/>
                </a:solidFill>
              </a:rPr>
              <a:t>Machine parsing of web pages = tricky and prone to errors</a:t>
            </a:r>
          </a:p>
          <a:p>
            <a:pPr algn="ctr">
              <a:buClr>
                <a:schemeClr val="accent1"/>
              </a:buClr>
            </a:pPr>
            <a:r>
              <a:rPr lang="en-US" sz="1350" dirty="0">
                <a:solidFill>
                  <a:schemeClr val="bg2"/>
                </a:solidFill>
              </a:rPr>
              <a:t> </a:t>
            </a:r>
            <a:r>
              <a:rPr lang="en-US" sz="1350" dirty="0">
                <a:solidFill>
                  <a:schemeClr val="bg2"/>
                </a:solidFill>
                <a:sym typeface="Wingdings"/>
              </a:rPr>
              <a:t> </a:t>
            </a:r>
            <a:r>
              <a:rPr lang="en-US" sz="1350" dirty="0">
                <a:solidFill>
                  <a:schemeClr val="bg2"/>
                </a:solidFill>
              </a:rPr>
              <a:t>can lead to </a:t>
            </a:r>
            <a:r>
              <a:rPr lang="en-US" sz="1350" i="1" dirty="0">
                <a:solidFill>
                  <a:schemeClr val="bg2"/>
                </a:solidFill>
              </a:rPr>
              <a:t>significant</a:t>
            </a:r>
            <a:r>
              <a:rPr lang="en-US" sz="1350" dirty="0">
                <a:solidFill>
                  <a:schemeClr val="bg2"/>
                </a:solidFill>
              </a:rPr>
              <a:t> maintenance effort 	          for small changes</a:t>
            </a:r>
          </a:p>
        </p:txBody>
      </p:sp>
      <p:sp>
        <p:nvSpPr>
          <p:cNvPr id="5" name="Title 4">
            <a:extLst>
              <a:ext uri="{FF2B5EF4-FFF2-40B4-BE49-F238E27FC236}">
                <a16:creationId xmlns:a16="http://schemas.microsoft.com/office/drawing/2014/main" id="{05C37572-647C-BB43-9CE4-4BCAB1FD7E99}"/>
              </a:ext>
            </a:extLst>
          </p:cNvPr>
          <p:cNvSpPr>
            <a:spLocks noGrp="1"/>
          </p:cNvSpPr>
          <p:nvPr>
            <p:ph type="title"/>
          </p:nvPr>
        </p:nvSpPr>
        <p:spPr/>
        <p:txBody>
          <a:bodyPr/>
          <a:lstStyle/>
          <a:p>
            <a:r>
              <a:rPr lang="en-US" dirty="0"/>
              <a:t>~11 years ago, a dream: one calendar – utopia?</a:t>
            </a:r>
          </a:p>
        </p:txBody>
      </p:sp>
      <p:sp>
        <p:nvSpPr>
          <p:cNvPr id="11" name="Tekstvak 6">
            <a:extLst>
              <a:ext uri="{FF2B5EF4-FFF2-40B4-BE49-F238E27FC236}">
                <a16:creationId xmlns:a16="http://schemas.microsoft.com/office/drawing/2014/main" id="{63F4AF95-10CB-6248-8C0B-3D027DBBAB6F}"/>
              </a:ext>
            </a:extLst>
          </p:cNvPr>
          <p:cNvSpPr txBox="1"/>
          <p:nvPr/>
        </p:nvSpPr>
        <p:spPr>
          <a:xfrm>
            <a:off x="2033463" y="4084845"/>
            <a:ext cx="2419599" cy="399405"/>
          </a:xfrm>
          <a:prstGeom prst="rect">
            <a:avLst/>
          </a:prstGeom>
          <a:noFill/>
        </p:spPr>
        <p:txBody>
          <a:bodyPr wrap="square" rtlCol="0">
            <a:spAutoFit/>
          </a:bodyPr>
          <a:lstStyle/>
          <a:p>
            <a:pPr algn="ctr">
              <a:lnSpc>
                <a:spcPct val="110000"/>
              </a:lnSpc>
            </a:pPr>
            <a:r>
              <a:rPr lang="en-US" sz="2000" dirty="0" err="1">
                <a:solidFill>
                  <a:srgbClr val="3366FF"/>
                </a:solidFill>
              </a:rPr>
              <a:t>mySpaceCal.com</a:t>
            </a:r>
            <a:endParaRPr lang="en-US" sz="2000" dirty="0">
              <a:solidFill>
                <a:srgbClr val="3366FF"/>
              </a:solidFill>
            </a:endParaRPr>
          </a:p>
        </p:txBody>
      </p:sp>
    </p:spTree>
    <p:extLst>
      <p:ext uri="{BB962C8B-B14F-4D97-AF65-F5344CB8AC3E}">
        <p14:creationId xmlns:p14="http://schemas.microsoft.com/office/powerpoint/2010/main" val="3111000856"/>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4277" y="721884"/>
            <a:ext cx="1956050" cy="309743"/>
          </a:xfrm>
          <a:prstGeom prst="rect">
            <a:avLst/>
          </a:prstGeom>
          <a:solidFill>
            <a:schemeClr val="tx2">
              <a:lumMod val="20000"/>
              <a:lumOff val="80000"/>
              <a:alpha val="50000"/>
            </a:schemeClr>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350">
              <a:solidFill>
                <a:schemeClr val="bg2">
                  <a:lumMod val="20000"/>
                  <a:lumOff val="80000"/>
                </a:schemeClr>
              </a:solidFill>
            </a:endParaRPr>
          </a:p>
        </p:txBody>
      </p:sp>
      <p:sp>
        <p:nvSpPr>
          <p:cNvPr id="5" name="Title 4">
            <a:extLst>
              <a:ext uri="{FF2B5EF4-FFF2-40B4-BE49-F238E27FC236}">
                <a16:creationId xmlns:a16="http://schemas.microsoft.com/office/drawing/2014/main" id="{05DBADC7-44BD-4C42-A234-085CADC25651}"/>
              </a:ext>
            </a:extLst>
          </p:cNvPr>
          <p:cNvSpPr>
            <a:spLocks noGrp="1"/>
          </p:cNvSpPr>
          <p:nvPr>
            <p:ph type="title"/>
          </p:nvPr>
        </p:nvSpPr>
        <p:spPr/>
        <p:txBody>
          <a:bodyPr/>
          <a:lstStyle/>
          <a:p>
            <a:r>
              <a:rPr lang="en-US" dirty="0"/>
              <a:t>Can we do better?</a:t>
            </a:r>
          </a:p>
        </p:txBody>
      </p:sp>
      <p:pic>
        <p:nvPicPr>
          <p:cNvPr id="7" name="Picture 10">
            <a:extLst>
              <a:ext uri="{FF2B5EF4-FFF2-40B4-BE49-F238E27FC236}">
                <a16:creationId xmlns:a16="http://schemas.microsoft.com/office/drawing/2014/main" id="{9D994765-0D41-1640-AF91-3DA979058C9C}"/>
              </a:ext>
            </a:extLst>
          </p:cNvPr>
          <p:cNvPicPr>
            <a:picLocks noChangeAspect="1"/>
          </p:cNvPicPr>
          <p:nvPr/>
        </p:nvPicPr>
        <p:blipFill>
          <a:blip r:embed="rId3">
            <a:extLst>
              <a:ext uri="{28A0092B-C50C-407E-A947-70E740481C1C}">
                <a14:useLocalDpi xmlns:a14="http://schemas.microsoft.com/office/drawing/2010/main" val="0"/>
              </a:ext>
            </a:extLst>
          </a:blip>
          <a:srcRect l="27321" t="23242" r="30391" b="11530"/>
          <a:stretch>
            <a:fillRect/>
          </a:stretch>
        </p:blipFill>
        <p:spPr bwMode="auto">
          <a:xfrm>
            <a:off x="6146859" y="7303"/>
            <a:ext cx="1328763" cy="1152672"/>
          </a:xfrm>
          <a:prstGeom prst="rect">
            <a:avLst/>
          </a:prstGeom>
          <a:noFill/>
          <a:ln>
            <a:noFill/>
          </a:ln>
          <a:extLst>
            <a:ext uri="{909E8E84-426E-40DD-AFC4-6F175D3DCCD1}">
              <a14:hiddenFill xmlns:a14="http://schemas.microsoft.com/office/drawing/2010/main">
                <a:solidFill>
                  <a:srgbClr val="0098DB"/>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16:creationId xmlns:a16="http://schemas.microsoft.com/office/drawing/2014/main" id="{D6E242BD-2678-B84E-87F9-773B03BE4604}"/>
              </a:ext>
            </a:extLst>
          </p:cNvPr>
          <p:cNvSpPr txBox="1">
            <a:spLocks noChangeArrowheads="1"/>
          </p:cNvSpPr>
          <p:nvPr/>
        </p:nvSpPr>
        <p:spPr bwMode="auto">
          <a:xfrm>
            <a:off x="5442599" y="3431250"/>
            <a:ext cx="20062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1pPr>
            <a:lvl2pPr marL="742950" indent="-28575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2pPr>
            <a:lvl3pPr marL="11430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3pPr>
            <a:lvl4pPr marL="16002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4pPr>
            <a:lvl5pPr marL="20574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5pPr>
            <a:lvl6pPr marL="25146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6pPr>
            <a:lvl7pPr marL="29718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7pPr>
            <a:lvl8pPr marL="34290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8pPr>
            <a:lvl9pPr marL="38862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9pPr>
          </a:lstStyle>
          <a:p>
            <a:pPr eaLnBrk="1" hangingPunct="1"/>
            <a:r>
              <a:rPr lang="en-US" altLang="en-US" sz="1400" dirty="0">
                <a:solidFill>
                  <a:schemeClr val="bg2"/>
                </a:solidFill>
              </a:rPr>
              <a:t>Virtual Observatory </a:t>
            </a:r>
          </a:p>
          <a:p>
            <a:pPr eaLnBrk="1" hangingPunct="1"/>
            <a:r>
              <a:rPr lang="en-US" altLang="en-US" sz="1400" dirty="0">
                <a:solidFill>
                  <a:schemeClr val="bg2"/>
                </a:solidFill>
              </a:rPr>
              <a:t>protocols</a:t>
            </a:r>
          </a:p>
        </p:txBody>
      </p:sp>
      <p:sp>
        <p:nvSpPr>
          <p:cNvPr id="9" name="Right Arrow 2">
            <a:extLst>
              <a:ext uri="{FF2B5EF4-FFF2-40B4-BE49-F238E27FC236}">
                <a16:creationId xmlns:a16="http://schemas.microsoft.com/office/drawing/2014/main" id="{99F7D61F-329B-6E47-9BE5-DDCD07542DE5}"/>
              </a:ext>
            </a:extLst>
          </p:cNvPr>
          <p:cNvSpPr>
            <a:spLocks noChangeArrowheads="1"/>
          </p:cNvSpPr>
          <p:nvPr/>
        </p:nvSpPr>
        <p:spPr bwMode="auto">
          <a:xfrm>
            <a:off x="3974901" y="3476762"/>
            <a:ext cx="1196579" cy="432197"/>
          </a:xfrm>
          <a:prstGeom prst="rightArrow">
            <a:avLst>
              <a:gd name="adj1" fmla="val 50000"/>
              <a:gd name="adj2" fmla="val 49963"/>
            </a:avLst>
          </a:prstGeom>
          <a:solidFill>
            <a:srgbClr val="0098DB"/>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1pPr>
            <a:lvl2pPr marL="742950" indent="-28575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2pPr>
            <a:lvl3pPr marL="11430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3pPr>
            <a:lvl4pPr marL="16002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4pPr>
            <a:lvl5pPr marL="20574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5pPr>
            <a:lvl6pPr marL="25146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6pPr>
            <a:lvl7pPr marL="29718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7pPr>
            <a:lvl8pPr marL="34290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8pPr>
            <a:lvl9pPr marL="38862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9pPr>
          </a:lstStyle>
          <a:p>
            <a:pPr eaLnBrk="1" hangingPunct="1"/>
            <a:endParaRPr lang="en-US" altLang="en-US" sz="1200"/>
          </a:p>
        </p:txBody>
      </p:sp>
      <p:sp>
        <p:nvSpPr>
          <p:cNvPr id="10" name="TextBox 2">
            <a:extLst>
              <a:ext uri="{FF2B5EF4-FFF2-40B4-BE49-F238E27FC236}">
                <a16:creationId xmlns:a16="http://schemas.microsoft.com/office/drawing/2014/main" id="{DE53D924-ACA1-8340-A732-2DEAB4E110D6}"/>
              </a:ext>
            </a:extLst>
          </p:cNvPr>
          <p:cNvSpPr txBox="1">
            <a:spLocks noChangeArrowheads="1"/>
          </p:cNvSpPr>
          <p:nvPr/>
        </p:nvSpPr>
        <p:spPr bwMode="auto">
          <a:xfrm>
            <a:off x="284277" y="3277363"/>
            <a:ext cx="34195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1pPr>
            <a:lvl2pPr marL="742950" indent="-28575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2pPr>
            <a:lvl3pPr marL="11430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3pPr>
            <a:lvl4pPr marL="16002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4pPr>
            <a:lvl5pPr marL="20574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5pPr>
            <a:lvl6pPr marL="25146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6pPr>
            <a:lvl7pPr marL="29718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7pPr>
            <a:lvl8pPr marL="34290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8pPr>
            <a:lvl9pPr marL="38862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9pPr>
          </a:lstStyle>
          <a:p>
            <a:pPr eaLnBrk="1" hangingPunct="1">
              <a:buClr>
                <a:schemeClr val="accent1"/>
              </a:buClr>
              <a:buFont typeface="Arial" panose="020B0604020202020204" pitchFamily="34" charset="0"/>
              <a:buChar char="•"/>
            </a:pPr>
            <a:r>
              <a:rPr lang="en-US" altLang="en-US" sz="1400" dirty="0" err="1">
                <a:solidFill>
                  <a:schemeClr val="bg2"/>
                </a:solidFill>
              </a:rPr>
              <a:t>Standardise</a:t>
            </a:r>
            <a:r>
              <a:rPr lang="en-US" altLang="en-US" sz="1400" dirty="0">
                <a:solidFill>
                  <a:schemeClr val="bg2"/>
                </a:solidFill>
              </a:rPr>
              <a:t> the input parameter </a:t>
            </a:r>
          </a:p>
          <a:p>
            <a:pPr eaLnBrk="1" hangingPunct="1">
              <a:buClr>
                <a:schemeClr val="accent1"/>
              </a:buClr>
              <a:buFont typeface="Arial" panose="020B0604020202020204" pitchFamily="34" charset="0"/>
              <a:buChar char="•"/>
            </a:pPr>
            <a:r>
              <a:rPr lang="en-US" altLang="en-US" sz="1400" dirty="0" err="1">
                <a:solidFill>
                  <a:schemeClr val="bg2"/>
                </a:solidFill>
              </a:rPr>
              <a:t>Standardise</a:t>
            </a:r>
            <a:r>
              <a:rPr lang="en-US" altLang="en-US" sz="1400" dirty="0">
                <a:solidFill>
                  <a:schemeClr val="bg2"/>
                </a:solidFill>
              </a:rPr>
              <a:t> the output information and format</a:t>
            </a:r>
          </a:p>
        </p:txBody>
      </p:sp>
      <p:pic>
        <p:nvPicPr>
          <p:cNvPr id="12" name="Picture 11">
            <a:extLst>
              <a:ext uri="{FF2B5EF4-FFF2-40B4-BE49-F238E27FC236}">
                <a16:creationId xmlns:a16="http://schemas.microsoft.com/office/drawing/2014/main" id="{6C3E3ACF-215B-934F-B7EA-0B73698CE8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8895" y="3308939"/>
            <a:ext cx="1218635" cy="675511"/>
          </a:xfrm>
          <a:prstGeom prst="rect">
            <a:avLst/>
          </a:prstGeom>
        </p:spPr>
      </p:pic>
      <p:sp>
        <p:nvSpPr>
          <p:cNvPr id="4" name="Content Placeholder 2"/>
          <p:cNvSpPr txBox="1">
            <a:spLocks/>
          </p:cNvSpPr>
          <p:nvPr/>
        </p:nvSpPr>
        <p:spPr>
          <a:xfrm>
            <a:off x="289845" y="721883"/>
            <a:ext cx="8324766" cy="3294143"/>
          </a:xfrm>
          <a:prstGeom prst="rect">
            <a:avLst/>
          </a:prstGeom>
        </p:spPr>
        <p:txBody>
          <a:bodyPr/>
          <a:lstStyle>
            <a:lvl1pPr marL="342900" indent="-342900" algn="l" defTabSz="457200" rtl="0" eaLnBrk="0" fontAlgn="base" hangingPunct="0">
              <a:spcBef>
                <a:spcPct val="20000"/>
              </a:spcBef>
              <a:spcAft>
                <a:spcPct val="0"/>
              </a:spcAft>
              <a:buSzPct val="100000"/>
              <a:buFont typeface="Arial"/>
              <a:buChar char="•"/>
              <a:defRPr kern="1200">
                <a:solidFill>
                  <a:schemeClr val="tx1"/>
                </a:solidFill>
                <a:latin typeface="Tahoma"/>
                <a:ea typeface="ＭＳ Ｐゴシック" charset="-128"/>
                <a:cs typeface="Georgia"/>
              </a:defRPr>
            </a:lvl1pPr>
            <a:lvl2pPr marL="742950" indent="-285750" algn="l" defTabSz="457200" rtl="0" eaLnBrk="0" fontAlgn="base" hangingPunct="0">
              <a:spcBef>
                <a:spcPct val="20000"/>
              </a:spcBef>
              <a:spcAft>
                <a:spcPct val="0"/>
              </a:spcAft>
              <a:buSzPct val="100000"/>
              <a:buFont typeface="Courier New"/>
              <a:buChar char="o"/>
              <a:defRPr sz="1600" kern="1200">
                <a:solidFill>
                  <a:schemeClr val="tx1"/>
                </a:solidFill>
                <a:latin typeface="Tahoma"/>
                <a:ea typeface="ＭＳ Ｐゴシック" charset="-128"/>
                <a:cs typeface="Georgia"/>
              </a:defRPr>
            </a:lvl2pPr>
            <a:lvl3pPr marL="1143000" indent="-228600" algn="l" defTabSz="457200" rtl="0" eaLnBrk="0" fontAlgn="base" hangingPunct="0">
              <a:spcBef>
                <a:spcPct val="20000"/>
              </a:spcBef>
              <a:spcAft>
                <a:spcPct val="0"/>
              </a:spcAft>
              <a:buSzPct val="100000"/>
              <a:buFont typeface="Arial" charset="0"/>
              <a:buChar char="•"/>
              <a:defRPr sz="1600" kern="1200">
                <a:solidFill>
                  <a:srgbClr val="0000FF"/>
                </a:solidFill>
                <a:latin typeface="Tahoma"/>
                <a:ea typeface="ＭＳ Ｐゴシック" charset="-128"/>
                <a:cs typeface="Georgia"/>
              </a:defRPr>
            </a:lvl3pPr>
            <a:lvl4pPr marL="1600200" indent="-228600" algn="l" defTabSz="457200" rtl="0" eaLnBrk="0" fontAlgn="base" hangingPunct="0">
              <a:spcBef>
                <a:spcPct val="20000"/>
              </a:spcBef>
              <a:spcAft>
                <a:spcPct val="0"/>
              </a:spcAft>
              <a:buFont typeface="Wingdings" charset="0"/>
              <a:buChar char="§"/>
              <a:defRPr sz="1600" kern="1200">
                <a:solidFill>
                  <a:srgbClr val="7F7F7F"/>
                </a:solidFill>
                <a:latin typeface="Tahoma"/>
                <a:ea typeface="ＭＳ Ｐゴシック" charset="-128"/>
                <a:cs typeface="Georgi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
                <a:srgbClr val="3366FF"/>
              </a:buClr>
              <a:buFont typeface="Wingdings" charset="2"/>
              <a:buChar char="Ø"/>
              <a:defRPr/>
            </a:pPr>
            <a:r>
              <a:rPr lang="en-US" sz="1600" b="1" dirty="0">
                <a:solidFill>
                  <a:schemeClr val="bg2"/>
                </a:solidFill>
                <a:latin typeface="Verdana"/>
                <a:cs typeface="Verdana"/>
              </a:rPr>
              <a:t>Yes, we can</a:t>
            </a:r>
          </a:p>
          <a:p>
            <a:pPr marL="0" indent="0">
              <a:lnSpc>
                <a:spcPct val="110000"/>
              </a:lnSpc>
              <a:buClr>
                <a:srgbClr val="3366FF"/>
              </a:buClr>
              <a:buNone/>
              <a:defRPr/>
            </a:pPr>
            <a:endParaRPr lang="en-US" sz="1350" b="1" dirty="0">
              <a:solidFill>
                <a:schemeClr val="bg2"/>
              </a:solidFill>
              <a:latin typeface="Verdana"/>
              <a:cs typeface="Verdana"/>
            </a:endParaRPr>
          </a:p>
          <a:p>
            <a:pPr>
              <a:buClr>
                <a:schemeClr val="accent1"/>
              </a:buClr>
              <a:buFont typeface="+mj-lt"/>
              <a:buAutoNum type="arabicPeriod"/>
            </a:pPr>
            <a:r>
              <a:rPr lang="en-US" sz="1600" dirty="0">
                <a:solidFill>
                  <a:schemeClr val="bg2"/>
                </a:solidFill>
                <a:latin typeface="Verdana"/>
                <a:cs typeface="Verdana"/>
              </a:rPr>
              <a:t>All observatories provide observing schedules (also?) in </a:t>
            </a:r>
            <a:r>
              <a:rPr lang="en-US" sz="1600" i="1" dirty="0">
                <a:solidFill>
                  <a:schemeClr val="bg2"/>
                </a:solidFill>
                <a:latin typeface="Verdana"/>
                <a:cs typeface="Verdana"/>
              </a:rPr>
              <a:t>standard format</a:t>
            </a:r>
          </a:p>
          <a:p>
            <a:pPr>
              <a:buClr>
                <a:schemeClr val="accent1"/>
              </a:buClr>
              <a:buFont typeface="+mj-lt"/>
              <a:buAutoNum type="arabicPeriod"/>
            </a:pPr>
            <a:r>
              <a:rPr lang="en-US" sz="1600" dirty="0">
                <a:solidFill>
                  <a:schemeClr val="bg2"/>
                </a:solidFill>
                <a:latin typeface="Verdana"/>
                <a:cs typeface="Verdana"/>
              </a:rPr>
              <a:t>Same for target visibilities</a:t>
            </a:r>
          </a:p>
          <a:p>
            <a:pPr>
              <a:buClr>
                <a:schemeClr val="accent1"/>
              </a:buClr>
              <a:buFont typeface="Wingdings" charset="2"/>
              <a:buChar char="§"/>
            </a:pPr>
            <a:endParaRPr lang="en-US" sz="1600" dirty="0">
              <a:solidFill>
                <a:schemeClr val="bg2"/>
              </a:solidFill>
              <a:latin typeface="Verdana"/>
              <a:cs typeface="Verdana"/>
            </a:endParaRPr>
          </a:p>
          <a:p>
            <a:pPr marL="0" indent="0">
              <a:buClr>
                <a:schemeClr val="accent1"/>
              </a:buClr>
              <a:buNone/>
            </a:pPr>
            <a:r>
              <a:rPr lang="en-US" sz="1600" dirty="0">
                <a:solidFill>
                  <a:schemeClr val="accent1"/>
                </a:solidFill>
                <a:latin typeface="Verdana"/>
                <a:cs typeface="Verdana"/>
                <a:sym typeface="Wingdings" pitchFamily="2" charset="2"/>
              </a:rPr>
              <a:t>1 &amp; 2 </a:t>
            </a:r>
            <a:r>
              <a:rPr lang="en-US" sz="1600" dirty="0">
                <a:solidFill>
                  <a:schemeClr val="bg2"/>
                </a:solidFill>
                <a:latin typeface="Verdana"/>
                <a:cs typeface="Verdana"/>
                <a:sym typeface="Wingdings" pitchFamily="2" charset="2"/>
              </a:rPr>
              <a:t> </a:t>
            </a:r>
            <a:r>
              <a:rPr lang="en-US" altLang="en-US" sz="1600" dirty="0">
                <a:solidFill>
                  <a:schemeClr val="bg2"/>
                </a:solidFill>
                <a:latin typeface="Verdana" panose="020B0604030504040204" pitchFamily="34" charset="0"/>
                <a:ea typeface="Verdana" panose="020B0604030504040204" pitchFamily="34" charset="0"/>
                <a:cs typeface="Verdana" panose="020B0604030504040204" pitchFamily="34" charset="0"/>
              </a:rPr>
              <a:t>automatically retrievable: </a:t>
            </a:r>
            <a:r>
              <a:rPr lang="en-US" altLang="en-US" sz="1600" b="1" dirty="0">
                <a:solidFill>
                  <a:schemeClr val="bg2"/>
                </a:solidFill>
                <a:latin typeface="Verdana" panose="020B0604030504040204" pitchFamily="34" charset="0"/>
                <a:ea typeface="Verdana" panose="020B0604030504040204" pitchFamily="34" charset="0"/>
                <a:cs typeface="Verdana" panose="020B0604030504040204" pitchFamily="34" charset="0"/>
              </a:rPr>
              <a:t>TOOLS </a:t>
            </a:r>
            <a:r>
              <a:rPr lang="en-US" altLang="en-US" sz="1600" b="1" dirty="0">
                <a:solidFill>
                  <a:schemeClr val="bg2"/>
                </a:solidFill>
                <a:latin typeface="Verdana" panose="020B0604030504040204" pitchFamily="34" charset="0"/>
                <a:ea typeface="Verdana" panose="020B0604030504040204" pitchFamily="34" charset="0"/>
                <a:cs typeface="Verdana" panose="020B0604030504040204" pitchFamily="34" charset="0"/>
                <a:sym typeface="Wingdings" pitchFamily="2" charset="2"/>
              </a:rPr>
              <a:t> SERVICES</a:t>
            </a:r>
            <a:endParaRPr lang="en-US" sz="1600" dirty="0">
              <a:solidFill>
                <a:schemeClr val="bg2"/>
              </a:solidFill>
              <a:latin typeface="Verdana"/>
              <a:cs typeface="Verdana"/>
            </a:endParaRPr>
          </a:p>
          <a:p>
            <a:pPr>
              <a:buClr>
                <a:schemeClr val="accent1"/>
              </a:buClr>
              <a:buFont typeface="Wingdings" charset="2"/>
              <a:buChar char="§"/>
            </a:pPr>
            <a:r>
              <a:rPr lang="en-US" sz="1600" dirty="0">
                <a:solidFill>
                  <a:schemeClr val="bg2"/>
                </a:solidFill>
                <a:latin typeface="Verdana"/>
                <a:cs typeface="Verdana"/>
              </a:rPr>
              <a:t>But: need to agree common basic terminology for time stamps, target, coordinates, etc.</a:t>
            </a:r>
          </a:p>
        </p:txBody>
      </p:sp>
      <p:sp>
        <p:nvSpPr>
          <p:cNvPr id="11" name="Rectangle 10">
            <a:extLst>
              <a:ext uri="{FF2B5EF4-FFF2-40B4-BE49-F238E27FC236}">
                <a16:creationId xmlns:a16="http://schemas.microsoft.com/office/drawing/2014/main" id="{FD7CDA18-D461-5749-A52C-A2C525C8F7EF}"/>
              </a:ext>
            </a:extLst>
          </p:cNvPr>
          <p:cNvSpPr/>
          <p:nvPr/>
        </p:nvSpPr>
        <p:spPr>
          <a:xfrm>
            <a:off x="284276" y="4188668"/>
            <a:ext cx="8859723" cy="307777"/>
          </a:xfrm>
          <a:prstGeom prst="rect">
            <a:avLst/>
          </a:prstGeom>
        </p:spPr>
        <p:txBody>
          <a:bodyPr wrap="square">
            <a:spAutoFit/>
          </a:bodyPr>
          <a:lstStyle/>
          <a:p>
            <a:pPr algn="ctr">
              <a:buClr>
                <a:schemeClr val="accent1"/>
              </a:buClr>
            </a:pPr>
            <a:r>
              <a:rPr lang="en-US" sz="1400" b="1" dirty="0">
                <a:solidFill>
                  <a:schemeClr val="bg2"/>
                </a:solidFill>
              </a:rPr>
              <a:t>How? </a:t>
            </a:r>
            <a:r>
              <a:rPr lang="en-US" sz="1400" dirty="0">
                <a:solidFill>
                  <a:schemeClr val="bg2"/>
                </a:solidFill>
              </a:rPr>
              <a:t>See talk </a:t>
            </a:r>
            <a:r>
              <a:rPr lang="en-US" sz="1400" b="1" dirty="0">
                <a:solidFill>
                  <a:srgbClr val="C00000"/>
                </a:solidFill>
              </a:rPr>
              <a:t>Jan-Uwe Ness </a:t>
            </a:r>
            <a:r>
              <a:rPr lang="en-US" sz="1400" dirty="0">
                <a:solidFill>
                  <a:schemeClr val="bg2"/>
                </a:solidFill>
              </a:rPr>
              <a:t>on</a:t>
            </a:r>
            <a:r>
              <a:rPr lang="en-US" sz="1400" b="1" dirty="0">
                <a:solidFill>
                  <a:schemeClr val="bg2"/>
                </a:solidFill>
              </a:rPr>
              <a:t> Multi-mission </a:t>
            </a:r>
            <a:r>
              <a:rPr lang="en-US" sz="1400" b="1" dirty="0" err="1">
                <a:solidFill>
                  <a:schemeClr val="bg2"/>
                </a:solidFill>
              </a:rPr>
              <a:t>coordinations</a:t>
            </a:r>
            <a:r>
              <a:rPr lang="en-US" sz="1400" b="1" dirty="0">
                <a:solidFill>
                  <a:schemeClr val="bg2"/>
                </a:solidFill>
              </a:rPr>
              <a:t> – </a:t>
            </a:r>
            <a:r>
              <a:rPr lang="en-US" sz="1400" dirty="0">
                <a:solidFill>
                  <a:schemeClr val="bg2"/>
                </a:solidFill>
              </a:rPr>
              <a:t>Thursday 10:00-10:20</a:t>
            </a:r>
          </a:p>
        </p:txBody>
      </p:sp>
    </p:spTree>
    <p:extLst>
      <p:ext uri="{BB962C8B-B14F-4D97-AF65-F5344CB8AC3E}">
        <p14:creationId xmlns:p14="http://schemas.microsoft.com/office/powerpoint/2010/main" val="171953804"/>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dissolve">
                                      <p:cBhvr>
                                        <p:cTn id="7" dur="500"/>
                                        <p:tgtEl>
                                          <p:spTgt spid="4">
                                            <p:txEl>
                                              <p:pRg st="5" end="5"/>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6" end="6"/>
                                            </p:txEl>
                                          </p:spTgt>
                                        </p:tgtEl>
                                        <p:attrNameLst>
                                          <p:attrName>style.visibility</p:attrName>
                                        </p:attrNameLst>
                                      </p:cBhvr>
                                      <p:to>
                                        <p:strVal val="visible"/>
                                      </p:to>
                                    </p:set>
                                    <p:animEffect transition="in" filter="dissolve">
                                      <p:cBhvr>
                                        <p:cTn id="10" dur="500"/>
                                        <p:tgtEl>
                                          <p:spTgt spid="4">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7FA6-A32C-C04B-B415-DE29B4935D0E}"/>
              </a:ext>
            </a:extLst>
          </p:cNvPr>
          <p:cNvSpPr>
            <a:spLocks noGrp="1"/>
          </p:cNvSpPr>
          <p:nvPr>
            <p:ph type="title"/>
          </p:nvPr>
        </p:nvSpPr>
        <p:spPr/>
        <p:txBody>
          <a:bodyPr/>
          <a:lstStyle/>
          <a:p>
            <a:r>
              <a:rPr lang="en-US" dirty="0"/>
              <a:t>Yes, we can!</a:t>
            </a:r>
          </a:p>
        </p:txBody>
      </p:sp>
      <p:pic>
        <p:nvPicPr>
          <p:cNvPr id="6" name="Picture 5" descr="Screen Shot 2017-03-30 at 19.29.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295" y="600753"/>
            <a:ext cx="4461146" cy="3934090"/>
          </a:xfrm>
          <a:prstGeom prst="rect">
            <a:avLst/>
          </a:prstGeom>
        </p:spPr>
      </p:pic>
      <p:sp>
        <p:nvSpPr>
          <p:cNvPr id="8" name="Rectangle 7">
            <a:extLst>
              <a:ext uri="{FF2B5EF4-FFF2-40B4-BE49-F238E27FC236}">
                <a16:creationId xmlns:a16="http://schemas.microsoft.com/office/drawing/2014/main" id="{0907BE0B-CD6D-5C45-82E9-988D25B99176}"/>
              </a:ext>
            </a:extLst>
          </p:cNvPr>
          <p:cNvSpPr/>
          <p:nvPr/>
        </p:nvSpPr>
        <p:spPr>
          <a:xfrm>
            <a:off x="365294" y="991625"/>
            <a:ext cx="3966040" cy="1323439"/>
          </a:xfrm>
          <a:prstGeom prst="rect">
            <a:avLst/>
          </a:prstGeom>
        </p:spPr>
        <p:txBody>
          <a:bodyPr wrap="square">
            <a:spAutoFit/>
          </a:bodyPr>
          <a:lstStyle/>
          <a:p>
            <a:pPr marL="285750" indent="-285750">
              <a:buClr>
                <a:schemeClr val="accent1"/>
              </a:buClr>
              <a:buFont typeface="Wingdings" pitchFamily="2" charset="2"/>
              <a:buChar char="à"/>
            </a:pPr>
            <a:r>
              <a:rPr lang="en-US" sz="1600" dirty="0">
                <a:solidFill>
                  <a:schemeClr val="bg2"/>
                </a:solidFill>
                <a:latin typeface="Verdana"/>
                <a:cs typeface="Verdana"/>
              </a:rPr>
              <a:t>Simple example of </a:t>
            </a:r>
          </a:p>
          <a:p>
            <a:pPr>
              <a:buClr>
                <a:schemeClr val="accent1"/>
              </a:buClr>
            </a:pPr>
            <a:r>
              <a:rPr lang="en-US" sz="1600" dirty="0">
                <a:solidFill>
                  <a:schemeClr val="bg2"/>
                </a:solidFill>
                <a:latin typeface="Verdana"/>
                <a:cs typeface="Verdana"/>
              </a:rPr>
              <a:t>    client for visibility info: </a:t>
            </a:r>
          </a:p>
          <a:p>
            <a:pPr>
              <a:buClr>
                <a:schemeClr val="accent1"/>
              </a:buClr>
            </a:pPr>
            <a:r>
              <a:rPr lang="en-US" sz="1600" dirty="0">
                <a:solidFill>
                  <a:schemeClr val="bg2"/>
                </a:solidFill>
                <a:latin typeface="Verdana"/>
                <a:cs typeface="Verdana"/>
              </a:rPr>
              <a:t>    </a:t>
            </a:r>
          </a:p>
          <a:p>
            <a:pPr>
              <a:buClr>
                <a:schemeClr val="accent1"/>
              </a:buClr>
            </a:pPr>
            <a:r>
              <a:rPr lang="en-US" sz="1600" dirty="0">
                <a:solidFill>
                  <a:schemeClr val="bg2"/>
                </a:solidFill>
                <a:latin typeface="Verdana"/>
                <a:cs typeface="Verdana"/>
              </a:rPr>
              <a:t>    User builds tool to compile info </a:t>
            </a:r>
          </a:p>
          <a:p>
            <a:pPr>
              <a:buClr>
                <a:schemeClr val="accent1"/>
              </a:buClr>
            </a:pPr>
            <a:r>
              <a:rPr lang="en-US" sz="1600" dirty="0">
                <a:solidFill>
                  <a:schemeClr val="bg2"/>
                </a:solidFill>
                <a:latin typeface="Verdana"/>
                <a:cs typeface="Verdana"/>
              </a:rPr>
              <a:t>    and display</a:t>
            </a:r>
          </a:p>
        </p:txBody>
      </p:sp>
    </p:spTree>
    <p:extLst>
      <p:ext uri="{BB962C8B-B14F-4D97-AF65-F5344CB8AC3E}">
        <p14:creationId xmlns:p14="http://schemas.microsoft.com/office/powerpoint/2010/main" val="1661810911"/>
      </p:ext>
    </p:extLst>
  </p:cSld>
  <p:clrMapOvr>
    <a:masterClrMapping/>
  </p:clrMapOvr>
  <p:transition spd="slow"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3085" y="650204"/>
            <a:ext cx="5273867" cy="339725"/>
          </a:xfrm>
          <a:prstGeom prst="rect">
            <a:avLst/>
          </a:prstGeom>
          <a:solidFill>
            <a:schemeClr val="tx2">
              <a:lumMod val="20000"/>
              <a:lumOff val="80000"/>
              <a:alpha val="50000"/>
            </a:schemeClr>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350">
              <a:solidFill>
                <a:schemeClr val="bg2">
                  <a:lumMod val="20000"/>
                  <a:lumOff val="80000"/>
                </a:schemeClr>
              </a:solidFill>
            </a:endParaRPr>
          </a:p>
        </p:txBody>
      </p:sp>
      <p:sp>
        <p:nvSpPr>
          <p:cNvPr id="5" name="Content Placeholder 2"/>
          <p:cNvSpPr txBox="1">
            <a:spLocks/>
          </p:cNvSpPr>
          <p:nvPr/>
        </p:nvSpPr>
        <p:spPr>
          <a:xfrm>
            <a:off x="143086" y="630605"/>
            <a:ext cx="8674948" cy="1451413"/>
          </a:xfrm>
          <a:prstGeom prst="rect">
            <a:avLst/>
          </a:prstGeom>
        </p:spPr>
        <p:txBody>
          <a:bodyPr/>
          <a:lstStyle>
            <a:lvl1pPr marL="342900" indent="-342900" algn="l" defTabSz="457200" rtl="0" eaLnBrk="0" fontAlgn="base" hangingPunct="0">
              <a:spcBef>
                <a:spcPct val="20000"/>
              </a:spcBef>
              <a:spcAft>
                <a:spcPct val="0"/>
              </a:spcAft>
              <a:buSzPct val="100000"/>
              <a:buFont typeface="Arial"/>
              <a:buChar char="•"/>
              <a:defRPr kern="1200">
                <a:solidFill>
                  <a:schemeClr val="tx1"/>
                </a:solidFill>
                <a:latin typeface="Tahoma"/>
                <a:ea typeface="ＭＳ Ｐゴシック" charset="-128"/>
                <a:cs typeface="Georgia"/>
              </a:defRPr>
            </a:lvl1pPr>
            <a:lvl2pPr marL="742950" indent="-285750" algn="l" defTabSz="457200" rtl="0" eaLnBrk="0" fontAlgn="base" hangingPunct="0">
              <a:spcBef>
                <a:spcPct val="20000"/>
              </a:spcBef>
              <a:spcAft>
                <a:spcPct val="0"/>
              </a:spcAft>
              <a:buSzPct val="100000"/>
              <a:buFont typeface="Courier New"/>
              <a:buChar char="o"/>
              <a:defRPr sz="1600" kern="1200">
                <a:solidFill>
                  <a:schemeClr val="tx1"/>
                </a:solidFill>
                <a:latin typeface="Tahoma"/>
                <a:ea typeface="ＭＳ Ｐゴシック" charset="-128"/>
                <a:cs typeface="Georgia"/>
              </a:defRPr>
            </a:lvl2pPr>
            <a:lvl3pPr marL="1143000" indent="-228600" algn="l" defTabSz="457200" rtl="0" eaLnBrk="0" fontAlgn="base" hangingPunct="0">
              <a:spcBef>
                <a:spcPct val="20000"/>
              </a:spcBef>
              <a:spcAft>
                <a:spcPct val="0"/>
              </a:spcAft>
              <a:buSzPct val="100000"/>
              <a:buFont typeface="Arial" charset="0"/>
              <a:buChar char="•"/>
              <a:defRPr sz="1600" kern="1200">
                <a:solidFill>
                  <a:srgbClr val="0000FF"/>
                </a:solidFill>
                <a:latin typeface="Tahoma"/>
                <a:ea typeface="ＭＳ Ｐゴシック" charset="-128"/>
                <a:cs typeface="Georgia"/>
              </a:defRPr>
            </a:lvl3pPr>
            <a:lvl4pPr marL="1600200" indent="-228600" algn="l" defTabSz="457200" rtl="0" eaLnBrk="0" fontAlgn="base" hangingPunct="0">
              <a:spcBef>
                <a:spcPct val="20000"/>
              </a:spcBef>
              <a:spcAft>
                <a:spcPct val="0"/>
              </a:spcAft>
              <a:buFont typeface="Wingdings" charset="0"/>
              <a:buChar char="§"/>
              <a:defRPr sz="1600" kern="1200">
                <a:solidFill>
                  <a:srgbClr val="7F7F7F"/>
                </a:solidFill>
                <a:latin typeface="Tahoma"/>
                <a:ea typeface="ＭＳ Ｐゴシック" charset="-128"/>
                <a:cs typeface="Georgi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
                <a:srgbClr val="3366FF"/>
              </a:buClr>
              <a:buFont typeface="Wingdings" charset="2"/>
              <a:buChar char="Ø"/>
              <a:defRPr/>
            </a:pPr>
            <a:r>
              <a:rPr lang="en-US" sz="1600" b="1" dirty="0">
                <a:solidFill>
                  <a:schemeClr val="bg2"/>
                </a:solidFill>
                <a:latin typeface="Verdana"/>
                <a:cs typeface="Verdana"/>
              </a:rPr>
              <a:t>Yes, we can… we may need a new forum?</a:t>
            </a:r>
          </a:p>
          <a:p>
            <a:pPr>
              <a:lnSpc>
                <a:spcPct val="110000"/>
              </a:lnSpc>
              <a:buClr>
                <a:srgbClr val="3366FF"/>
              </a:buClr>
              <a:buFont typeface="Wingdings" charset="2"/>
              <a:buChar char="Ø"/>
              <a:defRPr/>
            </a:pPr>
            <a:endParaRPr lang="en-US" sz="1500" b="1" dirty="0">
              <a:solidFill>
                <a:schemeClr val="bg2"/>
              </a:solidFill>
              <a:latin typeface="Verdana"/>
              <a:cs typeface="Verdana"/>
            </a:endParaRPr>
          </a:p>
          <a:p>
            <a:pPr>
              <a:buClr>
                <a:schemeClr val="accent1"/>
              </a:buClr>
              <a:buFont typeface="Wingdings" charset="2"/>
              <a:buChar char="§"/>
            </a:pPr>
            <a:r>
              <a:rPr lang="en-US" sz="1400" dirty="0" err="1">
                <a:solidFill>
                  <a:schemeClr val="bg2"/>
                </a:solidFill>
                <a:latin typeface="Verdana"/>
                <a:cs typeface="Verdana"/>
              </a:rPr>
              <a:t>SciApp</a:t>
            </a:r>
            <a:r>
              <a:rPr lang="en-US" sz="1400" dirty="0">
                <a:solidFill>
                  <a:schemeClr val="bg2"/>
                </a:solidFill>
                <a:latin typeface="Verdana"/>
                <a:cs typeface="Verdana"/>
              </a:rPr>
              <a:t>: collaboration application, based on web mobile technologies, designed to facilitate management of observation campaigns, writing of articles and general exchange of knowledge in a specific area – </a:t>
            </a:r>
            <a:r>
              <a:rPr lang="en-US" sz="1400" dirty="0">
                <a:solidFill>
                  <a:srgbClr val="3366FF"/>
                </a:solidFill>
                <a:latin typeface="Verdana"/>
                <a:cs typeface="Verdana"/>
              </a:rPr>
              <a:t>beta</a:t>
            </a:r>
            <a:r>
              <a:rPr lang="en-US" sz="1400" dirty="0">
                <a:solidFill>
                  <a:schemeClr val="bg2"/>
                </a:solidFill>
                <a:latin typeface="Verdana"/>
                <a:cs typeface="Verdana"/>
              </a:rPr>
              <a:t> </a:t>
            </a:r>
            <a:r>
              <a:rPr lang="en-US" sz="1400" dirty="0">
                <a:solidFill>
                  <a:srgbClr val="3366FF"/>
                </a:solidFill>
                <a:latin typeface="Verdana"/>
                <a:cs typeface="Verdana"/>
              </a:rPr>
              <a:t>developed at ESA/ESAC</a:t>
            </a:r>
          </a:p>
        </p:txBody>
      </p:sp>
      <p:sp>
        <p:nvSpPr>
          <p:cNvPr id="2" name="Rectangle 1"/>
          <p:cNvSpPr/>
          <p:nvPr/>
        </p:nvSpPr>
        <p:spPr>
          <a:xfrm>
            <a:off x="3243451" y="4149970"/>
            <a:ext cx="3162205" cy="338554"/>
          </a:xfrm>
          <a:prstGeom prst="rect">
            <a:avLst/>
          </a:prstGeom>
        </p:spPr>
        <p:txBody>
          <a:bodyPr wrap="square">
            <a:spAutoFit/>
          </a:bodyPr>
          <a:lstStyle/>
          <a:p>
            <a:r>
              <a:rPr lang="en-US" sz="1600" dirty="0">
                <a:solidFill>
                  <a:srgbClr val="3366FF"/>
                </a:solidFill>
              </a:rPr>
              <a:t>https://</a:t>
            </a:r>
            <a:r>
              <a:rPr lang="en-US" sz="1600" dirty="0" err="1">
                <a:solidFill>
                  <a:srgbClr val="3366FF"/>
                </a:solidFill>
              </a:rPr>
              <a:t>sciapp.esac.esa.int</a:t>
            </a:r>
            <a:endParaRPr lang="en-US" sz="1600" dirty="0">
              <a:solidFill>
                <a:srgbClr val="3366FF"/>
              </a:solidFill>
            </a:endParaRPr>
          </a:p>
        </p:txBody>
      </p:sp>
      <p:sp>
        <p:nvSpPr>
          <p:cNvPr id="11" name="Title 1">
            <a:extLst>
              <a:ext uri="{FF2B5EF4-FFF2-40B4-BE49-F238E27FC236}">
                <a16:creationId xmlns:a16="http://schemas.microsoft.com/office/drawing/2014/main" id="{5AB59E91-936A-7247-9AAA-3E70C140BDFE}"/>
              </a:ext>
            </a:extLst>
          </p:cNvPr>
          <p:cNvSpPr>
            <a:spLocks noGrp="1"/>
          </p:cNvSpPr>
          <p:nvPr>
            <p:ph type="title"/>
          </p:nvPr>
        </p:nvSpPr>
        <p:spPr/>
        <p:txBody>
          <a:bodyPr/>
          <a:lstStyle/>
          <a:p>
            <a:r>
              <a:rPr lang="en-GB" dirty="0">
                <a:latin typeface="Verdana" charset="0"/>
                <a:ea typeface="MS PGothic" charset="0"/>
              </a:rPr>
              <a:t>Can we do even more better?</a:t>
            </a:r>
          </a:p>
        </p:txBody>
      </p:sp>
      <p:sp>
        <p:nvSpPr>
          <p:cNvPr id="12" name="Content Placeholder 2">
            <a:extLst>
              <a:ext uri="{FF2B5EF4-FFF2-40B4-BE49-F238E27FC236}">
                <a16:creationId xmlns:a16="http://schemas.microsoft.com/office/drawing/2014/main" id="{C104ABF1-8D73-EA40-9D72-288243F1BC7D}"/>
              </a:ext>
            </a:extLst>
          </p:cNvPr>
          <p:cNvSpPr txBox="1">
            <a:spLocks/>
          </p:cNvSpPr>
          <p:nvPr/>
        </p:nvSpPr>
        <p:spPr>
          <a:xfrm>
            <a:off x="0" y="2082018"/>
            <a:ext cx="8818034" cy="2053884"/>
          </a:xfrm>
          <a:prstGeom prst="rect">
            <a:avLst/>
          </a:prstGeom>
        </p:spPr>
        <p:txBody>
          <a:bodyPr numCol="2"/>
          <a:lstStyle>
            <a:lvl1pPr marL="342900" indent="-342900" algn="l" defTabSz="457200" rtl="0" eaLnBrk="0" fontAlgn="base" hangingPunct="0">
              <a:spcBef>
                <a:spcPct val="20000"/>
              </a:spcBef>
              <a:spcAft>
                <a:spcPct val="0"/>
              </a:spcAft>
              <a:buSzPct val="100000"/>
              <a:buFont typeface="Arial"/>
              <a:buChar char="•"/>
              <a:defRPr kern="1200">
                <a:solidFill>
                  <a:schemeClr val="tx1"/>
                </a:solidFill>
                <a:latin typeface="Tahoma"/>
                <a:ea typeface="ＭＳ Ｐゴシック" charset="-128"/>
                <a:cs typeface="Georgia"/>
              </a:defRPr>
            </a:lvl1pPr>
            <a:lvl2pPr marL="742950" indent="-285750" algn="l" defTabSz="457200" rtl="0" eaLnBrk="0" fontAlgn="base" hangingPunct="0">
              <a:spcBef>
                <a:spcPct val="20000"/>
              </a:spcBef>
              <a:spcAft>
                <a:spcPct val="0"/>
              </a:spcAft>
              <a:buSzPct val="100000"/>
              <a:buFont typeface="Courier New"/>
              <a:buChar char="o"/>
              <a:defRPr sz="1600" kern="1200">
                <a:solidFill>
                  <a:schemeClr val="tx1"/>
                </a:solidFill>
                <a:latin typeface="Tahoma"/>
                <a:ea typeface="ＭＳ Ｐゴシック" charset="-128"/>
                <a:cs typeface="Georgia"/>
              </a:defRPr>
            </a:lvl2pPr>
            <a:lvl3pPr marL="1143000" indent="-228600" algn="l" defTabSz="457200" rtl="0" eaLnBrk="0" fontAlgn="base" hangingPunct="0">
              <a:spcBef>
                <a:spcPct val="20000"/>
              </a:spcBef>
              <a:spcAft>
                <a:spcPct val="0"/>
              </a:spcAft>
              <a:buSzPct val="100000"/>
              <a:buFont typeface="Arial" charset="0"/>
              <a:buChar char="•"/>
              <a:defRPr sz="1600" kern="1200">
                <a:solidFill>
                  <a:srgbClr val="0000FF"/>
                </a:solidFill>
                <a:latin typeface="Tahoma"/>
                <a:ea typeface="ＭＳ Ｐゴシック" charset="-128"/>
                <a:cs typeface="Georgia"/>
              </a:defRPr>
            </a:lvl3pPr>
            <a:lvl4pPr marL="1600200" indent="-228600" algn="l" defTabSz="457200" rtl="0" eaLnBrk="0" fontAlgn="base" hangingPunct="0">
              <a:spcBef>
                <a:spcPct val="20000"/>
              </a:spcBef>
              <a:spcAft>
                <a:spcPct val="0"/>
              </a:spcAft>
              <a:buFont typeface="Wingdings" charset="0"/>
              <a:buChar char="§"/>
              <a:defRPr sz="1600" kern="1200">
                <a:solidFill>
                  <a:srgbClr val="7F7F7F"/>
                </a:solidFill>
                <a:latin typeface="Tahoma"/>
                <a:ea typeface="ＭＳ Ｐゴシック" charset="-128"/>
                <a:cs typeface="Georgi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Clr>
                <a:schemeClr val="accent1"/>
              </a:buClr>
              <a:buFont typeface="Arial"/>
              <a:buChar char="•"/>
            </a:pPr>
            <a:r>
              <a:rPr lang="en-US" sz="1400" dirty="0">
                <a:solidFill>
                  <a:srgbClr val="FF0000"/>
                </a:solidFill>
                <a:latin typeface="Verdana"/>
                <a:cs typeface="Verdana"/>
              </a:rPr>
              <a:t>Simple, intuitive, easy-to-read interface</a:t>
            </a:r>
          </a:p>
          <a:p>
            <a:pPr lvl="1">
              <a:buClr>
                <a:schemeClr val="accent1"/>
              </a:buClr>
              <a:buFont typeface="Arial"/>
              <a:buChar char="•"/>
            </a:pPr>
            <a:r>
              <a:rPr lang="en-US" sz="1400" dirty="0">
                <a:solidFill>
                  <a:srgbClr val="FF0000"/>
                </a:solidFill>
                <a:latin typeface="Verdana"/>
                <a:cs typeface="Verdana"/>
              </a:rPr>
              <a:t>Target visibility checks </a:t>
            </a:r>
          </a:p>
          <a:p>
            <a:pPr lvl="1">
              <a:buClr>
                <a:schemeClr val="accent1"/>
              </a:buClr>
              <a:buFont typeface="Arial"/>
              <a:buChar char="•"/>
            </a:pPr>
            <a:r>
              <a:rPr lang="en-US" sz="1400" dirty="0">
                <a:solidFill>
                  <a:srgbClr val="FF0000"/>
                </a:solidFill>
                <a:latin typeface="Verdana"/>
                <a:cs typeface="Verdana"/>
              </a:rPr>
              <a:t>Visibility checker</a:t>
            </a:r>
          </a:p>
          <a:p>
            <a:pPr lvl="1">
              <a:buClr>
                <a:schemeClr val="accent1"/>
              </a:buClr>
              <a:buFont typeface="Arial"/>
              <a:buChar char="•"/>
            </a:pPr>
            <a:r>
              <a:rPr lang="en-US" sz="1400" dirty="0">
                <a:solidFill>
                  <a:srgbClr val="FF0000"/>
                </a:solidFill>
                <a:latin typeface="Verdana"/>
                <a:cs typeface="Verdana"/>
              </a:rPr>
              <a:t>Image and data storage and exchange </a:t>
            </a:r>
          </a:p>
          <a:p>
            <a:pPr lvl="1">
              <a:buClr>
                <a:schemeClr val="accent1"/>
              </a:buClr>
              <a:buFont typeface="Arial"/>
              <a:buChar char="•"/>
            </a:pPr>
            <a:r>
              <a:rPr lang="en-US" sz="1400" dirty="0">
                <a:solidFill>
                  <a:srgbClr val="FF0000"/>
                </a:solidFill>
                <a:latin typeface="Verdana"/>
                <a:cs typeface="Verdana"/>
              </a:rPr>
              <a:t>Real-time access to alerts</a:t>
            </a:r>
          </a:p>
          <a:p>
            <a:pPr lvl="1">
              <a:buClr>
                <a:schemeClr val="accent1"/>
              </a:buClr>
              <a:buFont typeface="Arial"/>
              <a:buChar char="•"/>
            </a:pPr>
            <a:r>
              <a:rPr lang="en-US" sz="1400" dirty="0">
                <a:solidFill>
                  <a:srgbClr val="FF0000"/>
                </a:solidFill>
                <a:latin typeface="Verdana"/>
                <a:cs typeface="Verdana"/>
              </a:rPr>
              <a:t>Basic data visualization, e.g., light curves </a:t>
            </a:r>
          </a:p>
          <a:p>
            <a:pPr lvl="1">
              <a:buClr>
                <a:schemeClr val="accent1"/>
              </a:buClr>
              <a:buFont typeface="Arial"/>
              <a:buChar char="•"/>
            </a:pPr>
            <a:r>
              <a:rPr lang="en-US" sz="1400" dirty="0">
                <a:solidFill>
                  <a:srgbClr val="FF0000"/>
                </a:solidFill>
                <a:latin typeface="Verdana"/>
                <a:cs typeface="Verdana"/>
              </a:rPr>
              <a:t>Virtual Observatory compliant </a:t>
            </a:r>
          </a:p>
          <a:p>
            <a:pPr lvl="1">
              <a:buClr>
                <a:schemeClr val="accent1"/>
              </a:buClr>
              <a:buFont typeface="Arial"/>
              <a:buChar char="•"/>
            </a:pPr>
            <a:r>
              <a:rPr lang="en-US" sz="1400" dirty="0">
                <a:solidFill>
                  <a:srgbClr val="FF0000"/>
                </a:solidFill>
                <a:latin typeface="Verdana"/>
                <a:cs typeface="Verdana"/>
              </a:rPr>
              <a:t>Easy access to database results, </a:t>
            </a:r>
            <a:r>
              <a:rPr lang="en-US" sz="1400" dirty="0" err="1">
                <a:solidFill>
                  <a:srgbClr val="FF0000"/>
                </a:solidFill>
                <a:latin typeface="Verdana"/>
                <a:cs typeface="Verdana"/>
              </a:rPr>
              <a:t>e.g</a:t>
            </a:r>
            <a:r>
              <a:rPr lang="en-US" sz="1400" dirty="0">
                <a:solidFill>
                  <a:srgbClr val="FF0000"/>
                </a:solidFill>
                <a:latin typeface="Verdana"/>
                <a:cs typeface="Verdana"/>
              </a:rPr>
              <a:t>,., Vizier, NED, SDSS, 6DF, Catalina, ...</a:t>
            </a:r>
          </a:p>
          <a:p>
            <a:pPr lvl="1">
              <a:buClr>
                <a:schemeClr val="accent1"/>
              </a:buClr>
              <a:buFont typeface="Arial"/>
              <a:buChar char="•"/>
            </a:pPr>
            <a:r>
              <a:rPr lang="en-US" sz="1400" dirty="0">
                <a:solidFill>
                  <a:srgbClr val="FF0000"/>
                </a:solidFill>
                <a:latin typeface="Verdana"/>
                <a:cs typeface="Verdana"/>
              </a:rPr>
              <a:t>Database of candidates and publications </a:t>
            </a:r>
          </a:p>
          <a:p>
            <a:pPr lvl="1">
              <a:buClr>
                <a:schemeClr val="accent1"/>
              </a:buClr>
              <a:buFont typeface="Arial"/>
              <a:buChar char="•"/>
            </a:pPr>
            <a:r>
              <a:rPr lang="en-US" sz="1400" dirty="0">
                <a:solidFill>
                  <a:srgbClr val="FF0000"/>
                </a:solidFill>
                <a:latin typeface="Verdana"/>
                <a:cs typeface="Verdana"/>
              </a:rPr>
              <a:t>Skill database of all people registered  </a:t>
            </a:r>
          </a:p>
        </p:txBody>
      </p:sp>
      <p:pic>
        <p:nvPicPr>
          <p:cNvPr id="13" name="Picture 12" descr="Screen Shot 2017-03-30 at 19.53.32.png">
            <a:extLst>
              <a:ext uri="{FF2B5EF4-FFF2-40B4-BE49-F238E27FC236}">
                <a16:creationId xmlns:a16="http://schemas.microsoft.com/office/drawing/2014/main" id="{56FFD13A-BD33-8349-8CE1-3C2422342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2082" y="3727185"/>
            <a:ext cx="1085850" cy="68983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87632743"/>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3-30 at 19.43.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80" y="580429"/>
            <a:ext cx="1626294" cy="3913271"/>
          </a:xfrm>
          <a:prstGeom prst="rect">
            <a:avLst/>
          </a:prstGeom>
          <a:effectLst>
            <a:outerShdw blurRad="50800" dist="38100" dir="2700000" algn="tl" rotWithShape="0">
              <a:prstClr val="black">
                <a:alpha val="40000"/>
              </a:prstClr>
            </a:outerShdw>
          </a:effectLst>
        </p:spPr>
      </p:pic>
      <p:pic>
        <p:nvPicPr>
          <p:cNvPr id="6" name="Picture 5" descr="Screen Shot 2017-03-30 at 19.43.5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4768" y="583297"/>
            <a:ext cx="1531898" cy="3909199"/>
          </a:xfrm>
          <a:prstGeom prst="rect">
            <a:avLst/>
          </a:prstGeom>
          <a:effectLst>
            <a:outerShdw blurRad="50800" dist="38100" dir="2700000" algn="tl" rotWithShape="0">
              <a:prstClr val="black">
                <a:alpha val="40000"/>
              </a:prstClr>
            </a:outerShdw>
          </a:effectLst>
        </p:spPr>
      </p:pic>
      <p:pic>
        <p:nvPicPr>
          <p:cNvPr id="7" name="Picture 6" descr="Screen Shot 2017-03-30 at 19.44.2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4360" y="580978"/>
            <a:ext cx="1930683" cy="3912172"/>
          </a:xfrm>
          <a:prstGeom prst="rect">
            <a:avLst/>
          </a:prstGeom>
          <a:effectLst>
            <a:outerShdw blurRad="50800" dist="38100" dir="2700000" algn="tl" rotWithShape="0">
              <a:prstClr val="black">
                <a:alpha val="40000"/>
              </a:prstClr>
            </a:outerShdw>
          </a:effectLst>
        </p:spPr>
      </p:pic>
      <p:pic>
        <p:nvPicPr>
          <p:cNvPr id="8" name="Picture 7" descr="Screen Shot 2017-03-30 at 20.22.31.png">
            <a:extLst>
              <a:ext uri="{FF2B5EF4-FFF2-40B4-BE49-F238E27FC236}">
                <a16:creationId xmlns:a16="http://schemas.microsoft.com/office/drawing/2014/main" id="{B6321A8C-46EB-564A-AD06-A54B4EFA37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9342" y="2930396"/>
            <a:ext cx="1301101" cy="1562100"/>
          </a:xfrm>
          <a:prstGeom prst="rect">
            <a:avLst/>
          </a:prstGeom>
        </p:spPr>
      </p:pic>
      <p:sp>
        <p:nvSpPr>
          <p:cNvPr id="10" name="Title 1">
            <a:extLst>
              <a:ext uri="{FF2B5EF4-FFF2-40B4-BE49-F238E27FC236}">
                <a16:creationId xmlns:a16="http://schemas.microsoft.com/office/drawing/2014/main" id="{768E8E55-42FE-7342-A6EB-9C0CF96EEF45}"/>
              </a:ext>
            </a:extLst>
          </p:cNvPr>
          <p:cNvSpPr>
            <a:spLocks noGrp="1"/>
          </p:cNvSpPr>
          <p:nvPr>
            <p:ph type="title"/>
          </p:nvPr>
        </p:nvSpPr>
        <p:spPr>
          <a:xfrm>
            <a:off x="143086" y="149150"/>
            <a:ext cx="7115128" cy="430887"/>
          </a:xfrm>
        </p:spPr>
        <p:txBody>
          <a:bodyPr/>
          <a:lstStyle/>
          <a:p>
            <a:r>
              <a:rPr lang="en-GB" dirty="0">
                <a:latin typeface="Verdana" charset="0"/>
                <a:ea typeface="MS PGothic" charset="0"/>
              </a:rPr>
              <a:t>Collaboration application - </a:t>
            </a:r>
            <a:r>
              <a:rPr lang="en-GB" dirty="0" err="1">
                <a:latin typeface="Verdana" charset="0"/>
                <a:ea typeface="MS PGothic" charset="0"/>
              </a:rPr>
              <a:t>SciApp</a:t>
            </a:r>
            <a:endParaRPr lang="en-GB" dirty="0">
              <a:latin typeface="Verdana" charset="0"/>
              <a:ea typeface="MS PGothic" charset="0"/>
            </a:endParaRPr>
          </a:p>
        </p:txBody>
      </p:sp>
      <p:pic>
        <p:nvPicPr>
          <p:cNvPr id="11" name="Picture 10" descr="Screen Shot 2017-03-30 at 19.44.52.png">
            <a:extLst>
              <a:ext uri="{FF2B5EF4-FFF2-40B4-BE49-F238E27FC236}">
                <a16:creationId xmlns:a16="http://schemas.microsoft.com/office/drawing/2014/main" id="{490D0107-A258-5C47-8F27-B229AA5F3A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8936" y="701332"/>
            <a:ext cx="2229064" cy="2229064"/>
          </a:xfrm>
          <a:prstGeom prst="rect">
            <a:avLst/>
          </a:prstGeom>
        </p:spPr>
      </p:pic>
    </p:spTree>
    <p:extLst>
      <p:ext uri="{BB962C8B-B14F-4D97-AF65-F5344CB8AC3E}">
        <p14:creationId xmlns:p14="http://schemas.microsoft.com/office/powerpoint/2010/main" val="1716428286"/>
      </p:ext>
    </p:extLst>
  </p:cSld>
  <p:clrMapOvr>
    <a:masterClrMapping/>
  </p:clrMapOvr>
  <p:transition spd="slow"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3164" y="2664373"/>
            <a:ext cx="3985058" cy="346842"/>
          </a:xfrm>
          <a:prstGeom prst="rect">
            <a:avLst/>
          </a:prstGeom>
          <a:solidFill>
            <a:schemeClr val="tx2">
              <a:lumMod val="20000"/>
              <a:lumOff val="80000"/>
              <a:alpha val="50000"/>
            </a:schemeClr>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350" dirty="0">
              <a:solidFill>
                <a:schemeClr val="bg2">
                  <a:lumMod val="20000"/>
                  <a:lumOff val="80000"/>
                </a:schemeClr>
              </a:solidFill>
            </a:endParaRPr>
          </a:p>
        </p:txBody>
      </p:sp>
      <p:sp>
        <p:nvSpPr>
          <p:cNvPr id="4" name="Rectangle 3"/>
          <p:cNvSpPr/>
          <p:nvPr/>
        </p:nvSpPr>
        <p:spPr>
          <a:xfrm>
            <a:off x="303164" y="560292"/>
            <a:ext cx="2676519" cy="306811"/>
          </a:xfrm>
          <a:prstGeom prst="rect">
            <a:avLst/>
          </a:prstGeom>
          <a:solidFill>
            <a:schemeClr val="tx2">
              <a:lumMod val="20000"/>
              <a:lumOff val="80000"/>
              <a:alpha val="50000"/>
            </a:schemeClr>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350" dirty="0">
              <a:solidFill>
                <a:schemeClr val="bg2">
                  <a:lumMod val="20000"/>
                  <a:lumOff val="80000"/>
                </a:schemeClr>
              </a:solidFill>
            </a:endParaRPr>
          </a:p>
        </p:txBody>
      </p:sp>
      <p:sp>
        <p:nvSpPr>
          <p:cNvPr id="2" name="Title 1">
            <a:extLst>
              <a:ext uri="{FF2B5EF4-FFF2-40B4-BE49-F238E27FC236}">
                <a16:creationId xmlns:a16="http://schemas.microsoft.com/office/drawing/2014/main" id="{ACE53ECC-A291-A142-8A33-9231FD450FF4}"/>
              </a:ext>
            </a:extLst>
          </p:cNvPr>
          <p:cNvSpPr>
            <a:spLocks noGrp="1"/>
          </p:cNvSpPr>
          <p:nvPr>
            <p:ph type="title"/>
          </p:nvPr>
        </p:nvSpPr>
        <p:spPr/>
        <p:txBody>
          <a:bodyPr/>
          <a:lstStyle/>
          <a:p>
            <a:r>
              <a:rPr lang="en-US" dirty="0"/>
              <a:t>Conclusions</a:t>
            </a:r>
          </a:p>
        </p:txBody>
      </p:sp>
      <p:pic>
        <p:nvPicPr>
          <p:cNvPr id="10" name="Picture 9">
            <a:extLst>
              <a:ext uri="{FF2B5EF4-FFF2-40B4-BE49-F238E27FC236}">
                <a16:creationId xmlns:a16="http://schemas.microsoft.com/office/drawing/2014/main" id="{4F3C3CDA-C27A-B140-82FA-A7247D55487A}"/>
              </a:ext>
            </a:extLst>
          </p:cNvPr>
          <p:cNvPicPr>
            <a:picLocks noChangeAspect="1"/>
          </p:cNvPicPr>
          <p:nvPr/>
        </p:nvPicPr>
        <p:blipFill>
          <a:blip r:embed="rId3"/>
          <a:stretch>
            <a:fillRect/>
          </a:stretch>
        </p:blipFill>
        <p:spPr>
          <a:xfrm>
            <a:off x="7015525" y="1553915"/>
            <a:ext cx="2128475" cy="2567757"/>
          </a:xfrm>
          <a:prstGeom prst="rect">
            <a:avLst/>
          </a:prstGeom>
        </p:spPr>
      </p:pic>
      <p:sp>
        <p:nvSpPr>
          <p:cNvPr id="5" name="Content Placeholder 2"/>
          <p:cNvSpPr txBox="1">
            <a:spLocks/>
          </p:cNvSpPr>
          <p:nvPr/>
        </p:nvSpPr>
        <p:spPr>
          <a:xfrm>
            <a:off x="303164" y="560291"/>
            <a:ext cx="7800312" cy="3980177"/>
          </a:xfrm>
          <a:prstGeom prst="rect">
            <a:avLst/>
          </a:prstGeom>
        </p:spPr>
        <p:txBody>
          <a:bodyPr/>
          <a:lstStyle>
            <a:lvl1pPr marL="342900" indent="-342900" algn="l" defTabSz="457200" rtl="0" eaLnBrk="0" fontAlgn="base" hangingPunct="0">
              <a:spcBef>
                <a:spcPct val="20000"/>
              </a:spcBef>
              <a:spcAft>
                <a:spcPct val="0"/>
              </a:spcAft>
              <a:buSzPct val="100000"/>
              <a:buFont typeface="Arial"/>
              <a:buChar char="•"/>
              <a:defRPr kern="1200">
                <a:solidFill>
                  <a:schemeClr val="tx1"/>
                </a:solidFill>
                <a:latin typeface="Tahoma"/>
                <a:ea typeface="ＭＳ Ｐゴシック" charset="-128"/>
                <a:cs typeface="Georgia"/>
              </a:defRPr>
            </a:lvl1pPr>
            <a:lvl2pPr marL="742950" indent="-285750" algn="l" defTabSz="457200" rtl="0" eaLnBrk="0" fontAlgn="base" hangingPunct="0">
              <a:spcBef>
                <a:spcPct val="20000"/>
              </a:spcBef>
              <a:spcAft>
                <a:spcPct val="0"/>
              </a:spcAft>
              <a:buSzPct val="100000"/>
              <a:buFont typeface="Courier New"/>
              <a:buChar char="o"/>
              <a:defRPr sz="1600" kern="1200">
                <a:solidFill>
                  <a:schemeClr val="tx1"/>
                </a:solidFill>
                <a:latin typeface="Tahoma"/>
                <a:ea typeface="ＭＳ Ｐゴシック" charset="-128"/>
                <a:cs typeface="Georgia"/>
              </a:defRPr>
            </a:lvl2pPr>
            <a:lvl3pPr marL="1143000" indent="-228600" algn="l" defTabSz="457200" rtl="0" eaLnBrk="0" fontAlgn="base" hangingPunct="0">
              <a:spcBef>
                <a:spcPct val="20000"/>
              </a:spcBef>
              <a:spcAft>
                <a:spcPct val="0"/>
              </a:spcAft>
              <a:buSzPct val="100000"/>
              <a:buFont typeface="Arial" charset="0"/>
              <a:buChar char="•"/>
              <a:defRPr sz="1600" kern="1200">
                <a:solidFill>
                  <a:srgbClr val="0000FF"/>
                </a:solidFill>
                <a:latin typeface="Tahoma"/>
                <a:ea typeface="ＭＳ Ｐゴシック" charset="-128"/>
                <a:cs typeface="Georgia"/>
              </a:defRPr>
            </a:lvl3pPr>
            <a:lvl4pPr marL="1600200" indent="-228600" algn="l" defTabSz="457200" rtl="0" eaLnBrk="0" fontAlgn="base" hangingPunct="0">
              <a:spcBef>
                <a:spcPct val="20000"/>
              </a:spcBef>
              <a:spcAft>
                <a:spcPct val="0"/>
              </a:spcAft>
              <a:buFont typeface="Wingdings" charset="0"/>
              <a:buChar char="§"/>
              <a:defRPr sz="1600" kern="1200">
                <a:solidFill>
                  <a:srgbClr val="7F7F7F"/>
                </a:solidFill>
                <a:latin typeface="Tahoma"/>
                <a:ea typeface="ＭＳ Ｐゴシック" charset="-128"/>
                <a:cs typeface="Georgi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
                <a:srgbClr val="3366FF"/>
              </a:buClr>
              <a:buFont typeface="Wingdings" charset="2"/>
              <a:buChar char="Ø"/>
              <a:defRPr/>
            </a:pPr>
            <a:r>
              <a:rPr lang="en-US" sz="1600" b="1" dirty="0">
                <a:solidFill>
                  <a:schemeClr val="bg2"/>
                </a:solidFill>
                <a:latin typeface="Verdana"/>
                <a:cs typeface="Verdana"/>
              </a:rPr>
              <a:t>One format fits all?</a:t>
            </a:r>
            <a:endParaRPr lang="en-US" sz="1600" dirty="0">
              <a:solidFill>
                <a:schemeClr val="bg2"/>
              </a:solidFill>
              <a:latin typeface="Verdana"/>
              <a:cs typeface="Verdana"/>
            </a:endParaRPr>
          </a:p>
          <a:p>
            <a:pPr>
              <a:lnSpc>
                <a:spcPct val="110000"/>
              </a:lnSpc>
              <a:buClr>
                <a:srgbClr val="3366FF"/>
              </a:buClr>
              <a:buFont typeface="Wingdings" charset="2"/>
              <a:buChar char="§"/>
              <a:defRPr/>
            </a:pPr>
            <a:r>
              <a:rPr lang="en-US" sz="1600" dirty="0">
                <a:solidFill>
                  <a:schemeClr val="bg2"/>
                </a:solidFill>
                <a:latin typeface="Verdana"/>
                <a:cs typeface="Verdana"/>
              </a:rPr>
              <a:t>Short-term (+ mid- &amp; long-term) schedules in standard format (</a:t>
            </a:r>
            <a:r>
              <a:rPr lang="en-US" sz="1600" i="1" dirty="0">
                <a:solidFill>
                  <a:schemeClr val="bg2"/>
                </a:solidFill>
                <a:latin typeface="Verdana"/>
                <a:cs typeface="Verdana"/>
              </a:rPr>
              <a:t>service</a:t>
            </a:r>
            <a:r>
              <a:rPr lang="en-US" sz="1600" dirty="0">
                <a:solidFill>
                  <a:schemeClr val="bg2"/>
                </a:solidFill>
                <a:latin typeface="Verdana"/>
                <a:cs typeface="Verdana"/>
              </a:rPr>
              <a:t>)</a:t>
            </a:r>
          </a:p>
          <a:p>
            <a:pPr>
              <a:lnSpc>
                <a:spcPct val="110000"/>
              </a:lnSpc>
              <a:buClr>
                <a:srgbClr val="3366FF"/>
              </a:buClr>
              <a:buFont typeface="Wingdings" charset="2"/>
              <a:buChar char="§"/>
              <a:defRPr/>
            </a:pPr>
            <a:r>
              <a:rPr lang="en-US" sz="1600" dirty="0">
                <a:solidFill>
                  <a:schemeClr val="bg2"/>
                </a:solidFill>
                <a:latin typeface="Verdana"/>
                <a:cs typeface="Verdana"/>
              </a:rPr>
              <a:t>Visibility (output) in standard format (</a:t>
            </a:r>
            <a:r>
              <a:rPr lang="en-US" sz="1600" i="1" dirty="0">
                <a:solidFill>
                  <a:schemeClr val="bg2"/>
                </a:solidFill>
                <a:latin typeface="Verdana"/>
                <a:cs typeface="Verdana"/>
              </a:rPr>
              <a:t>service</a:t>
            </a:r>
            <a:r>
              <a:rPr lang="en-US" sz="1600" dirty="0">
                <a:solidFill>
                  <a:schemeClr val="bg2"/>
                </a:solidFill>
                <a:latin typeface="Verdana"/>
                <a:cs typeface="Verdana"/>
              </a:rPr>
              <a:t>)</a:t>
            </a:r>
          </a:p>
          <a:p>
            <a:pPr>
              <a:buClr>
                <a:schemeClr val="accent1"/>
              </a:buClr>
              <a:buFont typeface="Wingdings" charset="2"/>
              <a:buChar char="§"/>
            </a:pPr>
            <a:r>
              <a:rPr lang="en-US" sz="1600" dirty="0">
                <a:solidFill>
                  <a:schemeClr val="bg2"/>
                </a:solidFill>
                <a:latin typeface="Verdana"/>
                <a:cs typeface="Verdana"/>
              </a:rPr>
              <a:t>Interface with explicitly machine readable information (</a:t>
            </a:r>
            <a:r>
              <a:rPr lang="en-US" sz="1600" i="1" dirty="0">
                <a:solidFill>
                  <a:schemeClr val="bg2"/>
                </a:solidFill>
                <a:latin typeface="Verdana"/>
                <a:cs typeface="Verdana"/>
              </a:rPr>
              <a:t>clients</a:t>
            </a:r>
            <a:r>
              <a:rPr lang="en-US" sz="1600" dirty="0">
                <a:solidFill>
                  <a:schemeClr val="bg2"/>
                </a:solidFill>
                <a:latin typeface="Verdana"/>
                <a:cs typeface="Verdana"/>
              </a:rPr>
              <a:t>)</a:t>
            </a:r>
          </a:p>
          <a:p>
            <a:pPr marL="0" indent="0">
              <a:buClr>
                <a:schemeClr val="accent1"/>
              </a:buClr>
              <a:buNone/>
            </a:pPr>
            <a:r>
              <a:rPr lang="en-US" sz="1600" i="1" dirty="0">
                <a:solidFill>
                  <a:schemeClr val="bg2"/>
                </a:solidFill>
                <a:latin typeface="Verdana"/>
                <a:cs typeface="Verdana"/>
                <a:sym typeface="Wingdings" pitchFamily="2" charset="2"/>
              </a:rPr>
              <a:t>In order to work: need ground- and space based facilities onboard!</a:t>
            </a:r>
            <a:endParaRPr lang="en-US" sz="1600" i="1" dirty="0">
              <a:solidFill>
                <a:schemeClr val="bg2"/>
              </a:solidFill>
              <a:latin typeface="Verdana"/>
              <a:cs typeface="Verdana"/>
            </a:endParaRPr>
          </a:p>
          <a:p>
            <a:pPr>
              <a:lnSpc>
                <a:spcPct val="110000"/>
              </a:lnSpc>
              <a:buClr>
                <a:srgbClr val="3366FF"/>
              </a:buClr>
              <a:buFont typeface="Wingdings" charset="2"/>
              <a:buChar char="Ø"/>
              <a:defRPr/>
            </a:pPr>
            <a:endParaRPr lang="en-US" sz="1600" b="1" i="1" dirty="0">
              <a:solidFill>
                <a:schemeClr val="bg2"/>
              </a:solidFill>
              <a:latin typeface="Verdana"/>
              <a:cs typeface="Verdana"/>
            </a:endParaRPr>
          </a:p>
          <a:p>
            <a:pPr>
              <a:lnSpc>
                <a:spcPct val="110000"/>
              </a:lnSpc>
              <a:buClr>
                <a:srgbClr val="3366FF"/>
              </a:buClr>
              <a:buFont typeface="Wingdings" charset="2"/>
              <a:buChar char="Ø"/>
              <a:defRPr/>
            </a:pPr>
            <a:r>
              <a:rPr lang="en-US" sz="1600" b="1" dirty="0">
                <a:solidFill>
                  <a:schemeClr val="bg2"/>
                </a:solidFill>
                <a:latin typeface="Verdana"/>
                <a:cs typeface="Verdana"/>
              </a:rPr>
              <a:t>Synergy / coordination forum?</a:t>
            </a:r>
          </a:p>
          <a:p>
            <a:pPr>
              <a:lnSpc>
                <a:spcPct val="110000"/>
              </a:lnSpc>
              <a:buClr>
                <a:srgbClr val="3366FF"/>
              </a:buClr>
              <a:buFont typeface="Wingdings" charset="2"/>
              <a:buChar char="§"/>
              <a:defRPr/>
            </a:pPr>
            <a:r>
              <a:rPr lang="en-US" sz="1600" dirty="0">
                <a:solidFill>
                  <a:schemeClr val="bg2"/>
                </a:solidFill>
                <a:latin typeface="Verdana"/>
                <a:cs typeface="Verdana"/>
              </a:rPr>
              <a:t>Collaboration application </a:t>
            </a:r>
            <a:r>
              <a:rPr lang="en-US" sz="1600" dirty="0">
                <a:solidFill>
                  <a:schemeClr val="bg2"/>
                </a:solidFill>
                <a:latin typeface="Verdana"/>
                <a:cs typeface="Verdana"/>
                <a:sym typeface="Wingdings"/>
              </a:rPr>
              <a:t> </a:t>
            </a:r>
            <a:r>
              <a:rPr lang="en-US" sz="1600" dirty="0" err="1">
                <a:solidFill>
                  <a:schemeClr val="bg2"/>
                </a:solidFill>
                <a:latin typeface="Verdana"/>
                <a:cs typeface="Verdana"/>
                <a:sym typeface="Wingdings"/>
              </a:rPr>
              <a:t>SciApp</a:t>
            </a:r>
            <a:r>
              <a:rPr lang="en-US" sz="1600" dirty="0">
                <a:solidFill>
                  <a:schemeClr val="bg2"/>
                </a:solidFill>
                <a:latin typeface="Verdana"/>
                <a:cs typeface="Verdana"/>
                <a:sym typeface="Wingdings"/>
              </a:rPr>
              <a:t>?</a:t>
            </a:r>
          </a:p>
          <a:p>
            <a:pPr lvl="1">
              <a:buClr>
                <a:schemeClr val="accent1"/>
              </a:buClr>
              <a:buFont typeface="Arial"/>
              <a:buChar char="•"/>
            </a:pPr>
            <a:r>
              <a:rPr lang="en-US" dirty="0">
                <a:solidFill>
                  <a:schemeClr val="bg2"/>
                </a:solidFill>
                <a:latin typeface="Verdana"/>
                <a:cs typeface="Verdana"/>
              </a:rPr>
              <a:t>Simple, intuitive, easy-to-read interface</a:t>
            </a:r>
          </a:p>
          <a:p>
            <a:pPr lvl="1">
              <a:buClr>
                <a:schemeClr val="accent1"/>
              </a:buClr>
              <a:buFont typeface="Arial"/>
              <a:buChar char="•"/>
            </a:pPr>
            <a:r>
              <a:rPr lang="en-US" dirty="0">
                <a:solidFill>
                  <a:schemeClr val="bg2"/>
                </a:solidFill>
                <a:latin typeface="Verdana"/>
                <a:cs typeface="Verdana"/>
              </a:rPr>
              <a:t>Image / data storage &amp; exchange </a:t>
            </a:r>
          </a:p>
          <a:p>
            <a:pPr lvl="1">
              <a:buClr>
                <a:schemeClr val="accent1"/>
              </a:buClr>
              <a:buFont typeface="Arial"/>
              <a:buChar char="•"/>
            </a:pPr>
            <a:r>
              <a:rPr lang="en-US" dirty="0">
                <a:solidFill>
                  <a:schemeClr val="bg2"/>
                </a:solidFill>
                <a:latin typeface="Verdana"/>
                <a:cs typeface="Verdana"/>
              </a:rPr>
              <a:t>Build-in visibility checker &amp; observation schedules</a:t>
            </a:r>
          </a:p>
          <a:p>
            <a:pPr marL="0" indent="0">
              <a:lnSpc>
                <a:spcPct val="110000"/>
              </a:lnSpc>
              <a:buClr>
                <a:srgbClr val="3366FF"/>
              </a:buClr>
              <a:buNone/>
              <a:defRPr/>
            </a:pPr>
            <a:r>
              <a:rPr lang="en-US" sz="1600" dirty="0">
                <a:solidFill>
                  <a:schemeClr val="bg2"/>
                </a:solidFill>
                <a:latin typeface="Verdana"/>
                <a:cs typeface="Verdana"/>
              </a:rPr>
              <a:t>Needs further development…</a:t>
            </a:r>
          </a:p>
          <a:p>
            <a:pPr>
              <a:lnSpc>
                <a:spcPct val="110000"/>
              </a:lnSpc>
              <a:buClr>
                <a:srgbClr val="3366FF"/>
              </a:buClr>
              <a:buFont typeface="Wingdings" charset="2"/>
              <a:buChar char="Ø"/>
              <a:defRPr/>
            </a:pPr>
            <a:endParaRPr lang="en-US" sz="1500" b="1" dirty="0">
              <a:solidFill>
                <a:schemeClr val="bg2"/>
              </a:solidFill>
              <a:latin typeface="Verdana"/>
              <a:cs typeface="Verdana"/>
            </a:endParaRPr>
          </a:p>
          <a:p>
            <a:pPr>
              <a:lnSpc>
                <a:spcPct val="110000"/>
              </a:lnSpc>
              <a:buClr>
                <a:srgbClr val="3366FF"/>
              </a:buClr>
              <a:buFont typeface="Wingdings" charset="2"/>
              <a:buChar char="Ø"/>
              <a:defRPr/>
            </a:pPr>
            <a:endParaRPr lang="en-US" sz="1500" b="1" dirty="0">
              <a:solidFill>
                <a:schemeClr val="bg2"/>
              </a:solidFill>
              <a:latin typeface="Verdana"/>
              <a:cs typeface="Verdana"/>
            </a:endParaRPr>
          </a:p>
          <a:p>
            <a:pPr>
              <a:lnSpc>
                <a:spcPct val="110000"/>
              </a:lnSpc>
              <a:buClr>
                <a:srgbClr val="3366FF"/>
              </a:buClr>
              <a:buFont typeface="Wingdings" charset="2"/>
              <a:buChar char="Ø"/>
              <a:defRPr/>
            </a:pPr>
            <a:endParaRPr lang="en-US" sz="1500" b="1" dirty="0">
              <a:solidFill>
                <a:schemeClr val="bg2"/>
              </a:solidFill>
              <a:latin typeface="Verdana"/>
              <a:cs typeface="Verdana"/>
            </a:endParaRPr>
          </a:p>
        </p:txBody>
      </p:sp>
    </p:spTree>
    <p:extLst>
      <p:ext uri="{BB962C8B-B14F-4D97-AF65-F5344CB8AC3E}">
        <p14:creationId xmlns:p14="http://schemas.microsoft.com/office/powerpoint/2010/main" val="2193461011"/>
      </p:ext>
    </p:extLst>
  </p:cSld>
  <p:clrMapOvr>
    <a:masterClrMapping/>
  </p:clrMapOvr>
  <p:transition spd="slow"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F458FC-C84D-B549-9D7E-B688639EFA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12"/>
            <a:ext cx="9144000" cy="4782312"/>
          </a:xfrm>
          <a:prstGeom prst="rect">
            <a:avLst/>
          </a:prstGeom>
        </p:spPr>
      </p:pic>
      <p:sp>
        <p:nvSpPr>
          <p:cNvPr id="3" name="Rectangle 2">
            <a:extLst>
              <a:ext uri="{FF2B5EF4-FFF2-40B4-BE49-F238E27FC236}">
                <a16:creationId xmlns:a16="http://schemas.microsoft.com/office/drawing/2014/main" id="{026E1466-982B-ED4A-B7F3-B151113824FE}"/>
              </a:ext>
            </a:extLst>
          </p:cNvPr>
          <p:cNvSpPr/>
          <p:nvPr/>
        </p:nvSpPr>
        <p:spPr>
          <a:xfrm>
            <a:off x="2775218" y="3882759"/>
            <a:ext cx="2876108" cy="646331"/>
          </a:xfrm>
          <a:prstGeom prst="rect">
            <a:avLst/>
          </a:prstGeom>
          <a:solidFill>
            <a:schemeClr val="accent1">
              <a:alpha val="50000"/>
            </a:schemeClr>
          </a:solidFill>
        </p:spPr>
        <p:txBody>
          <a:bodyPr wrap="none">
            <a:spAutoFit/>
          </a:bodyPr>
          <a:lstStyle/>
          <a:p>
            <a:r>
              <a:rPr lang="en-US" sz="3600" b="1" dirty="0">
                <a:solidFill>
                  <a:schemeClr val="bg1"/>
                </a:solidFill>
              </a:rPr>
              <a:t>Thank you</a:t>
            </a:r>
          </a:p>
        </p:txBody>
      </p:sp>
      <p:pic>
        <p:nvPicPr>
          <p:cNvPr id="5" name="Picture 4">
            <a:extLst>
              <a:ext uri="{FF2B5EF4-FFF2-40B4-BE49-F238E27FC236}">
                <a16:creationId xmlns:a16="http://schemas.microsoft.com/office/drawing/2014/main" id="{2817107C-E8A8-5442-8679-7823A69F20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7" name="Content Placeholder 2">
            <a:extLst>
              <a:ext uri="{FF2B5EF4-FFF2-40B4-BE49-F238E27FC236}">
                <a16:creationId xmlns:a16="http://schemas.microsoft.com/office/drawing/2014/main" id="{5DEEDAA6-C764-324C-818F-E8A65BB154C6}"/>
              </a:ext>
            </a:extLst>
          </p:cNvPr>
          <p:cNvSpPr txBox="1">
            <a:spLocks/>
          </p:cNvSpPr>
          <p:nvPr/>
        </p:nvSpPr>
        <p:spPr>
          <a:xfrm>
            <a:off x="6574206" y="3736402"/>
            <a:ext cx="2569794" cy="723180"/>
          </a:xfrm>
          <a:prstGeom prst="rect">
            <a:avLst/>
          </a:prstGeom>
          <a:solidFill>
            <a:schemeClr val="tx1"/>
          </a:solidFill>
        </p:spPr>
        <p:txBody>
          <a:bodyPr/>
          <a:lstStyle>
            <a:lvl1pPr marL="342900" indent="-342900" algn="l" defTabSz="457200" rtl="0" eaLnBrk="0" fontAlgn="base" hangingPunct="0">
              <a:spcBef>
                <a:spcPct val="20000"/>
              </a:spcBef>
              <a:spcAft>
                <a:spcPct val="0"/>
              </a:spcAft>
              <a:buSzPct val="100000"/>
              <a:buFont typeface="Arial"/>
              <a:buChar char="•"/>
              <a:defRPr kern="1200">
                <a:solidFill>
                  <a:schemeClr val="tx1"/>
                </a:solidFill>
                <a:latin typeface="Tahoma"/>
                <a:ea typeface="ＭＳ Ｐゴシック" charset="-128"/>
                <a:cs typeface="Georgia"/>
              </a:defRPr>
            </a:lvl1pPr>
            <a:lvl2pPr marL="742950" indent="-285750" algn="l" defTabSz="457200" rtl="0" eaLnBrk="0" fontAlgn="base" hangingPunct="0">
              <a:spcBef>
                <a:spcPct val="20000"/>
              </a:spcBef>
              <a:spcAft>
                <a:spcPct val="0"/>
              </a:spcAft>
              <a:buSzPct val="100000"/>
              <a:buFont typeface="Courier New"/>
              <a:buChar char="o"/>
              <a:defRPr sz="1600" kern="1200">
                <a:solidFill>
                  <a:schemeClr val="tx1"/>
                </a:solidFill>
                <a:latin typeface="Tahoma"/>
                <a:ea typeface="ＭＳ Ｐゴシック" charset="-128"/>
                <a:cs typeface="Georgia"/>
              </a:defRPr>
            </a:lvl2pPr>
            <a:lvl3pPr marL="1143000" indent="-228600" algn="l" defTabSz="457200" rtl="0" eaLnBrk="0" fontAlgn="base" hangingPunct="0">
              <a:spcBef>
                <a:spcPct val="20000"/>
              </a:spcBef>
              <a:spcAft>
                <a:spcPct val="0"/>
              </a:spcAft>
              <a:buSzPct val="100000"/>
              <a:buFont typeface="Arial" charset="0"/>
              <a:buChar char="•"/>
              <a:defRPr sz="1600" kern="1200">
                <a:solidFill>
                  <a:srgbClr val="0000FF"/>
                </a:solidFill>
                <a:latin typeface="Tahoma"/>
                <a:ea typeface="ＭＳ Ｐゴシック" charset="-128"/>
                <a:cs typeface="Georgia"/>
              </a:defRPr>
            </a:lvl3pPr>
            <a:lvl4pPr marL="1600200" indent="-228600" algn="l" defTabSz="457200" rtl="0" eaLnBrk="0" fontAlgn="base" hangingPunct="0">
              <a:spcBef>
                <a:spcPct val="20000"/>
              </a:spcBef>
              <a:spcAft>
                <a:spcPct val="0"/>
              </a:spcAft>
              <a:buFont typeface="Wingdings" charset="0"/>
              <a:buChar char="§"/>
              <a:defRPr sz="1600" kern="1200">
                <a:solidFill>
                  <a:srgbClr val="7F7F7F"/>
                </a:solidFill>
                <a:latin typeface="Tahoma"/>
                <a:ea typeface="ＭＳ Ｐゴシック" charset="-128"/>
                <a:cs typeface="Georgi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Clr>
                <a:srgbClr val="3366FF"/>
              </a:buClr>
              <a:buNone/>
              <a:defRPr/>
            </a:pPr>
            <a:r>
              <a:rPr lang="en-US" sz="1600" dirty="0" err="1">
                <a:solidFill>
                  <a:schemeClr val="bg1"/>
                </a:solidFill>
                <a:latin typeface="Verdana"/>
                <a:cs typeface="Verdana"/>
              </a:rPr>
              <a:t>Erik.Kuulkers@esa.int</a:t>
            </a:r>
            <a:endParaRPr lang="en-US" sz="1600" dirty="0">
              <a:solidFill>
                <a:schemeClr val="bg1"/>
              </a:solidFill>
              <a:latin typeface="Verdana"/>
              <a:cs typeface="Verdana"/>
            </a:endParaRPr>
          </a:p>
          <a:p>
            <a:pPr marL="0" indent="0">
              <a:lnSpc>
                <a:spcPct val="110000"/>
              </a:lnSpc>
              <a:buClr>
                <a:srgbClr val="3366FF"/>
              </a:buClr>
              <a:buNone/>
              <a:defRPr/>
            </a:pPr>
            <a:r>
              <a:rPr lang="en-US" sz="1600" dirty="0">
                <a:solidFill>
                  <a:schemeClr val="bg1"/>
                </a:solidFill>
                <a:latin typeface="Verdana"/>
                <a:cs typeface="Verdana"/>
              </a:rPr>
              <a:t>@</a:t>
            </a:r>
            <a:r>
              <a:rPr lang="en-US" sz="1600" dirty="0" err="1">
                <a:solidFill>
                  <a:schemeClr val="bg1"/>
                </a:solidFill>
                <a:latin typeface="Verdana"/>
                <a:cs typeface="Verdana"/>
              </a:rPr>
              <a:t>ekuulkers</a:t>
            </a:r>
            <a:endParaRPr lang="en-US" sz="1600" dirty="0">
              <a:solidFill>
                <a:schemeClr val="bg1"/>
              </a:solidFill>
              <a:latin typeface="Verdana"/>
              <a:cs typeface="Verdana"/>
            </a:endParaRPr>
          </a:p>
          <a:p>
            <a:pPr>
              <a:lnSpc>
                <a:spcPct val="110000"/>
              </a:lnSpc>
              <a:buClr>
                <a:srgbClr val="3366FF"/>
              </a:buClr>
              <a:buFont typeface="Wingdings" charset="2"/>
              <a:buChar char="Ø"/>
              <a:defRPr/>
            </a:pPr>
            <a:endParaRPr lang="en-US" sz="1500" b="1" dirty="0">
              <a:solidFill>
                <a:schemeClr val="bg2"/>
              </a:solidFill>
              <a:latin typeface="Verdana"/>
              <a:cs typeface="Verdana"/>
            </a:endParaRPr>
          </a:p>
        </p:txBody>
      </p:sp>
      <p:sp>
        <p:nvSpPr>
          <p:cNvPr id="6" name="Text Box 24">
            <a:extLst>
              <a:ext uri="{FF2B5EF4-FFF2-40B4-BE49-F238E27FC236}">
                <a16:creationId xmlns:a16="http://schemas.microsoft.com/office/drawing/2014/main" id="{90C6F4EF-6E14-D64A-8094-FA87BB33D572}"/>
              </a:ext>
            </a:extLst>
          </p:cNvPr>
          <p:cNvSpPr txBox="1">
            <a:spLocks noChangeArrowheads="1"/>
          </p:cNvSpPr>
          <p:nvPr/>
        </p:nvSpPr>
        <p:spPr bwMode="auto">
          <a:xfrm>
            <a:off x="6158025" y="4433392"/>
            <a:ext cx="2985975" cy="369332"/>
          </a:xfrm>
          <a:prstGeom prst="rect">
            <a:avLst/>
          </a:prstGeom>
          <a:solidFill>
            <a:schemeClr val="tx1"/>
          </a:solidFill>
          <a:ln>
            <a:noFill/>
          </a:ln>
          <a:effectLst/>
          <a:extLst/>
        </p:spPr>
        <p:txBody>
          <a:bodyPr wrap="square">
            <a:spAutoFit/>
          </a:bodyPr>
          <a:lstStyle/>
          <a:p>
            <a:pPr algn="ctr"/>
            <a:r>
              <a:rPr lang="en-US" dirty="0">
                <a:solidFill>
                  <a:schemeClr val="bg1"/>
                </a:solidFill>
              </a:rPr>
              <a:t>SciOps2019</a:t>
            </a:r>
          </a:p>
        </p:txBody>
      </p:sp>
      <p:pic>
        <p:nvPicPr>
          <p:cNvPr id="8" name="Picture 7">
            <a:extLst>
              <a:ext uri="{FF2B5EF4-FFF2-40B4-BE49-F238E27FC236}">
                <a16:creationId xmlns:a16="http://schemas.microsoft.com/office/drawing/2014/main" id="{C83A464B-8827-AF4D-8861-61E9920B6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8025" y="4043540"/>
            <a:ext cx="416181" cy="416181"/>
          </a:xfrm>
          <a:prstGeom prst="rect">
            <a:avLst/>
          </a:prstGeom>
        </p:spPr>
      </p:pic>
      <p:pic>
        <p:nvPicPr>
          <p:cNvPr id="9" name="Picture 8">
            <a:extLst>
              <a:ext uri="{FF2B5EF4-FFF2-40B4-BE49-F238E27FC236}">
                <a16:creationId xmlns:a16="http://schemas.microsoft.com/office/drawing/2014/main" id="{4DEB10DD-83FA-574C-A07D-996C6B770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8025" y="3689506"/>
            <a:ext cx="416181" cy="416181"/>
          </a:xfrm>
          <a:prstGeom prst="rect">
            <a:avLst/>
          </a:prstGeom>
        </p:spPr>
      </p:pic>
    </p:spTree>
    <p:extLst>
      <p:ext uri="{BB962C8B-B14F-4D97-AF65-F5344CB8AC3E}">
        <p14:creationId xmlns:p14="http://schemas.microsoft.com/office/powerpoint/2010/main" val="315791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D6BF60-FA73-AE43-B2CA-75FA4DF0B7B1}"/>
              </a:ext>
            </a:extLst>
          </p:cNvPr>
          <p:cNvSpPr txBox="1">
            <a:spLocks/>
          </p:cNvSpPr>
          <p:nvPr/>
        </p:nvSpPr>
        <p:spPr>
          <a:xfrm>
            <a:off x="143086" y="149150"/>
            <a:ext cx="7174846" cy="430887"/>
          </a:xfrm>
          <a:prstGeom prst="rect">
            <a:avLst/>
          </a:prstGeom>
        </p:spPr>
        <p:txBody>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kern="0" dirty="0"/>
              <a:t>Back-up…</a:t>
            </a:r>
          </a:p>
        </p:txBody>
      </p:sp>
    </p:spTree>
    <p:extLst>
      <p:ext uri="{BB962C8B-B14F-4D97-AF65-F5344CB8AC3E}">
        <p14:creationId xmlns:p14="http://schemas.microsoft.com/office/powerpoint/2010/main" val="123653670"/>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D91880-16BF-4B44-B271-B8082799859C}"/>
              </a:ext>
            </a:extLst>
          </p:cNvPr>
          <p:cNvSpPr/>
          <p:nvPr/>
        </p:nvSpPr>
        <p:spPr>
          <a:xfrm>
            <a:off x="1545736" y="885325"/>
            <a:ext cx="5947264" cy="2646878"/>
          </a:xfrm>
          <a:prstGeom prst="rect">
            <a:avLst/>
          </a:prstGeom>
          <a:solidFill>
            <a:schemeClr val="accent1">
              <a:alpha val="78000"/>
            </a:schemeClr>
          </a:solidFill>
        </p:spPr>
        <p:txBody>
          <a:bodyPr wrap="square">
            <a:spAutoFit/>
          </a:bodyPr>
          <a:lstStyle/>
          <a:p>
            <a:pPr algn="r"/>
            <a:r>
              <a:rPr lang="en-US" sz="1600" dirty="0">
                <a:solidFill>
                  <a:schemeClr val="bg1"/>
                </a:solidFill>
              </a:rPr>
              <a:t>20 November, 2019. A Wednesday…. </a:t>
            </a:r>
          </a:p>
          <a:p>
            <a:endParaRPr lang="en-US" dirty="0">
              <a:solidFill>
                <a:schemeClr val="bg1"/>
              </a:solidFill>
            </a:endParaRPr>
          </a:p>
          <a:p>
            <a:endParaRPr lang="en-US" dirty="0">
              <a:solidFill>
                <a:schemeClr val="bg1"/>
              </a:solidFill>
            </a:endParaRPr>
          </a:p>
          <a:p>
            <a:r>
              <a:rPr lang="en-US" sz="2400" dirty="0">
                <a:solidFill>
                  <a:schemeClr val="bg1"/>
                </a:solidFill>
              </a:rPr>
              <a:t>Presentation outline:</a:t>
            </a:r>
          </a:p>
          <a:p>
            <a:endParaRPr lang="en-US" u="sng" dirty="0">
              <a:solidFill>
                <a:schemeClr val="bg1"/>
              </a:solidFill>
            </a:endParaRPr>
          </a:p>
          <a:p>
            <a:pPr marL="257175" indent="-257175">
              <a:buFont typeface="Arial"/>
              <a:buChar char="•"/>
            </a:pPr>
            <a:r>
              <a:rPr lang="en-US" i="1" dirty="0">
                <a:solidFill>
                  <a:schemeClr val="bg1"/>
                </a:solidFill>
              </a:rPr>
              <a:t>Coordinating observations: the old way</a:t>
            </a:r>
          </a:p>
          <a:p>
            <a:pPr marL="257175" indent="-257175">
              <a:buFont typeface="Arial"/>
              <a:buChar char="•"/>
            </a:pPr>
            <a:r>
              <a:rPr lang="en-US" i="1" dirty="0">
                <a:solidFill>
                  <a:schemeClr val="bg1"/>
                </a:solidFill>
              </a:rPr>
              <a:t>Some like it hot: multi-messenger</a:t>
            </a:r>
          </a:p>
          <a:p>
            <a:pPr marL="257175" indent="-257175">
              <a:buFont typeface="Arial"/>
              <a:buChar char="•"/>
            </a:pPr>
            <a:r>
              <a:rPr lang="en-US" i="1" dirty="0">
                <a:solidFill>
                  <a:schemeClr val="bg1"/>
                </a:solidFill>
                <a:sym typeface="Wingdings" pitchFamily="2" charset="2"/>
              </a:rPr>
              <a:t>Coordinating observations: the new way</a:t>
            </a:r>
            <a:endParaRPr lang="en-US" i="1" dirty="0">
              <a:solidFill>
                <a:schemeClr val="bg1"/>
              </a:solidFill>
            </a:endParaRPr>
          </a:p>
          <a:p>
            <a:pPr marL="257175" indent="-257175">
              <a:buFont typeface="Arial"/>
              <a:buChar char="•"/>
            </a:pPr>
            <a:r>
              <a:rPr lang="en-US" i="1" dirty="0">
                <a:solidFill>
                  <a:schemeClr val="bg1"/>
                </a:solidFill>
              </a:rPr>
              <a:t>Conclusions</a:t>
            </a:r>
          </a:p>
        </p:txBody>
      </p:sp>
      <p:pic>
        <p:nvPicPr>
          <p:cNvPr id="4" name="Picture 3" descr="TZ9A9413.jpg">
            <a:extLst>
              <a:ext uri="{FF2B5EF4-FFF2-40B4-BE49-F238E27FC236}">
                <a16:creationId xmlns:a16="http://schemas.microsoft.com/office/drawing/2014/main" id="{2040547F-E79D-A14D-AAA3-A99CA0842B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 b="18326"/>
          <a:stretch/>
        </p:blipFill>
        <p:spPr>
          <a:xfrm>
            <a:off x="1545736" y="885325"/>
            <a:ext cx="619514" cy="758993"/>
          </a:xfrm>
          <a:prstGeom prst="rect">
            <a:avLst/>
          </a:prstGeom>
        </p:spPr>
      </p:pic>
      <p:sp>
        <p:nvSpPr>
          <p:cNvPr id="7" name="Text Box 24">
            <a:extLst>
              <a:ext uri="{FF2B5EF4-FFF2-40B4-BE49-F238E27FC236}">
                <a16:creationId xmlns:a16="http://schemas.microsoft.com/office/drawing/2014/main" id="{B395DF4F-1978-F544-9D2B-F58604108E3B}"/>
              </a:ext>
            </a:extLst>
          </p:cNvPr>
          <p:cNvSpPr txBox="1">
            <a:spLocks noChangeArrowheads="1"/>
          </p:cNvSpPr>
          <p:nvPr/>
        </p:nvSpPr>
        <p:spPr bwMode="auto">
          <a:xfrm>
            <a:off x="6839712" y="4376495"/>
            <a:ext cx="2304288" cy="369332"/>
          </a:xfrm>
          <a:prstGeom prst="rect">
            <a:avLst/>
          </a:prstGeom>
          <a:solidFill>
            <a:schemeClr val="tx1"/>
          </a:solidFill>
          <a:ln>
            <a:noFill/>
          </a:ln>
          <a:effectLst/>
          <a:extLst/>
        </p:spPr>
        <p:txBody>
          <a:bodyPr wrap="square">
            <a:spAutoFit/>
          </a:bodyPr>
          <a:lstStyle/>
          <a:p>
            <a:pPr algn="ctr"/>
            <a:r>
              <a:rPr lang="en-US" dirty="0">
                <a:solidFill>
                  <a:schemeClr val="bg1"/>
                </a:solidFill>
              </a:rPr>
              <a:t>SciOps2019</a:t>
            </a:r>
          </a:p>
        </p:txBody>
      </p:sp>
    </p:spTree>
    <p:extLst>
      <p:ext uri="{BB962C8B-B14F-4D97-AF65-F5344CB8AC3E}">
        <p14:creationId xmlns:p14="http://schemas.microsoft.com/office/powerpoint/2010/main" val="567284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3-29 at 13.30.3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367" y="708374"/>
            <a:ext cx="5174199" cy="3845046"/>
          </a:xfrm>
          <a:prstGeom prst="rect">
            <a:avLst/>
          </a:prstGeom>
        </p:spPr>
      </p:pic>
      <p:sp>
        <p:nvSpPr>
          <p:cNvPr id="5" name="Title 2">
            <a:extLst>
              <a:ext uri="{FF2B5EF4-FFF2-40B4-BE49-F238E27FC236}">
                <a16:creationId xmlns:a16="http://schemas.microsoft.com/office/drawing/2014/main" id="{57E975A5-843F-7A44-9326-B66AAD334D65}"/>
              </a:ext>
            </a:extLst>
          </p:cNvPr>
          <p:cNvSpPr>
            <a:spLocks noGrp="1"/>
          </p:cNvSpPr>
          <p:nvPr>
            <p:ph type="title"/>
          </p:nvPr>
        </p:nvSpPr>
        <p:spPr/>
        <p:txBody>
          <a:bodyPr/>
          <a:lstStyle/>
          <a:p>
            <a:pPr>
              <a:tabLst>
                <a:tab pos="2918222" algn="l"/>
              </a:tabLst>
            </a:pPr>
            <a:r>
              <a:rPr lang="en-US" dirty="0"/>
              <a:t>Observing schedule today - examples</a:t>
            </a:r>
          </a:p>
        </p:txBody>
      </p:sp>
      <p:pic>
        <p:nvPicPr>
          <p:cNvPr id="9" name="Picture 8" descr="Screen Shot 2017-03-29 at 13.30.37.png">
            <a:extLst>
              <a:ext uri="{FF2B5EF4-FFF2-40B4-BE49-F238E27FC236}">
                <a16:creationId xmlns:a16="http://schemas.microsoft.com/office/drawing/2014/main" id="{DD160058-BD01-2046-945E-BB63DAC51E4B}"/>
              </a:ext>
            </a:extLst>
          </p:cNvPr>
          <p:cNvPicPr>
            <a:picLocks noChangeAspect="1"/>
          </p:cNvPicPr>
          <p:nvPr/>
        </p:nvPicPr>
        <p:blipFill>
          <a:blip r:embed="rId4">
            <a:extLst>
              <a:ext uri="{BEBA8EAE-BF5A-486C-A8C5-ECC9F3942E4B}">
                <a14:imgProps xmlns:a14="http://schemas.microsoft.com/office/drawing/2010/main">
                  <a14:imgLayer>
                    <a14:imgEffect>
                      <a14:artisticBlur/>
                    </a14:imgEffect>
                  </a14:imgLayer>
                </a14:imgProps>
              </a:ext>
              <a:ext uri="{28A0092B-C50C-407E-A947-70E740481C1C}">
                <a14:useLocalDpi xmlns:a14="http://schemas.microsoft.com/office/drawing/2010/main" val="0"/>
              </a:ext>
            </a:extLst>
          </a:blip>
          <a:stretch>
            <a:fillRect/>
          </a:stretch>
        </p:blipFill>
        <p:spPr>
          <a:xfrm>
            <a:off x="323367" y="708374"/>
            <a:ext cx="5174199" cy="3845047"/>
          </a:xfrm>
          <a:prstGeom prst="rect">
            <a:avLst/>
          </a:prstGeom>
        </p:spPr>
      </p:pic>
      <p:pic>
        <p:nvPicPr>
          <p:cNvPr id="19" name="Picture 18" descr="Screen Shot 2017-03-29 at 13.29.13.png">
            <a:extLst>
              <a:ext uri="{FF2B5EF4-FFF2-40B4-BE49-F238E27FC236}">
                <a16:creationId xmlns:a16="http://schemas.microsoft.com/office/drawing/2014/main" id="{FBDEE21B-8032-4746-8D46-EE8E2D4677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9871" y="708373"/>
            <a:ext cx="5209933" cy="3845047"/>
          </a:xfrm>
          <a:prstGeom prst="rect">
            <a:avLst/>
          </a:prstGeom>
          <a:solidFill>
            <a:schemeClr val="bg1">
              <a:alpha val="30000"/>
            </a:schemeClr>
          </a:solidFill>
        </p:spPr>
      </p:pic>
      <p:pic>
        <p:nvPicPr>
          <p:cNvPr id="20" name="Picture 19" descr="Screen Shot 2017-03-29 at 13.29.13.png">
            <a:extLst>
              <a:ext uri="{FF2B5EF4-FFF2-40B4-BE49-F238E27FC236}">
                <a16:creationId xmlns:a16="http://schemas.microsoft.com/office/drawing/2014/main" id="{A0D8FFD4-6FAB-4544-B92E-7D341D95DD8B}"/>
              </a:ext>
            </a:extLst>
          </p:cNvPr>
          <p:cNvPicPr>
            <a:picLocks noChangeAspect="1"/>
          </p:cNvPicPr>
          <p:nvPr/>
        </p:nvPicPr>
        <p:blipFill>
          <a:blip r:embed="rId6">
            <a:alphaModFix/>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val="0"/>
              </a:ext>
            </a:extLst>
          </a:blip>
          <a:stretch>
            <a:fillRect/>
          </a:stretch>
        </p:blipFill>
        <p:spPr>
          <a:xfrm>
            <a:off x="1429871" y="708373"/>
            <a:ext cx="5209933" cy="3845047"/>
          </a:xfrm>
          <a:prstGeom prst="rect">
            <a:avLst/>
          </a:prstGeom>
          <a:solidFill>
            <a:schemeClr val="bg1">
              <a:alpha val="30000"/>
            </a:schemeClr>
          </a:solidFill>
        </p:spPr>
      </p:pic>
      <p:pic>
        <p:nvPicPr>
          <p:cNvPr id="21" name="Picture 20" descr="Screen Shot 2017-03-29 at 13.27.32.png">
            <a:extLst>
              <a:ext uri="{FF2B5EF4-FFF2-40B4-BE49-F238E27FC236}">
                <a16:creationId xmlns:a16="http://schemas.microsoft.com/office/drawing/2014/main" id="{1F851D59-87E1-7C44-8271-93BB888256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8217" y="708373"/>
            <a:ext cx="5232927" cy="3845047"/>
          </a:xfrm>
          <a:prstGeom prst="rect">
            <a:avLst/>
          </a:prstGeom>
        </p:spPr>
      </p:pic>
      <p:pic>
        <p:nvPicPr>
          <p:cNvPr id="22" name="Picture 21" descr="Screen Shot 2017-03-29 at 13.27.32.png">
            <a:extLst>
              <a:ext uri="{FF2B5EF4-FFF2-40B4-BE49-F238E27FC236}">
                <a16:creationId xmlns:a16="http://schemas.microsoft.com/office/drawing/2014/main" id="{5BBA4619-570C-104B-8AAE-FBBCD369E950}"/>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100000"/>
                    </a14:imgEffect>
                  </a14:imgLayer>
                </a14:imgProps>
              </a:ext>
              <a:ext uri="{28A0092B-C50C-407E-A947-70E740481C1C}">
                <a14:useLocalDpi xmlns:a14="http://schemas.microsoft.com/office/drawing/2010/main" val="0"/>
              </a:ext>
            </a:extLst>
          </a:blip>
          <a:stretch>
            <a:fillRect/>
          </a:stretch>
        </p:blipFill>
        <p:spPr>
          <a:xfrm>
            <a:off x="2368217" y="708373"/>
            <a:ext cx="5232927" cy="3845047"/>
          </a:xfrm>
          <a:prstGeom prst="rect">
            <a:avLst/>
          </a:prstGeom>
        </p:spPr>
      </p:pic>
      <p:pic>
        <p:nvPicPr>
          <p:cNvPr id="23" name="Picture 22" descr="Screen Shot 2017-03-29 at 13.26.53.png">
            <a:extLst>
              <a:ext uri="{FF2B5EF4-FFF2-40B4-BE49-F238E27FC236}">
                <a16:creationId xmlns:a16="http://schemas.microsoft.com/office/drawing/2014/main" id="{86C86FCE-9C39-7240-AA4A-229D05B3A0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68336" y="708373"/>
            <a:ext cx="5201582" cy="3845047"/>
          </a:xfrm>
          <a:prstGeom prst="rect">
            <a:avLst/>
          </a:prstGeom>
        </p:spPr>
      </p:pic>
      <p:pic>
        <p:nvPicPr>
          <p:cNvPr id="25" name="Picture 24" descr="Screen Shot 2017-03-29 at 13.26.53.png">
            <a:extLst>
              <a:ext uri="{FF2B5EF4-FFF2-40B4-BE49-F238E27FC236}">
                <a16:creationId xmlns:a16="http://schemas.microsoft.com/office/drawing/2014/main" id="{B2087863-9D45-2D4C-BFFE-F7E43B518D5F}"/>
              </a:ext>
            </a:extLst>
          </p:cNvPr>
          <p:cNvPicPr>
            <a:picLocks noChangeAspect="1"/>
          </p:cNvPicPr>
          <p:nvPr/>
        </p:nvPicPr>
        <p:blipFill>
          <a:blip r:embed="rId12">
            <a:extLst>
              <a:ext uri="{BEBA8EAE-BF5A-486C-A8C5-ECC9F3942E4B}">
                <a14:imgProps xmlns:a14="http://schemas.microsoft.com/office/drawing/2010/main">
                  <a14:imgLayer>
                    <a14:imgEffect>
                      <a14:artisticBlur/>
                    </a14:imgEffect>
                  </a14:imgLayer>
                </a14:imgProps>
              </a:ext>
              <a:ext uri="{28A0092B-C50C-407E-A947-70E740481C1C}">
                <a14:useLocalDpi xmlns:a14="http://schemas.microsoft.com/office/drawing/2010/main" val="0"/>
              </a:ext>
            </a:extLst>
          </a:blip>
          <a:stretch>
            <a:fillRect/>
          </a:stretch>
        </p:blipFill>
        <p:spPr>
          <a:xfrm>
            <a:off x="3268335" y="708374"/>
            <a:ext cx="5201583" cy="3845048"/>
          </a:xfrm>
          <a:prstGeom prst="rect">
            <a:avLst/>
          </a:prstGeom>
        </p:spPr>
      </p:pic>
      <p:pic>
        <p:nvPicPr>
          <p:cNvPr id="26" name="Picture 25" descr="reeks-smileys-12079257.jpg">
            <a:extLst>
              <a:ext uri="{FF2B5EF4-FFF2-40B4-BE49-F238E27FC236}">
                <a16:creationId xmlns:a16="http://schemas.microsoft.com/office/drawing/2014/main" id="{F0B553C3-41B1-A749-A080-8AE0783A5E69}"/>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104444" y="2311191"/>
            <a:ext cx="873792" cy="897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6008325"/>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500"/>
                                        <p:tgtEl>
                                          <p:spTgt spid="20"/>
                                        </p:tgtEl>
                                      </p:cBhvr>
                                    </p:animEffect>
                                  </p:childTnLst>
                                </p:cTn>
                              </p:par>
                              <p:par>
                                <p:cTn id="19" presetID="9"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dissolv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dissolve">
                                      <p:cBhvr>
                                        <p:cTn id="26" dur="500"/>
                                        <p:tgtEl>
                                          <p:spTgt spid="22"/>
                                        </p:tgtEl>
                                      </p:cBhvr>
                                    </p:animEffect>
                                  </p:childTnLst>
                                </p:cTn>
                              </p:par>
                              <p:par>
                                <p:cTn id="27" presetID="9"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dissolv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dissolve">
                                      <p:cBhvr>
                                        <p:cTn id="34" dur="500"/>
                                        <p:tgtEl>
                                          <p:spTgt spid="25"/>
                                        </p:tgtEl>
                                      </p:cBhvr>
                                    </p:animEffect>
                                  </p:childTnLst>
                                </p:cTn>
                              </p:par>
                              <p:par>
                                <p:cTn id="35" presetID="9"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dissolv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D6590C42-59B3-B64D-97A2-D759C5DE00DD}"/>
              </a:ext>
            </a:extLst>
          </p:cNvPr>
          <p:cNvSpPr>
            <a:spLocks/>
          </p:cNvSpPr>
          <p:nvPr/>
        </p:nvSpPr>
        <p:spPr bwMode="auto">
          <a:xfrm>
            <a:off x="933450" y="4981575"/>
            <a:ext cx="52959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1pPr>
            <a:lvl2pPr marL="742950" indent="-28575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2pPr>
            <a:lvl3pPr marL="11430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3pPr>
            <a:lvl4pPr marL="16002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4pPr>
            <a:lvl5pPr marL="20574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5pPr>
            <a:lvl6pPr marL="25146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6pPr>
            <a:lvl7pPr marL="29718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7pPr>
            <a:lvl8pPr marL="34290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8pPr>
            <a:lvl9pPr marL="38862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9pPr>
          </a:lstStyle>
          <a:p>
            <a:pPr eaLnBrk="1" hangingPunct="1"/>
            <a:endParaRPr lang="es-ES_tradnl" altLang="en-US" sz="600">
              <a:solidFill>
                <a:srgbClr val="4D4F53"/>
              </a:solidFill>
            </a:endParaRPr>
          </a:p>
        </p:txBody>
      </p:sp>
      <p:pic>
        <p:nvPicPr>
          <p:cNvPr id="7175" name="Picture 3">
            <a:extLst>
              <a:ext uri="{FF2B5EF4-FFF2-40B4-BE49-F238E27FC236}">
                <a16:creationId xmlns:a16="http://schemas.microsoft.com/office/drawing/2014/main" id="{1BB6B8DC-83B4-4347-A610-FA0292D2DAB8}"/>
              </a:ext>
            </a:extLst>
          </p:cNvPr>
          <p:cNvPicPr>
            <a:picLocks noChangeAspect="1"/>
          </p:cNvPicPr>
          <p:nvPr/>
        </p:nvPicPr>
        <p:blipFill>
          <a:blip r:embed="rId3">
            <a:extLst>
              <a:ext uri="{28A0092B-C50C-407E-A947-70E740481C1C}">
                <a14:useLocalDpi xmlns:a14="http://schemas.microsoft.com/office/drawing/2010/main" val="0"/>
              </a:ext>
            </a:extLst>
          </a:blip>
          <a:srcRect l="5026" t="12044" r="1311" b="5208"/>
          <a:stretch>
            <a:fillRect/>
          </a:stretch>
        </p:blipFill>
        <p:spPr bwMode="auto">
          <a:xfrm>
            <a:off x="280737" y="758739"/>
            <a:ext cx="4507706" cy="2239566"/>
          </a:xfrm>
          <a:prstGeom prst="rect">
            <a:avLst/>
          </a:prstGeom>
          <a:noFill/>
          <a:ln>
            <a:noFill/>
          </a:ln>
          <a:extLst>
            <a:ext uri="{909E8E84-426E-40DD-AFC4-6F175D3DCCD1}">
              <a14:hiddenFill xmlns:a14="http://schemas.microsoft.com/office/drawing/2010/main">
                <a:solidFill>
                  <a:srgbClr val="0098DB"/>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2">
            <a:extLst>
              <a:ext uri="{FF2B5EF4-FFF2-40B4-BE49-F238E27FC236}">
                <a16:creationId xmlns:a16="http://schemas.microsoft.com/office/drawing/2014/main" id="{5D1650FC-1A6C-884F-95DB-3F2927872B81}"/>
              </a:ext>
            </a:extLst>
          </p:cNvPr>
          <p:cNvSpPr>
            <a:spLocks noGrp="1"/>
          </p:cNvSpPr>
          <p:nvPr>
            <p:ph type="title"/>
          </p:nvPr>
        </p:nvSpPr>
        <p:spPr>
          <a:xfrm>
            <a:off x="143086" y="149150"/>
            <a:ext cx="7174846" cy="430887"/>
          </a:xfrm>
        </p:spPr>
        <p:txBody>
          <a:bodyPr/>
          <a:lstStyle/>
          <a:p>
            <a:pPr>
              <a:tabLst>
                <a:tab pos="2918222" algn="l"/>
              </a:tabLst>
            </a:pPr>
            <a:r>
              <a:rPr lang="en-US" dirty="0"/>
              <a:t>Target visibility today - examples</a:t>
            </a:r>
          </a:p>
        </p:txBody>
      </p:sp>
      <p:pic>
        <p:nvPicPr>
          <p:cNvPr id="7174" name="Picture 2">
            <a:extLst>
              <a:ext uri="{FF2B5EF4-FFF2-40B4-BE49-F238E27FC236}">
                <a16:creationId xmlns:a16="http://schemas.microsoft.com/office/drawing/2014/main" id="{CFE8D701-7471-034D-92C0-A1545A7F3819}"/>
              </a:ext>
            </a:extLst>
          </p:cNvPr>
          <p:cNvPicPr>
            <a:picLocks noChangeAspect="1"/>
          </p:cNvPicPr>
          <p:nvPr/>
        </p:nvPicPr>
        <p:blipFill>
          <a:blip r:embed="rId4">
            <a:extLst>
              <a:ext uri="{28A0092B-C50C-407E-A947-70E740481C1C}">
                <a14:useLocalDpi xmlns:a14="http://schemas.microsoft.com/office/drawing/2010/main" val="0"/>
              </a:ext>
            </a:extLst>
          </a:blip>
          <a:srcRect t="13577" r="1004" b="20258"/>
          <a:stretch>
            <a:fillRect/>
          </a:stretch>
        </p:blipFill>
        <p:spPr bwMode="auto">
          <a:xfrm>
            <a:off x="1160859" y="2723728"/>
            <a:ext cx="4841081" cy="1820465"/>
          </a:xfrm>
          <a:prstGeom prst="rect">
            <a:avLst/>
          </a:prstGeom>
          <a:noFill/>
          <a:ln>
            <a:noFill/>
          </a:ln>
          <a:extLst>
            <a:ext uri="{909E8E84-426E-40DD-AFC4-6F175D3DCCD1}">
              <a14:hiddenFill xmlns:a14="http://schemas.microsoft.com/office/drawing/2010/main">
                <a:solidFill>
                  <a:srgbClr val="0098DB"/>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ED5F78B8-4480-AC4D-A47B-EFFB224308A0}"/>
              </a:ext>
            </a:extLst>
          </p:cNvPr>
          <p:cNvPicPr>
            <a:picLocks noChangeAspect="1"/>
          </p:cNvPicPr>
          <p:nvPr/>
        </p:nvPicPr>
        <p:blipFill>
          <a:blip r:embed="rId5">
            <a:extLst>
              <a:ext uri="{BEBA8EAE-BF5A-486C-A8C5-ECC9F3942E4B}">
                <a14:imgProps xmlns:a14="http://schemas.microsoft.com/office/drawing/2010/main">
                  <a14:imgLayer>
                    <a14:imgEffect>
                      <a14:artisticBlur/>
                    </a14:imgEffect>
                  </a14:imgLayer>
                </a14:imgProps>
              </a:ext>
              <a:ext uri="{28A0092B-C50C-407E-A947-70E740481C1C}">
                <a14:useLocalDpi xmlns:a14="http://schemas.microsoft.com/office/drawing/2010/main" val="0"/>
              </a:ext>
            </a:extLst>
          </a:blip>
          <a:srcRect l="5026" t="12044" r="1311" b="5208"/>
          <a:stretch>
            <a:fillRect/>
          </a:stretch>
        </p:blipFill>
        <p:spPr bwMode="auto">
          <a:xfrm>
            <a:off x="280737" y="758739"/>
            <a:ext cx="4507706" cy="2239566"/>
          </a:xfrm>
          <a:prstGeom prst="rect">
            <a:avLst/>
          </a:prstGeom>
          <a:noFill/>
          <a:ln>
            <a:noFill/>
          </a:ln>
          <a:extLst>
            <a:ext uri="{909E8E84-426E-40DD-AFC4-6F175D3DCCD1}">
              <a14:hiddenFill xmlns:a14="http://schemas.microsoft.com/office/drawing/2010/main">
                <a:solidFill>
                  <a:srgbClr val="0098DB"/>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7558E609-1366-7D47-925A-6D6BF31DF0CC}"/>
              </a:ext>
            </a:extLst>
          </p:cNvPr>
          <p:cNvPicPr>
            <a:picLocks noChangeAspect="1"/>
          </p:cNvPicPr>
          <p:nvPr/>
        </p:nvPicPr>
        <p:blipFill>
          <a:blip r:embed="rId6">
            <a:extLst>
              <a:ext uri="{BEBA8EAE-BF5A-486C-A8C5-ECC9F3942E4B}">
                <a14:imgProps xmlns:a14="http://schemas.microsoft.com/office/drawing/2010/main">
                  <a14:imgLayer>
                    <a14:imgEffect>
                      <a14:artisticBlur/>
                    </a14:imgEffect>
                  </a14:imgLayer>
                </a14:imgProps>
              </a:ext>
              <a:ext uri="{28A0092B-C50C-407E-A947-70E740481C1C}">
                <a14:useLocalDpi xmlns:a14="http://schemas.microsoft.com/office/drawing/2010/main" val="0"/>
              </a:ext>
            </a:extLst>
          </a:blip>
          <a:srcRect t="13577" r="1004" b="20258"/>
          <a:stretch>
            <a:fillRect/>
          </a:stretch>
        </p:blipFill>
        <p:spPr bwMode="auto">
          <a:xfrm>
            <a:off x="1160859" y="2723728"/>
            <a:ext cx="4841081" cy="1820465"/>
          </a:xfrm>
          <a:prstGeom prst="rect">
            <a:avLst/>
          </a:prstGeom>
          <a:noFill/>
          <a:ln>
            <a:noFill/>
          </a:ln>
          <a:extLst>
            <a:ext uri="{909E8E84-426E-40DD-AFC4-6F175D3DCCD1}">
              <a14:hiddenFill xmlns:a14="http://schemas.microsoft.com/office/drawing/2010/main">
                <a:solidFill>
                  <a:srgbClr val="0098DB"/>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F6DB29E7-D4EA-A543-A43C-C6ABDD133ABF}"/>
              </a:ext>
            </a:extLst>
          </p:cNvPr>
          <p:cNvPicPr>
            <a:picLocks noChangeAspect="1"/>
          </p:cNvPicPr>
          <p:nvPr/>
        </p:nvPicPr>
        <p:blipFill>
          <a:blip r:embed="rId7">
            <a:extLst>
              <a:ext uri="{28A0092B-C50C-407E-A947-70E740481C1C}">
                <a14:useLocalDpi xmlns:a14="http://schemas.microsoft.com/office/drawing/2010/main" val="0"/>
              </a:ext>
            </a:extLst>
          </a:blip>
          <a:srcRect l="26593" t="11198" r="25545" b="6250"/>
          <a:stretch>
            <a:fillRect/>
          </a:stretch>
        </p:blipFill>
        <p:spPr bwMode="auto">
          <a:xfrm>
            <a:off x="1433262" y="758739"/>
            <a:ext cx="3355181" cy="3253979"/>
          </a:xfrm>
          <a:prstGeom prst="rect">
            <a:avLst/>
          </a:prstGeom>
          <a:noFill/>
          <a:ln>
            <a:noFill/>
          </a:ln>
          <a:extLst>
            <a:ext uri="{909E8E84-426E-40DD-AFC4-6F175D3DCCD1}">
              <a14:hiddenFill xmlns:a14="http://schemas.microsoft.com/office/drawing/2010/main">
                <a:solidFill>
                  <a:srgbClr val="0098DB"/>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29186552-F4DB-CD4E-BA6A-E34EEE0422EB}"/>
              </a:ext>
            </a:extLst>
          </p:cNvPr>
          <p:cNvPicPr>
            <a:picLocks noChangeAspect="1"/>
          </p:cNvPicPr>
          <p:nvPr/>
        </p:nvPicPr>
        <p:blipFill>
          <a:blip r:embed="rId8">
            <a:extLst>
              <a:ext uri="{28A0092B-C50C-407E-A947-70E740481C1C}">
                <a14:useLocalDpi xmlns:a14="http://schemas.microsoft.com/office/drawing/2010/main" val="0"/>
              </a:ext>
            </a:extLst>
          </a:blip>
          <a:srcRect l="20657" t="12044" r="20334" b="6078"/>
          <a:stretch>
            <a:fillRect/>
          </a:stretch>
        </p:blipFill>
        <p:spPr bwMode="auto">
          <a:xfrm>
            <a:off x="4843212" y="845655"/>
            <a:ext cx="3808809" cy="2969419"/>
          </a:xfrm>
          <a:prstGeom prst="rect">
            <a:avLst/>
          </a:prstGeom>
          <a:noFill/>
          <a:ln>
            <a:noFill/>
          </a:ln>
          <a:extLst>
            <a:ext uri="{909E8E84-426E-40DD-AFC4-6F175D3DCCD1}">
              <a14:hiddenFill xmlns:a14="http://schemas.microsoft.com/office/drawing/2010/main">
                <a:solidFill>
                  <a:srgbClr val="0098DB"/>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28DBB83A-5AA4-4746-9664-42BA900CCC55}"/>
              </a:ext>
            </a:extLst>
          </p:cNvPr>
          <p:cNvPicPr>
            <a:picLocks noChangeAspect="1"/>
          </p:cNvPicPr>
          <p:nvPr/>
        </p:nvPicPr>
        <p:blipFill>
          <a:blip r:embed="rId9">
            <a:extLst>
              <a:ext uri="{BEBA8EAE-BF5A-486C-A8C5-ECC9F3942E4B}">
                <a14:imgProps xmlns:a14="http://schemas.microsoft.com/office/drawing/2010/main">
                  <a14:imgLayer>
                    <a14:imgEffect>
                      <a14:artisticBlur/>
                    </a14:imgEffect>
                  </a14:imgLayer>
                </a14:imgProps>
              </a:ext>
              <a:ext uri="{28A0092B-C50C-407E-A947-70E740481C1C}">
                <a14:useLocalDpi xmlns:a14="http://schemas.microsoft.com/office/drawing/2010/main" val="0"/>
              </a:ext>
            </a:extLst>
          </a:blip>
          <a:srcRect l="26593" t="11198" r="25545" b="6250"/>
          <a:stretch>
            <a:fillRect/>
          </a:stretch>
        </p:blipFill>
        <p:spPr bwMode="auto">
          <a:xfrm>
            <a:off x="1433262" y="758739"/>
            <a:ext cx="3355181" cy="3253979"/>
          </a:xfrm>
          <a:prstGeom prst="rect">
            <a:avLst/>
          </a:prstGeom>
          <a:noFill/>
          <a:ln>
            <a:noFill/>
          </a:ln>
          <a:extLst>
            <a:ext uri="{909E8E84-426E-40DD-AFC4-6F175D3DCCD1}">
              <a14:hiddenFill xmlns:a14="http://schemas.microsoft.com/office/drawing/2010/main">
                <a:solidFill>
                  <a:srgbClr val="0098DB"/>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a:extLst>
              <a:ext uri="{FF2B5EF4-FFF2-40B4-BE49-F238E27FC236}">
                <a16:creationId xmlns:a16="http://schemas.microsoft.com/office/drawing/2014/main" id="{3706D82D-DACD-714D-9D6B-591D4C06160A}"/>
              </a:ext>
            </a:extLst>
          </p:cNvPr>
          <p:cNvPicPr>
            <a:picLocks noChangeAspect="1"/>
          </p:cNvPicPr>
          <p:nvPr/>
        </p:nvPicPr>
        <p:blipFill>
          <a:blip r:embed="rId10">
            <a:extLst>
              <a:ext uri="{BEBA8EAE-BF5A-486C-A8C5-ECC9F3942E4B}">
                <a14:imgProps xmlns:a14="http://schemas.microsoft.com/office/drawing/2010/main">
                  <a14:imgLayer>
                    <a14:imgEffect>
                      <a14:artisticBlur/>
                    </a14:imgEffect>
                  </a14:imgLayer>
                </a14:imgProps>
              </a:ext>
              <a:ext uri="{28A0092B-C50C-407E-A947-70E740481C1C}">
                <a14:useLocalDpi xmlns:a14="http://schemas.microsoft.com/office/drawing/2010/main" val="0"/>
              </a:ext>
            </a:extLst>
          </a:blip>
          <a:srcRect l="20657" t="12044" r="20334" b="6078"/>
          <a:stretch>
            <a:fillRect/>
          </a:stretch>
        </p:blipFill>
        <p:spPr bwMode="auto">
          <a:xfrm>
            <a:off x="4843212" y="842225"/>
            <a:ext cx="3808809" cy="2969419"/>
          </a:xfrm>
          <a:prstGeom prst="rect">
            <a:avLst/>
          </a:prstGeom>
          <a:noFill/>
          <a:ln>
            <a:noFill/>
          </a:ln>
          <a:extLst>
            <a:ext uri="{909E8E84-426E-40DD-AFC4-6F175D3DCCD1}">
              <a14:hiddenFill xmlns:a14="http://schemas.microsoft.com/office/drawing/2010/main">
                <a:solidFill>
                  <a:srgbClr val="0098DB"/>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a:extLst>
              <a:ext uri="{FF2B5EF4-FFF2-40B4-BE49-F238E27FC236}">
                <a16:creationId xmlns:a16="http://schemas.microsoft.com/office/drawing/2014/main" id="{F91307D4-3ADE-F842-9D40-D7146926B6EC}"/>
              </a:ext>
            </a:extLst>
          </p:cNvPr>
          <p:cNvPicPr>
            <a:picLocks noChangeAspect="1"/>
          </p:cNvPicPr>
          <p:nvPr/>
        </p:nvPicPr>
        <p:blipFill>
          <a:blip r:embed="rId11">
            <a:extLst>
              <a:ext uri="{28A0092B-C50C-407E-A947-70E740481C1C}">
                <a14:useLocalDpi xmlns:a14="http://schemas.microsoft.com/office/drawing/2010/main" val="0"/>
              </a:ext>
            </a:extLst>
          </a:blip>
          <a:srcRect t="14323" r="27847" b="8513"/>
          <a:stretch>
            <a:fillRect/>
          </a:stretch>
        </p:blipFill>
        <p:spPr bwMode="auto">
          <a:xfrm>
            <a:off x="938871" y="872685"/>
            <a:ext cx="4124325" cy="2480072"/>
          </a:xfrm>
          <a:prstGeom prst="rect">
            <a:avLst/>
          </a:prstGeom>
          <a:noFill/>
          <a:ln>
            <a:noFill/>
          </a:ln>
          <a:extLst>
            <a:ext uri="{909E8E84-426E-40DD-AFC4-6F175D3DCCD1}">
              <a14:hiddenFill xmlns:a14="http://schemas.microsoft.com/office/drawing/2010/main">
                <a:solidFill>
                  <a:srgbClr val="0098DB"/>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0CA94A99-6404-694B-AB48-97B5D2E43A2D}"/>
              </a:ext>
            </a:extLst>
          </p:cNvPr>
          <p:cNvPicPr>
            <a:picLocks noChangeAspect="1"/>
          </p:cNvPicPr>
          <p:nvPr/>
        </p:nvPicPr>
        <p:blipFill>
          <a:blip r:embed="rId12">
            <a:extLst>
              <a:ext uri="{28A0092B-C50C-407E-A947-70E740481C1C}">
                <a14:useLocalDpi xmlns:a14="http://schemas.microsoft.com/office/drawing/2010/main" val="0"/>
              </a:ext>
            </a:extLst>
          </a:blip>
          <a:srcRect t="13362" r="2095" b="4311"/>
          <a:stretch>
            <a:fillRect/>
          </a:stretch>
        </p:blipFill>
        <p:spPr bwMode="auto">
          <a:xfrm>
            <a:off x="3642717" y="1775533"/>
            <a:ext cx="5173266" cy="2445544"/>
          </a:xfrm>
          <a:prstGeom prst="rect">
            <a:avLst/>
          </a:prstGeom>
          <a:noFill/>
          <a:ln>
            <a:noFill/>
          </a:ln>
          <a:extLst>
            <a:ext uri="{909E8E84-426E-40DD-AFC4-6F175D3DCCD1}">
              <a14:hiddenFill xmlns:a14="http://schemas.microsoft.com/office/drawing/2010/main">
                <a:solidFill>
                  <a:srgbClr val="0098DB"/>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a:extLst>
              <a:ext uri="{FF2B5EF4-FFF2-40B4-BE49-F238E27FC236}">
                <a16:creationId xmlns:a16="http://schemas.microsoft.com/office/drawing/2014/main" id="{C3B29869-8198-5048-AC8B-A41CAACD8970}"/>
              </a:ext>
            </a:extLst>
          </p:cNvPr>
          <p:cNvPicPr>
            <a:picLocks noChangeAspect="1"/>
          </p:cNvPicPr>
          <p:nvPr/>
        </p:nvPicPr>
        <p:blipFill>
          <a:blip r:embed="rId13">
            <a:extLst>
              <a:ext uri="{BEBA8EAE-BF5A-486C-A8C5-ECC9F3942E4B}">
                <a14:imgProps xmlns:a14="http://schemas.microsoft.com/office/drawing/2010/main">
                  <a14:imgLayer>
                    <a14:imgEffect>
                      <a14:artisticBlur/>
                    </a14:imgEffect>
                  </a14:imgLayer>
                </a14:imgProps>
              </a:ext>
              <a:ext uri="{28A0092B-C50C-407E-A947-70E740481C1C}">
                <a14:useLocalDpi xmlns:a14="http://schemas.microsoft.com/office/drawing/2010/main" val="0"/>
              </a:ext>
            </a:extLst>
          </a:blip>
          <a:srcRect t="14323" r="27847" b="8513"/>
          <a:stretch>
            <a:fillRect/>
          </a:stretch>
        </p:blipFill>
        <p:spPr bwMode="auto">
          <a:xfrm>
            <a:off x="551949" y="764864"/>
            <a:ext cx="4124325" cy="2480072"/>
          </a:xfrm>
          <a:prstGeom prst="rect">
            <a:avLst/>
          </a:prstGeom>
          <a:noFill/>
          <a:ln>
            <a:noFill/>
          </a:ln>
          <a:extLst>
            <a:ext uri="{909E8E84-426E-40DD-AFC4-6F175D3DCCD1}">
              <a14:hiddenFill xmlns:a14="http://schemas.microsoft.com/office/drawing/2010/main">
                <a:solidFill>
                  <a:srgbClr val="0098DB"/>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a:extLst>
              <a:ext uri="{FF2B5EF4-FFF2-40B4-BE49-F238E27FC236}">
                <a16:creationId xmlns:a16="http://schemas.microsoft.com/office/drawing/2014/main" id="{91D1AC96-9FBC-C040-898E-F51CDA4A7194}"/>
              </a:ext>
            </a:extLst>
          </p:cNvPr>
          <p:cNvPicPr>
            <a:picLocks noChangeAspect="1"/>
          </p:cNvPicPr>
          <p:nvPr/>
        </p:nvPicPr>
        <p:blipFill>
          <a:blip r:embed="rId14">
            <a:extLst>
              <a:ext uri="{BEBA8EAE-BF5A-486C-A8C5-ECC9F3942E4B}">
                <a14:imgProps xmlns:a14="http://schemas.microsoft.com/office/drawing/2010/main">
                  <a14:imgLayer>
                    <a14:imgEffect>
                      <a14:artisticBlur/>
                    </a14:imgEffect>
                  </a14:imgLayer>
                </a14:imgProps>
              </a:ext>
              <a:ext uri="{28A0092B-C50C-407E-A947-70E740481C1C}">
                <a14:useLocalDpi xmlns:a14="http://schemas.microsoft.com/office/drawing/2010/main" val="0"/>
              </a:ext>
            </a:extLst>
          </a:blip>
          <a:srcRect t="13362" r="2095" b="4311"/>
          <a:stretch>
            <a:fillRect/>
          </a:stretch>
        </p:blipFill>
        <p:spPr bwMode="auto">
          <a:xfrm>
            <a:off x="3255795" y="1667712"/>
            <a:ext cx="5173266" cy="2445544"/>
          </a:xfrm>
          <a:prstGeom prst="rect">
            <a:avLst/>
          </a:prstGeom>
          <a:noFill/>
          <a:ln>
            <a:noFill/>
          </a:ln>
          <a:extLst>
            <a:ext uri="{909E8E84-426E-40DD-AFC4-6F175D3DCCD1}">
              <a14:hiddenFill xmlns:a14="http://schemas.microsoft.com/office/drawing/2010/main">
                <a:solidFill>
                  <a:srgbClr val="0098DB"/>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reeks-smileys-12079257.jpg">
            <a:extLst>
              <a:ext uri="{FF2B5EF4-FFF2-40B4-BE49-F238E27FC236}">
                <a16:creationId xmlns:a16="http://schemas.microsoft.com/office/drawing/2014/main" id="{50921C5D-4364-A743-89ED-D9ECBE43DFB4}"/>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104444" y="2311191"/>
            <a:ext cx="873792" cy="897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40716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par>
                                <p:cTn id="22" presetID="9"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tgtEl>
                                          <p:spTgt spid="14"/>
                                        </p:tgtEl>
                                      </p:cBhvr>
                                    </p:animEffect>
                                  </p:childTnLst>
                                </p:cTn>
                              </p:par>
                              <p:par>
                                <p:cTn id="25" presetID="9"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par>
                                <p:cTn id="28" presetID="9"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dissolv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par>
                                <p:cTn id="36" presetID="9"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par>
                                <p:cTn id="39" presetID="9"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dissolv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7FA6-A32C-C04B-B415-DE29B4935D0E}"/>
              </a:ext>
            </a:extLst>
          </p:cNvPr>
          <p:cNvSpPr>
            <a:spLocks noGrp="1"/>
          </p:cNvSpPr>
          <p:nvPr>
            <p:ph type="title"/>
          </p:nvPr>
        </p:nvSpPr>
        <p:spPr/>
        <p:txBody>
          <a:bodyPr/>
          <a:lstStyle/>
          <a:p>
            <a:r>
              <a:rPr lang="en-US" dirty="0"/>
              <a:t>Yes, we can!</a:t>
            </a:r>
          </a:p>
        </p:txBody>
      </p:sp>
      <p:sp>
        <p:nvSpPr>
          <p:cNvPr id="8" name="Rectangle 7">
            <a:extLst>
              <a:ext uri="{FF2B5EF4-FFF2-40B4-BE49-F238E27FC236}">
                <a16:creationId xmlns:a16="http://schemas.microsoft.com/office/drawing/2014/main" id="{0907BE0B-CD6D-5C45-82E9-988D25B99176}"/>
              </a:ext>
            </a:extLst>
          </p:cNvPr>
          <p:cNvSpPr/>
          <p:nvPr/>
        </p:nvSpPr>
        <p:spPr>
          <a:xfrm>
            <a:off x="365294" y="991625"/>
            <a:ext cx="3107111" cy="1569660"/>
          </a:xfrm>
          <a:prstGeom prst="rect">
            <a:avLst/>
          </a:prstGeom>
        </p:spPr>
        <p:txBody>
          <a:bodyPr wrap="square">
            <a:spAutoFit/>
          </a:bodyPr>
          <a:lstStyle/>
          <a:p>
            <a:pPr marL="285750" indent="-285750">
              <a:buClr>
                <a:schemeClr val="accent1"/>
              </a:buClr>
              <a:buFont typeface="Wingdings" pitchFamily="2" charset="2"/>
              <a:buChar char="à"/>
            </a:pPr>
            <a:r>
              <a:rPr lang="en-US" sz="1600" dirty="0">
                <a:solidFill>
                  <a:schemeClr val="bg2"/>
                </a:solidFill>
                <a:latin typeface="Verdana"/>
                <a:cs typeface="Verdana"/>
              </a:rPr>
              <a:t>Simple example of a</a:t>
            </a:r>
          </a:p>
          <a:p>
            <a:pPr>
              <a:buClr>
                <a:schemeClr val="accent1"/>
              </a:buClr>
            </a:pPr>
            <a:r>
              <a:rPr lang="en-US" sz="1600" dirty="0">
                <a:solidFill>
                  <a:schemeClr val="bg2"/>
                </a:solidFill>
                <a:latin typeface="Verdana"/>
                <a:cs typeface="Verdana"/>
              </a:rPr>
              <a:t>    client for </a:t>
            </a:r>
          </a:p>
          <a:p>
            <a:pPr>
              <a:buClr>
                <a:schemeClr val="accent1"/>
              </a:buClr>
            </a:pPr>
            <a:r>
              <a:rPr lang="en-US" sz="1600" dirty="0">
                <a:solidFill>
                  <a:schemeClr val="bg2"/>
                </a:solidFill>
                <a:latin typeface="Verdana"/>
                <a:cs typeface="Verdana"/>
              </a:rPr>
              <a:t>    visibility &amp; schedule info </a:t>
            </a:r>
          </a:p>
          <a:p>
            <a:pPr>
              <a:buClr>
                <a:schemeClr val="accent1"/>
              </a:buClr>
            </a:pPr>
            <a:r>
              <a:rPr lang="en-US" sz="1600" dirty="0">
                <a:solidFill>
                  <a:schemeClr val="bg2"/>
                </a:solidFill>
                <a:latin typeface="Verdana"/>
                <a:cs typeface="Verdana"/>
              </a:rPr>
              <a:t>    </a:t>
            </a:r>
          </a:p>
          <a:p>
            <a:pPr>
              <a:buClr>
                <a:schemeClr val="accent1"/>
              </a:buClr>
            </a:pPr>
            <a:r>
              <a:rPr lang="en-US" sz="1600" dirty="0">
                <a:solidFill>
                  <a:schemeClr val="bg2"/>
                </a:solidFill>
                <a:latin typeface="Verdana"/>
                <a:cs typeface="Verdana"/>
              </a:rPr>
              <a:t>    User builds tool to </a:t>
            </a:r>
          </a:p>
          <a:p>
            <a:pPr>
              <a:buClr>
                <a:schemeClr val="accent1"/>
              </a:buClr>
            </a:pPr>
            <a:r>
              <a:rPr lang="en-US" sz="1600" dirty="0">
                <a:solidFill>
                  <a:schemeClr val="bg2"/>
                </a:solidFill>
                <a:latin typeface="Verdana"/>
                <a:cs typeface="Verdana"/>
              </a:rPr>
              <a:t>    compile info &amp; display</a:t>
            </a:r>
          </a:p>
        </p:txBody>
      </p:sp>
      <p:pic>
        <p:nvPicPr>
          <p:cNvPr id="4" name="Picture 3">
            <a:extLst>
              <a:ext uri="{FF2B5EF4-FFF2-40B4-BE49-F238E27FC236}">
                <a16:creationId xmlns:a16="http://schemas.microsoft.com/office/drawing/2014/main" id="{25368AAF-FC94-144E-9A17-CAE3F9C8061E}"/>
              </a:ext>
            </a:extLst>
          </p:cNvPr>
          <p:cNvPicPr>
            <a:picLocks noChangeAspect="1"/>
          </p:cNvPicPr>
          <p:nvPr/>
        </p:nvPicPr>
        <p:blipFill rotWithShape="1">
          <a:blip r:embed="rId3">
            <a:extLst>
              <a:ext uri="{28A0092B-C50C-407E-A947-70E740481C1C}">
                <a14:useLocalDpi xmlns:a14="http://schemas.microsoft.com/office/drawing/2010/main" val="0"/>
              </a:ext>
            </a:extLst>
          </a:blip>
          <a:srcRect l="254" r="1"/>
          <a:stretch/>
        </p:blipFill>
        <p:spPr>
          <a:xfrm>
            <a:off x="3472405" y="740680"/>
            <a:ext cx="5445192" cy="37734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99183559"/>
      </p:ext>
    </p:extLst>
  </p:cSld>
  <p:clrMapOvr>
    <a:masterClrMapping/>
  </p:clrMapOvr>
  <p:transition spd="slow"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2F756129-395F-5048-9A70-ABF28E5624AB}"/>
              </a:ext>
            </a:extLst>
          </p:cNvPr>
          <p:cNvSpPr>
            <a:spLocks noGrp="1"/>
          </p:cNvSpPr>
          <p:nvPr>
            <p:ph type="title"/>
          </p:nvPr>
        </p:nvSpPr>
        <p:spPr>
          <a:xfrm>
            <a:off x="143086" y="149150"/>
            <a:ext cx="7174846" cy="430887"/>
          </a:xfrm>
        </p:spPr>
        <p:txBody>
          <a:bodyPr/>
          <a:lstStyle/>
          <a:p>
            <a:r>
              <a:rPr lang="en-US" dirty="0"/>
              <a:t>Why different wavelengths?</a:t>
            </a:r>
          </a:p>
        </p:txBody>
      </p:sp>
      <p:pic>
        <p:nvPicPr>
          <p:cNvPr id="4" name="Picture 3" descr="IMG_1523.jpg">
            <a:extLst>
              <a:ext uri="{FF2B5EF4-FFF2-40B4-BE49-F238E27FC236}">
                <a16:creationId xmlns:a16="http://schemas.microsoft.com/office/drawing/2014/main" id="{AFAE8C0B-D7C9-C649-BD26-5188B7AFC60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1607574" y="683277"/>
            <a:ext cx="5884607" cy="366090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445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Resultado de imagen de galaxy view in different wavelengths">
            <a:extLst>
              <a:ext uri="{FF2B5EF4-FFF2-40B4-BE49-F238E27FC236}">
                <a16:creationId xmlns:a16="http://schemas.microsoft.com/office/drawing/2014/main" id="{F2CF6E32-9886-EC4A-B065-33D4FFAF47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8" y="647700"/>
            <a:ext cx="918210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a:extLst>
              <a:ext uri="{FF2B5EF4-FFF2-40B4-BE49-F238E27FC236}">
                <a16:creationId xmlns:a16="http://schemas.microsoft.com/office/drawing/2014/main" id="{2F0EED6A-DA7B-AF4C-877B-56BEB7C779F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076450" y="738188"/>
            <a:ext cx="78263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a:extLst>
              <a:ext uri="{FF2B5EF4-FFF2-40B4-BE49-F238E27FC236}">
                <a16:creationId xmlns:a16="http://schemas.microsoft.com/office/drawing/2014/main" id="{5D8A04B5-9BF9-854D-9881-7F9F268A12DC}"/>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664450" y="730250"/>
            <a:ext cx="80486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1" descr="storm-trooper.png">
            <a:extLst>
              <a:ext uri="{FF2B5EF4-FFF2-40B4-BE49-F238E27FC236}">
                <a16:creationId xmlns:a16="http://schemas.microsoft.com/office/drawing/2014/main" id="{90945B76-B174-D348-8B80-FCBFBCA3CC52}"/>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911600" y="736600"/>
            <a:ext cx="635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D952057-5B07-4B40-A17F-3EEC3DAFBFAC}"/>
              </a:ext>
            </a:extLst>
          </p:cNvPr>
          <p:cNvSpPr>
            <a:spLocks noGrp="1"/>
          </p:cNvSpPr>
          <p:nvPr>
            <p:ph type="title"/>
          </p:nvPr>
        </p:nvSpPr>
        <p:spPr/>
        <p:txBody>
          <a:bodyPr/>
          <a:lstStyle/>
          <a:p>
            <a:r>
              <a:rPr lang="en-US" dirty="0"/>
              <a:t>Different information at different wavelengths!</a:t>
            </a:r>
          </a:p>
        </p:txBody>
      </p:sp>
    </p:spTree>
    <p:extLst>
      <p:ext uri="{BB962C8B-B14F-4D97-AF65-F5344CB8AC3E}">
        <p14:creationId xmlns:p14="http://schemas.microsoft.com/office/powerpoint/2010/main" val="2251308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Screen shot 2012-07-05 at 6.03.53 AM.png"/>
          <p:cNvPicPr>
            <a:picLocks noChangeAspect="1"/>
          </p:cNvPicPr>
          <p:nvPr/>
        </p:nvPicPr>
        <p:blipFill>
          <a:blip r:embed="rId3"/>
          <a:srcRect t="73547"/>
          <a:stretch>
            <a:fillRect/>
          </a:stretch>
        </p:blipFill>
        <p:spPr bwMode="auto">
          <a:xfrm>
            <a:off x="2259256" y="3174887"/>
            <a:ext cx="4386263" cy="278606"/>
          </a:xfrm>
          <a:prstGeom prst="rect">
            <a:avLst/>
          </a:prstGeom>
          <a:noFill/>
          <a:ln w="9525">
            <a:noFill/>
            <a:miter lim="800000"/>
            <a:headEnd/>
            <a:tailEnd/>
          </a:ln>
        </p:spPr>
      </p:pic>
      <p:pic>
        <p:nvPicPr>
          <p:cNvPr id="8" name="Picture 7" descr="Screen shot 2012-07-05 at 6.03.37 AM.png"/>
          <p:cNvPicPr>
            <a:picLocks noChangeAspect="1"/>
          </p:cNvPicPr>
          <p:nvPr/>
        </p:nvPicPr>
        <p:blipFill>
          <a:blip r:embed="rId4"/>
          <a:srcRect/>
          <a:stretch>
            <a:fillRect/>
          </a:stretch>
        </p:blipFill>
        <p:spPr bwMode="auto">
          <a:xfrm>
            <a:off x="2248267" y="3468972"/>
            <a:ext cx="4397252" cy="634603"/>
          </a:xfrm>
          <a:prstGeom prst="rect">
            <a:avLst/>
          </a:prstGeom>
          <a:noFill/>
          <a:ln w="9525">
            <a:noFill/>
            <a:miter lim="800000"/>
            <a:headEnd/>
            <a:tailEnd/>
          </a:ln>
        </p:spPr>
      </p:pic>
      <p:pic>
        <p:nvPicPr>
          <p:cNvPr id="9" name="Picture 9" descr="Screen shot 2012-07-05 at 5.53.39 AM.png"/>
          <p:cNvPicPr>
            <a:picLocks noChangeAspect="1"/>
          </p:cNvPicPr>
          <p:nvPr/>
        </p:nvPicPr>
        <p:blipFill>
          <a:blip r:embed="rId5"/>
          <a:srcRect/>
          <a:stretch>
            <a:fillRect/>
          </a:stretch>
        </p:blipFill>
        <p:spPr bwMode="auto">
          <a:xfrm>
            <a:off x="1638301" y="818640"/>
            <a:ext cx="786911" cy="740569"/>
          </a:xfrm>
          <a:prstGeom prst="rect">
            <a:avLst/>
          </a:prstGeom>
          <a:noFill/>
          <a:ln w="9525">
            <a:noFill/>
            <a:miter lim="800000"/>
            <a:headEnd/>
            <a:tailEnd/>
          </a:ln>
        </p:spPr>
      </p:pic>
      <p:pic>
        <p:nvPicPr>
          <p:cNvPr id="10" name="Picture 10" descr="Screen shot 2012-07-05 at 5.53.55 AM.png"/>
          <p:cNvPicPr>
            <a:picLocks noChangeAspect="1"/>
          </p:cNvPicPr>
          <p:nvPr/>
        </p:nvPicPr>
        <p:blipFill>
          <a:blip r:embed="rId6"/>
          <a:srcRect/>
          <a:stretch>
            <a:fillRect/>
          </a:stretch>
        </p:blipFill>
        <p:spPr bwMode="auto">
          <a:xfrm>
            <a:off x="2954949" y="813877"/>
            <a:ext cx="683602" cy="717947"/>
          </a:xfrm>
          <a:prstGeom prst="rect">
            <a:avLst/>
          </a:prstGeom>
          <a:noFill/>
          <a:ln w="9525">
            <a:noFill/>
            <a:miter lim="800000"/>
            <a:headEnd/>
            <a:tailEnd/>
          </a:ln>
        </p:spPr>
      </p:pic>
      <p:pic>
        <p:nvPicPr>
          <p:cNvPr id="11" name="Picture 11" descr="Screen shot 2012-07-05 at 5.54.09 AM.png"/>
          <p:cNvPicPr>
            <a:picLocks noChangeAspect="1"/>
          </p:cNvPicPr>
          <p:nvPr/>
        </p:nvPicPr>
        <p:blipFill>
          <a:blip r:embed="rId7"/>
          <a:srcRect/>
          <a:stretch>
            <a:fillRect/>
          </a:stretch>
        </p:blipFill>
        <p:spPr bwMode="auto">
          <a:xfrm>
            <a:off x="6302620" y="824593"/>
            <a:ext cx="659423" cy="707231"/>
          </a:xfrm>
          <a:prstGeom prst="rect">
            <a:avLst/>
          </a:prstGeom>
          <a:noFill/>
          <a:ln w="9525">
            <a:noFill/>
            <a:miter lim="800000"/>
            <a:headEnd/>
            <a:tailEnd/>
          </a:ln>
        </p:spPr>
      </p:pic>
      <p:pic>
        <p:nvPicPr>
          <p:cNvPr id="12" name="Picture 12" descr="sunnasa.jpg"/>
          <p:cNvPicPr>
            <a:picLocks noChangeAspect="1"/>
          </p:cNvPicPr>
          <p:nvPr/>
        </p:nvPicPr>
        <p:blipFill>
          <a:blip r:embed="rId8"/>
          <a:srcRect/>
          <a:stretch>
            <a:fillRect/>
          </a:stretch>
        </p:blipFill>
        <p:spPr bwMode="auto">
          <a:xfrm>
            <a:off x="4550019" y="824593"/>
            <a:ext cx="701187" cy="707231"/>
          </a:xfrm>
          <a:prstGeom prst="rect">
            <a:avLst/>
          </a:prstGeom>
          <a:noFill/>
          <a:ln w="9525">
            <a:noFill/>
            <a:miter lim="800000"/>
            <a:headEnd/>
            <a:tailEnd/>
          </a:ln>
        </p:spPr>
      </p:pic>
      <p:cxnSp>
        <p:nvCxnSpPr>
          <p:cNvPr id="13" name="Shape 31"/>
          <p:cNvCxnSpPr>
            <a:endCxn id="14" idx="0"/>
          </p:cNvCxnSpPr>
          <p:nvPr/>
        </p:nvCxnSpPr>
        <p:spPr>
          <a:xfrm rot="16200000" flipH="1">
            <a:off x="2708169" y="882796"/>
            <a:ext cx="544115" cy="1896941"/>
          </a:xfrm>
          <a:prstGeom prst="bentConnector3">
            <a:avLst>
              <a:gd name="adj1" fmla="val 50000"/>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3849566" y="2103323"/>
            <a:ext cx="158261" cy="5857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bg1">
                  <a:lumMod val="65000"/>
                </a:schemeClr>
              </a:solidFill>
            </a:endParaRPr>
          </a:p>
        </p:txBody>
      </p:sp>
      <p:sp>
        <p:nvSpPr>
          <p:cNvPr id="15" name="Rectangle 14"/>
          <p:cNvSpPr/>
          <p:nvPr/>
        </p:nvSpPr>
        <p:spPr>
          <a:xfrm>
            <a:off x="4166089" y="2103323"/>
            <a:ext cx="158261" cy="5857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bg1">
                  <a:lumMod val="65000"/>
                </a:schemeClr>
              </a:solidFill>
            </a:endParaRPr>
          </a:p>
        </p:txBody>
      </p:sp>
      <p:sp>
        <p:nvSpPr>
          <p:cNvPr id="16" name="Rectangle 15"/>
          <p:cNvSpPr/>
          <p:nvPr/>
        </p:nvSpPr>
        <p:spPr>
          <a:xfrm>
            <a:off x="4482612" y="2103323"/>
            <a:ext cx="158261" cy="5857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bg1">
                  <a:lumMod val="65000"/>
                </a:schemeClr>
              </a:solidFill>
            </a:endParaRPr>
          </a:p>
        </p:txBody>
      </p:sp>
      <p:sp>
        <p:nvSpPr>
          <p:cNvPr id="17" name="Rectangle 16"/>
          <p:cNvSpPr/>
          <p:nvPr/>
        </p:nvSpPr>
        <p:spPr>
          <a:xfrm>
            <a:off x="4957396" y="2103323"/>
            <a:ext cx="158261" cy="5857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bg1">
                  <a:lumMod val="65000"/>
                </a:schemeClr>
              </a:solidFill>
            </a:endParaRPr>
          </a:p>
        </p:txBody>
      </p:sp>
      <p:cxnSp>
        <p:nvCxnSpPr>
          <p:cNvPr id="18" name="Shape 31"/>
          <p:cNvCxnSpPr>
            <a:endCxn id="15" idx="0"/>
          </p:cNvCxnSpPr>
          <p:nvPr/>
        </p:nvCxnSpPr>
        <p:spPr>
          <a:xfrm rot="16200000" flipH="1">
            <a:off x="3485234" y="1343338"/>
            <a:ext cx="571500" cy="948470"/>
          </a:xfrm>
          <a:prstGeom prst="bentConnector3">
            <a:avLst>
              <a:gd name="adj1" fmla="val 29799"/>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cxnSp>
        <p:nvCxnSpPr>
          <p:cNvPr id="19" name="Shape 31"/>
          <p:cNvCxnSpPr>
            <a:endCxn id="16" idx="0"/>
          </p:cNvCxnSpPr>
          <p:nvPr/>
        </p:nvCxnSpPr>
        <p:spPr>
          <a:xfrm rot="5400000">
            <a:off x="4452938" y="1640628"/>
            <a:ext cx="571500" cy="353891"/>
          </a:xfrm>
          <a:prstGeom prst="bentConnector3">
            <a:avLst>
              <a:gd name="adj1" fmla="val 50000"/>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cxnSp>
        <p:nvCxnSpPr>
          <p:cNvPr id="20" name="Shape 31"/>
          <p:cNvCxnSpPr>
            <a:endCxn id="17" idx="0"/>
          </p:cNvCxnSpPr>
          <p:nvPr/>
        </p:nvCxnSpPr>
        <p:spPr>
          <a:xfrm rot="5400000">
            <a:off x="5548679" y="1019671"/>
            <a:ext cx="571500" cy="1595804"/>
          </a:xfrm>
          <a:prstGeom prst="bentConnector3">
            <a:avLst>
              <a:gd name="adj1" fmla="val 50000"/>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57" descr="Screen shot 2012-07-05 at 6.03.53 AM.png"/>
          <p:cNvPicPr>
            <a:picLocks noChangeAspect="1"/>
          </p:cNvPicPr>
          <p:nvPr/>
        </p:nvPicPr>
        <p:blipFill>
          <a:blip r:embed="rId3"/>
          <a:srcRect b="77419"/>
          <a:stretch>
            <a:fillRect/>
          </a:stretch>
        </p:blipFill>
        <p:spPr bwMode="auto">
          <a:xfrm>
            <a:off x="2248267" y="2874848"/>
            <a:ext cx="4397252" cy="238125"/>
          </a:xfrm>
          <a:prstGeom prst="rect">
            <a:avLst/>
          </a:prstGeom>
          <a:noFill/>
          <a:ln w="9525">
            <a:noFill/>
            <a:miter lim="800000"/>
            <a:headEnd/>
            <a:tailEnd/>
          </a:ln>
        </p:spPr>
      </p:pic>
      <p:sp>
        <p:nvSpPr>
          <p:cNvPr id="22" name="TextBox 21"/>
          <p:cNvSpPr txBox="1"/>
          <p:nvPr/>
        </p:nvSpPr>
        <p:spPr>
          <a:xfrm>
            <a:off x="1494328" y="583264"/>
            <a:ext cx="1098306" cy="253916"/>
          </a:xfrm>
          <a:prstGeom prst="rect">
            <a:avLst/>
          </a:prstGeom>
          <a:noFill/>
        </p:spPr>
        <p:txBody>
          <a:bodyPr wrap="square">
            <a:spAutoFit/>
          </a:bodyPr>
          <a:lstStyle/>
          <a:p>
            <a:pPr algn="ctr">
              <a:defRPr/>
            </a:pPr>
            <a:r>
              <a:rPr lang="en-US" sz="1050" dirty="0">
                <a:solidFill>
                  <a:srgbClr val="660066"/>
                </a:solidFill>
              </a:rPr>
              <a:t>Dark Nebula</a:t>
            </a:r>
          </a:p>
        </p:txBody>
      </p:sp>
      <p:sp>
        <p:nvSpPr>
          <p:cNvPr id="23" name="TextBox 22"/>
          <p:cNvSpPr txBox="1"/>
          <p:nvPr/>
        </p:nvSpPr>
        <p:spPr>
          <a:xfrm>
            <a:off x="2599225" y="583264"/>
            <a:ext cx="1395047" cy="253916"/>
          </a:xfrm>
          <a:prstGeom prst="rect">
            <a:avLst/>
          </a:prstGeom>
          <a:noFill/>
        </p:spPr>
        <p:txBody>
          <a:bodyPr wrap="square">
            <a:spAutoFit/>
          </a:bodyPr>
          <a:lstStyle/>
          <a:p>
            <a:pPr algn="ctr">
              <a:defRPr/>
            </a:pPr>
            <a:r>
              <a:rPr lang="en-US" sz="1050" dirty="0">
                <a:solidFill>
                  <a:srgbClr val="660066"/>
                </a:solidFill>
              </a:rPr>
              <a:t>Dim, young star</a:t>
            </a:r>
          </a:p>
        </p:txBody>
      </p:sp>
      <p:sp>
        <p:nvSpPr>
          <p:cNvPr id="24" name="TextBox 23"/>
          <p:cNvSpPr txBox="1"/>
          <p:nvPr/>
        </p:nvSpPr>
        <p:spPr>
          <a:xfrm>
            <a:off x="4482612" y="589144"/>
            <a:ext cx="822814" cy="253916"/>
          </a:xfrm>
          <a:prstGeom prst="rect">
            <a:avLst/>
          </a:prstGeom>
          <a:noFill/>
        </p:spPr>
        <p:txBody>
          <a:bodyPr wrap="square">
            <a:spAutoFit/>
          </a:bodyPr>
          <a:lstStyle/>
          <a:p>
            <a:pPr algn="ctr">
              <a:defRPr/>
            </a:pPr>
            <a:r>
              <a:rPr lang="en-US" sz="1050" dirty="0">
                <a:solidFill>
                  <a:srgbClr val="660066"/>
                </a:solidFill>
              </a:rPr>
              <a:t>Our Sun</a:t>
            </a:r>
          </a:p>
        </p:txBody>
      </p:sp>
      <p:sp>
        <p:nvSpPr>
          <p:cNvPr id="25" name="TextBox 24"/>
          <p:cNvSpPr txBox="1"/>
          <p:nvPr/>
        </p:nvSpPr>
        <p:spPr>
          <a:xfrm>
            <a:off x="5911591" y="589144"/>
            <a:ext cx="1415561" cy="253916"/>
          </a:xfrm>
          <a:prstGeom prst="rect">
            <a:avLst/>
          </a:prstGeom>
          <a:noFill/>
        </p:spPr>
        <p:txBody>
          <a:bodyPr wrap="square">
            <a:spAutoFit/>
          </a:bodyPr>
          <a:lstStyle/>
          <a:p>
            <a:pPr algn="ctr">
              <a:defRPr/>
            </a:pPr>
            <a:r>
              <a:rPr lang="en-US" sz="1050" dirty="0">
                <a:solidFill>
                  <a:srgbClr val="660066"/>
                </a:solidFill>
              </a:rPr>
              <a:t>Globular Cluster</a:t>
            </a:r>
          </a:p>
        </p:txBody>
      </p:sp>
      <p:pic>
        <p:nvPicPr>
          <p:cNvPr id="26" name="Picture 66" descr="300px-WMAP_2010.png"/>
          <p:cNvPicPr>
            <a:picLocks noChangeAspect="1"/>
          </p:cNvPicPr>
          <p:nvPr/>
        </p:nvPicPr>
        <p:blipFill>
          <a:blip r:embed="rId9"/>
          <a:srcRect/>
          <a:stretch>
            <a:fillRect/>
          </a:stretch>
        </p:blipFill>
        <p:spPr bwMode="auto">
          <a:xfrm>
            <a:off x="1317380" y="2150948"/>
            <a:ext cx="896816" cy="485775"/>
          </a:xfrm>
          <a:prstGeom prst="rect">
            <a:avLst/>
          </a:prstGeom>
          <a:noFill/>
          <a:ln w="9525">
            <a:solidFill>
              <a:schemeClr val="tx1"/>
            </a:solidFill>
            <a:miter lim="800000"/>
            <a:headEnd/>
            <a:tailEnd/>
          </a:ln>
        </p:spPr>
      </p:pic>
      <p:sp>
        <p:nvSpPr>
          <p:cNvPr id="27" name="TextBox 26"/>
          <p:cNvSpPr txBox="1"/>
          <p:nvPr/>
        </p:nvSpPr>
        <p:spPr>
          <a:xfrm>
            <a:off x="1307855" y="2649821"/>
            <a:ext cx="896816" cy="253916"/>
          </a:xfrm>
          <a:prstGeom prst="rect">
            <a:avLst/>
          </a:prstGeom>
          <a:noFill/>
        </p:spPr>
        <p:txBody>
          <a:bodyPr wrap="square">
            <a:spAutoFit/>
          </a:bodyPr>
          <a:lstStyle/>
          <a:p>
            <a:pPr algn="ctr">
              <a:defRPr/>
            </a:pPr>
            <a:r>
              <a:rPr lang="en-US" sz="1050" dirty="0">
                <a:solidFill>
                  <a:srgbClr val="660066"/>
                </a:solidFill>
              </a:rPr>
              <a:t>CMB</a:t>
            </a:r>
          </a:p>
        </p:txBody>
      </p:sp>
      <p:cxnSp>
        <p:nvCxnSpPr>
          <p:cNvPr id="28" name="Shape 69"/>
          <p:cNvCxnSpPr>
            <a:endCxn id="29" idx="0"/>
          </p:cNvCxnSpPr>
          <p:nvPr/>
        </p:nvCxnSpPr>
        <p:spPr>
          <a:xfrm rot="5400000" flipH="1" flipV="1">
            <a:off x="2631830" y="1237281"/>
            <a:ext cx="114300" cy="1846385"/>
          </a:xfrm>
          <a:prstGeom prst="bentConnector3">
            <a:avLst>
              <a:gd name="adj1" fmla="val 250000"/>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3533043" y="2103323"/>
            <a:ext cx="158261" cy="5857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bg1">
                  <a:lumMod val="65000"/>
                </a:schemeClr>
              </a:solidFill>
            </a:endParaRPr>
          </a:p>
        </p:txBody>
      </p:sp>
      <p:pic>
        <p:nvPicPr>
          <p:cNvPr id="30" name="Picture 73" descr="accre.jpg"/>
          <p:cNvPicPr>
            <a:picLocks noChangeAspect="1"/>
          </p:cNvPicPr>
          <p:nvPr/>
        </p:nvPicPr>
        <p:blipFill>
          <a:blip r:embed="rId10"/>
          <a:srcRect t="31200" b="19200"/>
          <a:stretch>
            <a:fillRect/>
          </a:stretch>
        </p:blipFill>
        <p:spPr bwMode="auto">
          <a:xfrm>
            <a:off x="6820987" y="2097372"/>
            <a:ext cx="630494" cy="523477"/>
          </a:xfrm>
          <a:prstGeom prst="rect">
            <a:avLst/>
          </a:prstGeom>
          <a:noFill/>
          <a:ln w="9525">
            <a:noFill/>
            <a:miter lim="800000"/>
            <a:headEnd/>
            <a:tailEnd/>
          </a:ln>
        </p:spPr>
      </p:pic>
      <p:cxnSp>
        <p:nvCxnSpPr>
          <p:cNvPr id="31" name="Shape 69"/>
          <p:cNvCxnSpPr>
            <a:stCxn id="30" idx="0"/>
            <a:endCxn id="32" idx="0"/>
          </p:cNvCxnSpPr>
          <p:nvPr/>
        </p:nvCxnSpPr>
        <p:spPr>
          <a:xfrm rot="16200000" flipH="1" flipV="1">
            <a:off x="6320798" y="1287886"/>
            <a:ext cx="5952" cy="1624922"/>
          </a:xfrm>
          <a:prstGeom prst="bentConnector3">
            <a:avLst>
              <a:gd name="adj1" fmla="val -2880544"/>
            </a:avLst>
          </a:prstGeom>
          <a:ln>
            <a:solidFill>
              <a:schemeClr val="bg2"/>
            </a:solidFill>
            <a:tailEnd type="arrow"/>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5432182" y="2103323"/>
            <a:ext cx="158261" cy="5857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bg1">
                  <a:lumMod val="65000"/>
                </a:schemeClr>
              </a:solidFill>
            </a:endParaRPr>
          </a:p>
        </p:txBody>
      </p:sp>
      <p:pic>
        <p:nvPicPr>
          <p:cNvPr id="33" name="Picture 8" descr="Screen shot 2012-07-05 at 6.02.56 AM.png"/>
          <p:cNvPicPr>
            <a:picLocks noChangeAspect="1"/>
          </p:cNvPicPr>
          <p:nvPr/>
        </p:nvPicPr>
        <p:blipFill>
          <a:blip r:embed="rId11"/>
          <a:srcRect/>
          <a:stretch>
            <a:fillRect/>
          </a:stretch>
        </p:blipFill>
        <p:spPr bwMode="auto">
          <a:xfrm>
            <a:off x="2259256" y="2103323"/>
            <a:ext cx="4386263" cy="695325"/>
          </a:xfrm>
          <a:prstGeom prst="rect">
            <a:avLst/>
          </a:prstGeom>
          <a:noFill/>
          <a:ln w="9525">
            <a:noFill/>
            <a:miter lim="800000"/>
            <a:headEnd/>
            <a:tailEnd/>
          </a:ln>
        </p:spPr>
      </p:pic>
      <p:sp>
        <p:nvSpPr>
          <p:cNvPr id="37" name="TextBox 36"/>
          <p:cNvSpPr txBox="1"/>
          <p:nvPr/>
        </p:nvSpPr>
        <p:spPr>
          <a:xfrm>
            <a:off x="6630499" y="2579248"/>
            <a:ext cx="1045919" cy="253916"/>
          </a:xfrm>
          <a:prstGeom prst="rect">
            <a:avLst/>
          </a:prstGeom>
          <a:noFill/>
        </p:spPr>
        <p:txBody>
          <a:bodyPr wrap="square">
            <a:spAutoFit/>
          </a:bodyPr>
          <a:lstStyle/>
          <a:p>
            <a:pPr algn="ctr">
              <a:defRPr/>
            </a:pPr>
            <a:r>
              <a:rPr lang="en-US" sz="1050" dirty="0">
                <a:solidFill>
                  <a:srgbClr val="660066"/>
                </a:solidFill>
              </a:rPr>
              <a:t>Accretion</a:t>
            </a:r>
          </a:p>
        </p:txBody>
      </p:sp>
      <p:sp>
        <p:nvSpPr>
          <p:cNvPr id="42" name="TextBox 41"/>
          <p:cNvSpPr txBox="1"/>
          <p:nvPr/>
        </p:nvSpPr>
        <p:spPr>
          <a:xfrm>
            <a:off x="1029432" y="3872743"/>
            <a:ext cx="1175239" cy="230832"/>
          </a:xfrm>
          <a:prstGeom prst="rect">
            <a:avLst/>
          </a:prstGeom>
          <a:noFill/>
        </p:spPr>
        <p:txBody>
          <a:bodyPr wrap="square">
            <a:spAutoFit/>
          </a:bodyPr>
          <a:lstStyle/>
          <a:p>
            <a:pPr algn="r">
              <a:defRPr/>
            </a:pPr>
            <a:r>
              <a:rPr lang="en-US" sz="900" dirty="0">
                <a:solidFill>
                  <a:srgbClr val="660066"/>
                </a:solidFill>
              </a:rPr>
              <a:t>Frequency (Hz)</a:t>
            </a:r>
          </a:p>
        </p:txBody>
      </p:sp>
      <p:sp>
        <p:nvSpPr>
          <p:cNvPr id="43" name="TextBox 42"/>
          <p:cNvSpPr txBox="1"/>
          <p:nvPr/>
        </p:nvSpPr>
        <p:spPr>
          <a:xfrm>
            <a:off x="894084" y="3260292"/>
            <a:ext cx="1323699" cy="230832"/>
          </a:xfrm>
          <a:prstGeom prst="rect">
            <a:avLst/>
          </a:prstGeom>
          <a:noFill/>
        </p:spPr>
        <p:txBody>
          <a:bodyPr wrap="square">
            <a:spAutoFit/>
          </a:bodyPr>
          <a:lstStyle/>
          <a:p>
            <a:pPr algn="r">
              <a:defRPr/>
            </a:pPr>
            <a:r>
              <a:rPr lang="en-US" sz="900" dirty="0">
                <a:solidFill>
                  <a:srgbClr val="660066"/>
                </a:solidFill>
              </a:rPr>
              <a:t>Wavelength (m)</a:t>
            </a:r>
          </a:p>
        </p:txBody>
      </p:sp>
      <p:pic>
        <p:nvPicPr>
          <p:cNvPr id="44" name="Picture 4" descr="tycho_med.jpg"/>
          <p:cNvPicPr>
            <a:picLocks noChangeAspect="1"/>
          </p:cNvPicPr>
          <p:nvPr/>
        </p:nvPicPr>
        <p:blipFill>
          <a:blip r:embed="rId12"/>
          <a:srcRect/>
          <a:stretch>
            <a:fillRect/>
          </a:stretch>
        </p:blipFill>
        <p:spPr bwMode="auto">
          <a:xfrm>
            <a:off x="6844081" y="3701433"/>
            <a:ext cx="617243" cy="614865"/>
          </a:xfrm>
          <a:prstGeom prst="rect">
            <a:avLst/>
          </a:prstGeom>
          <a:noFill/>
          <a:ln w="9525">
            <a:noFill/>
            <a:miter lim="800000"/>
            <a:headEnd/>
            <a:tailEnd/>
          </a:ln>
        </p:spPr>
      </p:pic>
      <p:pic>
        <p:nvPicPr>
          <p:cNvPr id="45" name="Picture 7" descr="Pulsar_OuterGap.png"/>
          <p:cNvPicPr>
            <a:picLocks noChangeAspect="1"/>
          </p:cNvPicPr>
          <p:nvPr/>
        </p:nvPicPr>
        <p:blipFill>
          <a:blip r:embed="rId13"/>
          <a:srcRect/>
          <a:stretch>
            <a:fillRect/>
          </a:stretch>
        </p:blipFill>
        <p:spPr bwMode="auto">
          <a:xfrm>
            <a:off x="6839960" y="2813799"/>
            <a:ext cx="611522" cy="539333"/>
          </a:xfrm>
          <a:prstGeom prst="rect">
            <a:avLst/>
          </a:prstGeom>
          <a:noFill/>
          <a:ln w="9525">
            <a:noFill/>
            <a:miter lim="800000"/>
            <a:headEnd/>
            <a:tailEnd/>
          </a:ln>
        </p:spPr>
      </p:pic>
      <p:sp>
        <p:nvSpPr>
          <p:cNvPr id="78" name="TextBox 77"/>
          <p:cNvSpPr txBox="1"/>
          <p:nvPr/>
        </p:nvSpPr>
        <p:spPr>
          <a:xfrm>
            <a:off x="6622807" y="4299234"/>
            <a:ext cx="1055077" cy="253916"/>
          </a:xfrm>
          <a:prstGeom prst="rect">
            <a:avLst/>
          </a:prstGeom>
          <a:noFill/>
        </p:spPr>
        <p:txBody>
          <a:bodyPr wrap="square">
            <a:spAutoFit/>
          </a:bodyPr>
          <a:lstStyle/>
          <a:p>
            <a:pPr algn="ctr">
              <a:defRPr/>
            </a:pPr>
            <a:r>
              <a:rPr lang="en-US" sz="1050" dirty="0">
                <a:solidFill>
                  <a:srgbClr val="660066"/>
                </a:solidFill>
              </a:rPr>
              <a:t>Explosions</a:t>
            </a:r>
          </a:p>
        </p:txBody>
      </p:sp>
      <p:sp>
        <p:nvSpPr>
          <p:cNvPr id="79" name="TextBox 78"/>
          <p:cNvSpPr txBox="1"/>
          <p:nvPr/>
        </p:nvSpPr>
        <p:spPr>
          <a:xfrm>
            <a:off x="6604856" y="3321613"/>
            <a:ext cx="1107464" cy="415498"/>
          </a:xfrm>
          <a:prstGeom prst="rect">
            <a:avLst/>
          </a:prstGeom>
          <a:noFill/>
        </p:spPr>
        <p:txBody>
          <a:bodyPr wrap="square">
            <a:spAutoFit/>
          </a:bodyPr>
          <a:lstStyle/>
          <a:p>
            <a:pPr algn="ctr">
              <a:defRPr/>
            </a:pPr>
            <a:r>
              <a:rPr lang="en-US" sz="1050" dirty="0">
                <a:solidFill>
                  <a:srgbClr val="660066"/>
                </a:solidFill>
              </a:rPr>
              <a:t>Relativistic acceleration</a:t>
            </a:r>
          </a:p>
        </p:txBody>
      </p:sp>
      <p:sp>
        <p:nvSpPr>
          <p:cNvPr id="48" name="Title 1"/>
          <p:cNvSpPr>
            <a:spLocks noGrp="1"/>
          </p:cNvSpPr>
          <p:nvPr>
            <p:ph type="title"/>
          </p:nvPr>
        </p:nvSpPr>
        <p:spPr>
          <a:xfrm>
            <a:off x="197962" y="170916"/>
            <a:ext cx="7833675" cy="430887"/>
          </a:xfrm>
        </p:spPr>
        <p:txBody>
          <a:bodyPr/>
          <a:lstStyle/>
          <a:p>
            <a:r>
              <a:rPr lang="en-US" dirty="0">
                <a:latin typeface="Verdana" charset="0"/>
                <a:ea typeface="MS PGothic" charset="0"/>
              </a:rPr>
              <a:t>The electro-magnetic (EM) </a:t>
            </a:r>
            <a:r>
              <a:rPr lang="it-IT" dirty="0" err="1">
                <a:latin typeface="Verdana" charset="0"/>
                <a:ea typeface="MS PGothic" charset="0"/>
              </a:rPr>
              <a:t>u</a:t>
            </a:r>
            <a:r>
              <a:rPr lang="it-IT" dirty="0" err="1">
                <a:ea typeface="MS PGothic" charset="0"/>
                <a:cs typeface="MS PGothic" charset="0"/>
              </a:rPr>
              <a:t>niverse</a:t>
            </a:r>
            <a:r>
              <a:rPr lang="it-IT" dirty="0">
                <a:ea typeface="MS PGothic" charset="0"/>
                <a:cs typeface="MS PGothic" charset="0"/>
              </a:rPr>
              <a:t> </a:t>
            </a:r>
            <a:endParaRPr lang="en-GB" dirty="0">
              <a:latin typeface="Verdana" charset="0"/>
              <a:ea typeface="MS PGothic" charset="0"/>
            </a:endParaRPr>
          </a:p>
        </p:txBody>
      </p:sp>
    </p:spTree>
    <p:extLst>
      <p:ext uri="{BB962C8B-B14F-4D97-AF65-F5344CB8AC3E}">
        <p14:creationId xmlns:p14="http://schemas.microsoft.com/office/powerpoint/2010/main" val="879434698"/>
      </p:ext>
    </p:extLst>
  </p:cSld>
  <p:clrMapOvr>
    <a:masterClrMapping/>
  </p:clrMapOvr>
  <p:transition spd="slow"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Screen Shot 2017-10-11 at 15.47.29.png">
            <a:extLst>
              <a:ext uri="{FF2B5EF4-FFF2-40B4-BE49-F238E27FC236}">
                <a16:creationId xmlns:a16="http://schemas.microsoft.com/office/drawing/2014/main" id="{DB20606A-2E24-AC44-95E4-14AF9632689B}"/>
              </a:ext>
            </a:extLst>
          </p:cNvPr>
          <p:cNvPicPr>
            <a:picLocks noChangeAspect="1"/>
          </p:cNvPicPr>
          <p:nvPr/>
        </p:nvPicPr>
        <p:blipFill>
          <a:blip r:embed="rId3">
            <a:extLst>
              <a:ext uri="{28A0092B-C50C-407E-A947-70E740481C1C}">
                <a14:useLocalDpi xmlns:a14="http://schemas.microsoft.com/office/drawing/2010/main" val="0"/>
              </a:ext>
            </a:extLst>
          </a:blip>
          <a:srcRect l="27834" t="15359" r="25104" b="8311"/>
          <a:stretch>
            <a:fillRect/>
          </a:stretch>
        </p:blipFill>
        <p:spPr bwMode="auto">
          <a:xfrm>
            <a:off x="504047" y="742427"/>
            <a:ext cx="3943703" cy="359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4">
            <a:extLst>
              <a:ext uri="{FF2B5EF4-FFF2-40B4-BE49-F238E27FC236}">
                <a16:creationId xmlns:a16="http://schemas.microsoft.com/office/drawing/2014/main" id="{F6E3602D-A30D-364D-B22A-FF94ADA02399}"/>
              </a:ext>
            </a:extLst>
          </p:cNvPr>
          <p:cNvSpPr>
            <a:spLocks/>
          </p:cNvSpPr>
          <p:nvPr/>
        </p:nvSpPr>
        <p:spPr bwMode="auto">
          <a:xfrm>
            <a:off x="933450" y="4981575"/>
            <a:ext cx="52959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1pPr>
            <a:lvl2pPr marL="742950" indent="-28575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2pPr>
            <a:lvl3pPr marL="11430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3pPr>
            <a:lvl4pPr marL="16002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4pPr>
            <a:lvl5pPr marL="20574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5pPr>
            <a:lvl6pPr marL="25146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6pPr>
            <a:lvl7pPr marL="29718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7pPr>
            <a:lvl8pPr marL="34290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8pPr>
            <a:lvl9pPr marL="38862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9pPr>
          </a:lstStyle>
          <a:p>
            <a:pPr eaLnBrk="1" hangingPunct="1"/>
            <a:endParaRPr lang="es-ES_tradnl" altLang="en-US" sz="600">
              <a:solidFill>
                <a:srgbClr val="4D4F53"/>
              </a:solidFill>
            </a:endParaRPr>
          </a:p>
        </p:txBody>
      </p:sp>
      <p:sp>
        <p:nvSpPr>
          <p:cNvPr id="4101" name="Rectangle 6">
            <a:extLst>
              <a:ext uri="{FF2B5EF4-FFF2-40B4-BE49-F238E27FC236}">
                <a16:creationId xmlns:a16="http://schemas.microsoft.com/office/drawing/2014/main" id="{9133AF15-4A03-4444-A70C-EA8B5CBF2DEE}"/>
              </a:ext>
            </a:extLst>
          </p:cNvPr>
          <p:cNvSpPr>
            <a:spLocks/>
          </p:cNvSpPr>
          <p:nvPr/>
        </p:nvSpPr>
        <p:spPr bwMode="auto">
          <a:xfrm>
            <a:off x="900112" y="951310"/>
            <a:ext cx="7386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0479" bIns="0"/>
          <a:lstStyle>
            <a:lvl1pPr marL="39688"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1pPr>
            <a:lvl2pPr marL="742950" indent="-28575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2pPr>
            <a:lvl3pPr marL="11430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3pPr>
            <a:lvl4pPr marL="16002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4pPr>
            <a:lvl5pPr marL="20574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5pPr>
            <a:lvl6pPr marL="25146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6pPr>
            <a:lvl7pPr marL="29718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7pPr>
            <a:lvl8pPr marL="34290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8pPr>
            <a:lvl9pPr marL="38862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9pPr>
          </a:lstStyle>
          <a:p>
            <a:pPr algn="ctr" eaLnBrk="1" hangingPunct="1"/>
            <a:endParaRPr lang="en-US" altLang="en-US" sz="1425">
              <a:solidFill>
                <a:schemeClr val="accent2"/>
              </a:solidFill>
              <a:latin typeface="Helvetica Neue" panose="02000503000000020004" pitchFamily="2" charset="0"/>
              <a:sym typeface="Helvetica Neue" panose="02000503000000020004" pitchFamily="2" charset="0"/>
            </a:endParaRPr>
          </a:p>
        </p:txBody>
      </p:sp>
      <p:sp>
        <p:nvSpPr>
          <p:cNvPr id="4103" name="TextBox 3">
            <a:extLst>
              <a:ext uri="{FF2B5EF4-FFF2-40B4-BE49-F238E27FC236}">
                <a16:creationId xmlns:a16="http://schemas.microsoft.com/office/drawing/2014/main" id="{BD8E96C2-9720-604B-938E-A71C1004CDD8}"/>
              </a:ext>
            </a:extLst>
          </p:cNvPr>
          <p:cNvSpPr txBox="1">
            <a:spLocks noChangeArrowheads="1"/>
          </p:cNvSpPr>
          <p:nvPr/>
        </p:nvSpPr>
        <p:spPr bwMode="auto">
          <a:xfrm>
            <a:off x="566132" y="4311083"/>
            <a:ext cx="3881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1pPr>
            <a:lvl2pPr marL="742950" indent="-28575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2pPr>
            <a:lvl3pPr marL="11430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3pPr>
            <a:lvl4pPr marL="16002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4pPr>
            <a:lvl5pPr marL="20574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5pPr>
            <a:lvl6pPr marL="25146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6pPr>
            <a:lvl7pPr marL="29718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7pPr>
            <a:lvl8pPr marL="34290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8pPr>
            <a:lvl9pPr marL="38862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9pPr>
          </a:lstStyle>
          <a:p>
            <a:pPr algn="ctr" eaLnBrk="1" hangingPunct="1"/>
            <a:r>
              <a:rPr lang="en-US" altLang="en-US" sz="1000" dirty="0">
                <a:solidFill>
                  <a:schemeClr val="bg2"/>
                </a:solidFill>
              </a:rPr>
              <a:t>e.g., Middleton </a:t>
            </a:r>
            <a:r>
              <a:rPr lang="en-US" altLang="en-US" sz="1000" i="1" dirty="0">
                <a:solidFill>
                  <a:schemeClr val="bg2"/>
                </a:solidFill>
              </a:rPr>
              <a:t>et al. </a:t>
            </a:r>
            <a:r>
              <a:rPr lang="en-US" altLang="en-US" sz="1000" dirty="0">
                <a:solidFill>
                  <a:schemeClr val="bg2"/>
                </a:solidFill>
              </a:rPr>
              <a:t>2017, New Astronomy Reviews</a:t>
            </a:r>
          </a:p>
        </p:txBody>
      </p:sp>
      <p:sp>
        <p:nvSpPr>
          <p:cNvPr id="8" name="Title 1">
            <a:extLst>
              <a:ext uri="{FF2B5EF4-FFF2-40B4-BE49-F238E27FC236}">
                <a16:creationId xmlns:a16="http://schemas.microsoft.com/office/drawing/2014/main" id="{BE3D9951-EA34-A84D-BF21-522E7582DCD1}"/>
              </a:ext>
            </a:extLst>
          </p:cNvPr>
          <p:cNvSpPr>
            <a:spLocks noGrp="1"/>
          </p:cNvSpPr>
          <p:nvPr>
            <p:ph type="title"/>
          </p:nvPr>
        </p:nvSpPr>
        <p:spPr>
          <a:xfrm>
            <a:off x="143086" y="149150"/>
            <a:ext cx="7502314" cy="430887"/>
          </a:xfrm>
        </p:spPr>
        <p:txBody>
          <a:bodyPr/>
          <a:lstStyle/>
          <a:p>
            <a:r>
              <a:rPr lang="en-IE" dirty="0"/>
              <a:t>Time-Domain multi-wavelength (EM) astronomy</a:t>
            </a:r>
          </a:p>
        </p:txBody>
      </p:sp>
      <p:sp>
        <p:nvSpPr>
          <p:cNvPr id="11" name="TextBox 2">
            <a:extLst>
              <a:ext uri="{FF2B5EF4-FFF2-40B4-BE49-F238E27FC236}">
                <a16:creationId xmlns:a16="http://schemas.microsoft.com/office/drawing/2014/main" id="{337B5CEB-7C73-D345-951D-C8ED66AD9CB1}"/>
              </a:ext>
            </a:extLst>
          </p:cNvPr>
          <p:cNvSpPr txBox="1">
            <a:spLocks noChangeArrowheads="1"/>
          </p:cNvSpPr>
          <p:nvPr/>
        </p:nvSpPr>
        <p:spPr bwMode="auto">
          <a:xfrm>
            <a:off x="4593431" y="1112891"/>
            <a:ext cx="4325860" cy="16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1pPr>
            <a:lvl2pPr marL="742950" indent="-28575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2pPr>
            <a:lvl3pPr marL="11430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3pPr>
            <a:lvl4pPr marL="16002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4pPr>
            <a:lvl5pPr marL="20574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5pPr>
            <a:lvl6pPr marL="25146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6pPr>
            <a:lvl7pPr marL="29718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7pPr>
            <a:lvl8pPr marL="34290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8pPr>
            <a:lvl9pPr marL="38862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9pPr>
          </a:lstStyle>
          <a:p>
            <a:pPr marL="0" indent="0" algn="ctr" eaLnBrk="1" hangingPunct="1">
              <a:buClr>
                <a:schemeClr val="accent1"/>
              </a:buClr>
            </a:pPr>
            <a:r>
              <a:rPr lang="en-US" altLang="en-US" sz="1800" i="1" dirty="0">
                <a:solidFill>
                  <a:schemeClr val="bg2"/>
                </a:solidFill>
              </a:rPr>
              <a:t>Increasing interest to      </a:t>
            </a:r>
            <a:r>
              <a:rPr lang="en-US" altLang="en-US" sz="1800" i="1" u="sng" dirty="0">
                <a:solidFill>
                  <a:schemeClr val="bg2"/>
                </a:solidFill>
              </a:rPr>
              <a:t>simultaneously</a:t>
            </a:r>
            <a:r>
              <a:rPr lang="en-US" altLang="en-US" sz="1800" i="1" dirty="0">
                <a:solidFill>
                  <a:schemeClr val="bg2"/>
                </a:solidFill>
              </a:rPr>
              <a:t> observe                 same target at                         different wavelengths at             various </a:t>
            </a:r>
            <a:r>
              <a:rPr lang="en-US" altLang="en-US" sz="1800" i="1" u="sng" dirty="0">
                <a:solidFill>
                  <a:schemeClr val="bg2"/>
                </a:solidFill>
              </a:rPr>
              <a:t>time scales</a:t>
            </a:r>
            <a:endParaRPr lang="en-US" altLang="en-US" sz="1800" i="1" dirty="0">
              <a:solidFill>
                <a:schemeClr val="bg2"/>
              </a:solidFill>
            </a:endParaRPr>
          </a:p>
          <a:p>
            <a:pPr eaLnBrk="1" hangingPunct="1">
              <a:buClr>
                <a:schemeClr val="accent1"/>
              </a:buClr>
              <a:buFont typeface="Wingdings" pitchFamily="2" charset="2"/>
              <a:buChar char="Ø"/>
            </a:pPr>
            <a:endParaRPr lang="en-US" altLang="en-US" sz="1350" dirty="0">
              <a:solidFill>
                <a:schemeClr val="bg2"/>
              </a:solidFill>
            </a:endParaRPr>
          </a:p>
        </p:txBody>
      </p:sp>
      <p:sp>
        <p:nvSpPr>
          <p:cNvPr id="9" name="TextBox 2">
            <a:extLst>
              <a:ext uri="{FF2B5EF4-FFF2-40B4-BE49-F238E27FC236}">
                <a16:creationId xmlns:a16="http://schemas.microsoft.com/office/drawing/2014/main" id="{DE28527B-65D2-1046-8D98-FF8A0F602A90}"/>
              </a:ext>
            </a:extLst>
          </p:cNvPr>
          <p:cNvSpPr txBox="1">
            <a:spLocks noChangeArrowheads="1"/>
          </p:cNvSpPr>
          <p:nvPr/>
        </p:nvSpPr>
        <p:spPr bwMode="auto">
          <a:xfrm>
            <a:off x="4593431" y="2610617"/>
            <a:ext cx="4325860" cy="182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1pPr>
            <a:lvl2pPr marL="742950" indent="-28575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2pPr>
            <a:lvl3pPr marL="11430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3pPr>
            <a:lvl4pPr marL="16002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4pPr>
            <a:lvl5pPr marL="20574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5pPr>
            <a:lvl6pPr marL="25146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6pPr>
            <a:lvl7pPr marL="29718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7pPr>
            <a:lvl8pPr marL="34290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8pPr>
            <a:lvl9pPr marL="38862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9pPr>
          </a:lstStyle>
          <a:p>
            <a:pPr eaLnBrk="1" hangingPunct="1">
              <a:spcAft>
                <a:spcPts val="300"/>
              </a:spcAft>
              <a:buClr>
                <a:schemeClr val="accent1"/>
              </a:buClr>
              <a:buFont typeface="Wingdings" pitchFamily="2" charset="2"/>
              <a:buChar char="Ø"/>
            </a:pPr>
            <a:r>
              <a:rPr lang="en-US" altLang="en-US" sz="1500" dirty="0">
                <a:solidFill>
                  <a:schemeClr val="bg2"/>
                </a:solidFill>
              </a:rPr>
              <a:t>Some numbers:</a:t>
            </a:r>
          </a:p>
          <a:p>
            <a:pPr lvl="1" eaLnBrk="1" hangingPunct="1">
              <a:spcAft>
                <a:spcPts val="300"/>
              </a:spcAft>
              <a:buClr>
                <a:schemeClr val="accent1"/>
              </a:buClr>
              <a:buFont typeface="Arial" panose="020B0604020202020204" pitchFamily="34" charset="0"/>
              <a:buChar char="•"/>
            </a:pPr>
            <a:r>
              <a:rPr lang="en-US" altLang="en-US" sz="1500" b="1" dirty="0">
                <a:solidFill>
                  <a:schemeClr val="bg2"/>
                </a:solidFill>
              </a:rPr>
              <a:t>XMM-Newton</a:t>
            </a:r>
            <a:r>
              <a:rPr lang="en-US" altLang="en-US" sz="1500" dirty="0">
                <a:solidFill>
                  <a:schemeClr val="bg2"/>
                </a:solidFill>
              </a:rPr>
              <a:t>: ~12% of observations are coordinated with other observatories (e.g., </a:t>
            </a:r>
            <a:r>
              <a:rPr lang="en-US" altLang="en-US" sz="1500" dirty="0" err="1">
                <a:solidFill>
                  <a:schemeClr val="bg2"/>
                </a:solidFill>
              </a:rPr>
              <a:t>NuSTAR</a:t>
            </a:r>
            <a:r>
              <a:rPr lang="en-US" altLang="en-US" sz="1500" dirty="0">
                <a:solidFill>
                  <a:schemeClr val="bg2"/>
                </a:solidFill>
              </a:rPr>
              <a:t>, HST, Chandra, VLT, Swift)</a:t>
            </a:r>
          </a:p>
          <a:p>
            <a:pPr lvl="1" eaLnBrk="1" hangingPunct="1">
              <a:spcAft>
                <a:spcPts val="300"/>
              </a:spcAft>
              <a:buClr>
                <a:schemeClr val="accent1"/>
              </a:buClr>
              <a:buFont typeface="Arial" panose="020B0604020202020204" pitchFamily="34" charset="0"/>
              <a:buChar char="•"/>
            </a:pPr>
            <a:r>
              <a:rPr lang="en-US" altLang="en-US" sz="1500" b="1" dirty="0">
                <a:solidFill>
                  <a:schemeClr val="bg2"/>
                </a:solidFill>
              </a:rPr>
              <a:t>INTEGRAL</a:t>
            </a:r>
            <a:r>
              <a:rPr lang="en-US" altLang="en-US" sz="1500" dirty="0">
                <a:solidFill>
                  <a:schemeClr val="bg2"/>
                </a:solidFill>
              </a:rPr>
              <a:t>:</a:t>
            </a:r>
            <a:r>
              <a:rPr lang="en-US" altLang="en-US" sz="1500" i="1" dirty="0">
                <a:solidFill>
                  <a:schemeClr val="bg2"/>
                </a:solidFill>
              </a:rPr>
              <a:t> ~</a:t>
            </a:r>
            <a:r>
              <a:rPr lang="en-US" altLang="en-US" sz="1500" dirty="0">
                <a:solidFill>
                  <a:schemeClr val="bg2"/>
                </a:solidFill>
              </a:rPr>
              <a:t>10</a:t>
            </a:r>
            <a:r>
              <a:rPr lang="en-US" altLang="en-US" sz="1500" i="1" dirty="0">
                <a:solidFill>
                  <a:schemeClr val="bg2"/>
                </a:solidFill>
              </a:rPr>
              <a:t>%</a:t>
            </a:r>
          </a:p>
          <a:p>
            <a:pPr lvl="1" eaLnBrk="1" hangingPunct="1">
              <a:spcAft>
                <a:spcPts val="300"/>
              </a:spcAft>
              <a:buClr>
                <a:schemeClr val="accent1"/>
              </a:buClr>
              <a:buFont typeface="Arial" panose="020B0604020202020204" pitchFamily="34" charset="0"/>
              <a:buChar char="•"/>
            </a:pPr>
            <a:r>
              <a:rPr lang="en-US" altLang="en-US" sz="1500" b="1" dirty="0" err="1">
                <a:solidFill>
                  <a:schemeClr val="bg2"/>
                </a:solidFill>
              </a:rPr>
              <a:t>NuSTAR</a:t>
            </a:r>
            <a:r>
              <a:rPr lang="en-US" altLang="en-US" sz="1500" dirty="0">
                <a:solidFill>
                  <a:schemeClr val="bg2"/>
                </a:solidFill>
              </a:rPr>
              <a:t>: ~30%</a:t>
            </a:r>
          </a:p>
        </p:txBody>
      </p:sp>
    </p:spTree>
    <p:extLst>
      <p:ext uri="{BB962C8B-B14F-4D97-AF65-F5344CB8AC3E}">
        <p14:creationId xmlns:p14="http://schemas.microsoft.com/office/powerpoint/2010/main" val="17062488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6E8343-61D0-1247-A9A3-FA3CFB6697FC}"/>
              </a:ext>
            </a:extLst>
          </p:cNvPr>
          <p:cNvPicPr>
            <a:picLocks noChangeAspect="1"/>
          </p:cNvPicPr>
          <p:nvPr/>
        </p:nvPicPr>
        <p:blipFill rotWithShape="1">
          <a:blip r:embed="rId3">
            <a:extLst>
              <a:ext uri="{28A0092B-C50C-407E-A947-70E740481C1C}">
                <a14:useLocalDpi xmlns:a14="http://schemas.microsoft.com/office/drawing/2010/main" val="0"/>
              </a:ext>
            </a:extLst>
          </a:blip>
          <a:srcRect l="6372" t="3323" b="4575"/>
          <a:stretch/>
        </p:blipFill>
        <p:spPr>
          <a:xfrm>
            <a:off x="624323" y="834865"/>
            <a:ext cx="6100328" cy="3750581"/>
          </a:xfrm>
          <a:prstGeom prst="rect">
            <a:avLst/>
          </a:prstGeom>
        </p:spPr>
      </p:pic>
      <p:pic>
        <p:nvPicPr>
          <p:cNvPr id="8" name="Picture 10">
            <a:extLst>
              <a:ext uri="{FF2B5EF4-FFF2-40B4-BE49-F238E27FC236}">
                <a16:creationId xmlns:a16="http://schemas.microsoft.com/office/drawing/2014/main" id="{803EFE7A-26FE-874B-BB89-6FE24AE53768}"/>
              </a:ext>
            </a:extLst>
          </p:cNvPr>
          <p:cNvPicPr>
            <a:picLocks noChangeAspect="1"/>
          </p:cNvPicPr>
          <p:nvPr/>
        </p:nvPicPr>
        <p:blipFill>
          <a:blip r:embed="rId4">
            <a:extLst>
              <a:ext uri="{28A0092B-C50C-407E-A947-70E740481C1C}">
                <a14:useLocalDpi xmlns:a14="http://schemas.microsoft.com/office/drawing/2010/main" val="0"/>
              </a:ext>
            </a:extLst>
          </a:blip>
          <a:srcRect l="27321" t="23242" r="30391" b="11530"/>
          <a:stretch>
            <a:fillRect/>
          </a:stretch>
        </p:blipFill>
        <p:spPr bwMode="auto">
          <a:xfrm>
            <a:off x="7050959" y="2650498"/>
            <a:ext cx="1859756" cy="1613297"/>
          </a:xfrm>
          <a:prstGeom prst="rect">
            <a:avLst/>
          </a:prstGeom>
          <a:noFill/>
          <a:ln>
            <a:noFill/>
          </a:ln>
          <a:extLst>
            <a:ext uri="{909E8E84-426E-40DD-AFC4-6F175D3DCCD1}">
              <a14:hiddenFill xmlns:a14="http://schemas.microsoft.com/office/drawing/2010/main">
                <a:solidFill>
                  <a:srgbClr val="0098DB"/>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220F6601-9FB6-1C4A-AC21-C995000672E4}"/>
              </a:ext>
            </a:extLst>
          </p:cNvPr>
          <p:cNvSpPr>
            <a:spLocks noGrp="1"/>
          </p:cNvSpPr>
          <p:nvPr>
            <p:ph type="title"/>
          </p:nvPr>
        </p:nvSpPr>
        <p:spPr>
          <a:xfrm>
            <a:off x="143086" y="149150"/>
            <a:ext cx="7502314" cy="430887"/>
          </a:xfrm>
        </p:spPr>
        <p:txBody>
          <a:bodyPr/>
          <a:lstStyle/>
          <a:p>
            <a:r>
              <a:rPr lang="en-IE" dirty="0"/>
              <a:t>Coordination: XMM-Newton</a:t>
            </a:r>
          </a:p>
        </p:txBody>
      </p:sp>
      <p:sp>
        <p:nvSpPr>
          <p:cNvPr id="10" name="Rectangle 9">
            <a:extLst>
              <a:ext uri="{FF2B5EF4-FFF2-40B4-BE49-F238E27FC236}">
                <a16:creationId xmlns:a16="http://schemas.microsoft.com/office/drawing/2014/main" id="{2968D35A-1CDD-514C-971E-A161FC25D5C9}"/>
              </a:ext>
            </a:extLst>
          </p:cNvPr>
          <p:cNvSpPr/>
          <p:nvPr/>
        </p:nvSpPr>
        <p:spPr>
          <a:xfrm>
            <a:off x="624323" y="488765"/>
            <a:ext cx="639919" cy="307777"/>
          </a:xfrm>
          <a:prstGeom prst="rect">
            <a:avLst/>
          </a:prstGeom>
        </p:spPr>
        <p:txBody>
          <a:bodyPr wrap="none">
            <a:spAutoFit/>
          </a:bodyPr>
          <a:lstStyle/>
          <a:p>
            <a:r>
              <a:rPr lang="en-US" altLang="en-US" sz="1400" dirty="0">
                <a:solidFill>
                  <a:schemeClr val="bg2"/>
                </a:solidFill>
              </a:rPr>
              <a:t>2003</a:t>
            </a:r>
            <a:endParaRPr lang="en-US" sz="1400" dirty="0"/>
          </a:p>
        </p:txBody>
      </p:sp>
      <p:sp>
        <p:nvSpPr>
          <p:cNvPr id="11" name="Rectangle 10">
            <a:extLst>
              <a:ext uri="{FF2B5EF4-FFF2-40B4-BE49-F238E27FC236}">
                <a16:creationId xmlns:a16="http://schemas.microsoft.com/office/drawing/2014/main" id="{00B00A3B-CE76-CA41-A08A-354D071F7817}"/>
              </a:ext>
            </a:extLst>
          </p:cNvPr>
          <p:cNvSpPr/>
          <p:nvPr/>
        </p:nvSpPr>
        <p:spPr>
          <a:xfrm>
            <a:off x="6227607" y="507926"/>
            <a:ext cx="639919" cy="307777"/>
          </a:xfrm>
          <a:prstGeom prst="rect">
            <a:avLst/>
          </a:prstGeom>
        </p:spPr>
        <p:txBody>
          <a:bodyPr wrap="none">
            <a:spAutoFit/>
          </a:bodyPr>
          <a:lstStyle/>
          <a:p>
            <a:r>
              <a:rPr lang="en-US" altLang="en-US" sz="1400" dirty="0">
                <a:solidFill>
                  <a:schemeClr val="bg2"/>
                </a:solidFill>
              </a:rPr>
              <a:t>2019</a:t>
            </a:r>
            <a:endParaRPr lang="en-US" sz="1400" dirty="0"/>
          </a:p>
        </p:txBody>
      </p:sp>
    </p:spTree>
    <p:extLst>
      <p:ext uri="{BB962C8B-B14F-4D97-AF65-F5344CB8AC3E}">
        <p14:creationId xmlns:p14="http://schemas.microsoft.com/office/powerpoint/2010/main" val="613271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4">
            <a:extLst>
              <a:ext uri="{FF2B5EF4-FFF2-40B4-BE49-F238E27FC236}">
                <a16:creationId xmlns:a16="http://schemas.microsoft.com/office/drawing/2014/main" id="{F6E3602D-A30D-364D-B22A-FF94ADA02399}"/>
              </a:ext>
            </a:extLst>
          </p:cNvPr>
          <p:cNvSpPr>
            <a:spLocks/>
          </p:cNvSpPr>
          <p:nvPr/>
        </p:nvSpPr>
        <p:spPr bwMode="auto">
          <a:xfrm>
            <a:off x="933450" y="4981575"/>
            <a:ext cx="52959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1pPr>
            <a:lvl2pPr marL="742950" indent="-28575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2pPr>
            <a:lvl3pPr marL="11430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3pPr>
            <a:lvl4pPr marL="16002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4pPr>
            <a:lvl5pPr marL="20574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5pPr>
            <a:lvl6pPr marL="25146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6pPr>
            <a:lvl7pPr marL="29718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7pPr>
            <a:lvl8pPr marL="34290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8pPr>
            <a:lvl9pPr marL="38862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9pPr>
          </a:lstStyle>
          <a:p>
            <a:pPr eaLnBrk="1" hangingPunct="1"/>
            <a:endParaRPr lang="es-ES_tradnl" altLang="en-US" sz="600">
              <a:solidFill>
                <a:srgbClr val="4D4F53"/>
              </a:solidFill>
            </a:endParaRPr>
          </a:p>
        </p:txBody>
      </p:sp>
      <p:sp>
        <p:nvSpPr>
          <p:cNvPr id="4101" name="Rectangle 6">
            <a:extLst>
              <a:ext uri="{FF2B5EF4-FFF2-40B4-BE49-F238E27FC236}">
                <a16:creationId xmlns:a16="http://schemas.microsoft.com/office/drawing/2014/main" id="{9133AF15-4A03-4444-A70C-EA8B5CBF2DEE}"/>
              </a:ext>
            </a:extLst>
          </p:cNvPr>
          <p:cNvSpPr>
            <a:spLocks/>
          </p:cNvSpPr>
          <p:nvPr/>
        </p:nvSpPr>
        <p:spPr bwMode="auto">
          <a:xfrm>
            <a:off x="900112" y="951310"/>
            <a:ext cx="7386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30479" bIns="0"/>
          <a:lstStyle>
            <a:lvl1pPr marL="39688"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1pPr>
            <a:lvl2pPr marL="742950" indent="-28575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2pPr>
            <a:lvl3pPr marL="11430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3pPr>
            <a:lvl4pPr marL="16002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4pPr>
            <a:lvl5pPr marL="20574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5pPr>
            <a:lvl6pPr marL="25146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6pPr>
            <a:lvl7pPr marL="29718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7pPr>
            <a:lvl8pPr marL="34290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8pPr>
            <a:lvl9pPr marL="38862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9pPr>
          </a:lstStyle>
          <a:p>
            <a:pPr algn="ctr" eaLnBrk="1" hangingPunct="1"/>
            <a:endParaRPr lang="en-US" altLang="en-US" sz="1425">
              <a:solidFill>
                <a:schemeClr val="accent2"/>
              </a:solidFill>
              <a:latin typeface="Helvetica Neue" panose="02000503000000020004" pitchFamily="2" charset="0"/>
              <a:sym typeface="Helvetica Neue" panose="02000503000000020004" pitchFamily="2" charset="0"/>
            </a:endParaRPr>
          </a:p>
        </p:txBody>
      </p:sp>
      <p:sp>
        <p:nvSpPr>
          <p:cNvPr id="8" name="Title 1">
            <a:extLst>
              <a:ext uri="{FF2B5EF4-FFF2-40B4-BE49-F238E27FC236}">
                <a16:creationId xmlns:a16="http://schemas.microsoft.com/office/drawing/2014/main" id="{BE3D9951-EA34-A84D-BF21-522E7582DCD1}"/>
              </a:ext>
            </a:extLst>
          </p:cNvPr>
          <p:cNvSpPr>
            <a:spLocks noGrp="1"/>
          </p:cNvSpPr>
          <p:nvPr>
            <p:ph type="title"/>
          </p:nvPr>
        </p:nvSpPr>
        <p:spPr>
          <a:xfrm>
            <a:off x="143086" y="149150"/>
            <a:ext cx="7502314" cy="430887"/>
          </a:xfrm>
        </p:spPr>
        <p:txBody>
          <a:bodyPr/>
          <a:lstStyle/>
          <a:p>
            <a:r>
              <a:rPr lang="en-IE" dirty="0"/>
              <a:t>Coordination in the old days - example</a:t>
            </a:r>
          </a:p>
        </p:txBody>
      </p:sp>
      <p:pic>
        <p:nvPicPr>
          <p:cNvPr id="3" name="Picture 2">
            <a:extLst>
              <a:ext uri="{FF2B5EF4-FFF2-40B4-BE49-F238E27FC236}">
                <a16:creationId xmlns:a16="http://schemas.microsoft.com/office/drawing/2014/main" id="{87CFA32A-516B-E44D-AA14-A5E0380F8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533" y="1256110"/>
            <a:ext cx="8836240" cy="2650872"/>
          </a:xfrm>
          <a:prstGeom prst="rect">
            <a:avLst/>
          </a:prstGeom>
          <a:effectLst>
            <a:outerShdw blurRad="50800" dist="38100" dir="2700000" algn="tl" rotWithShape="0">
              <a:prstClr val="black">
                <a:alpha val="40000"/>
              </a:prstClr>
            </a:outerShdw>
          </a:effectLst>
        </p:spPr>
      </p:pic>
      <p:pic>
        <p:nvPicPr>
          <p:cNvPr id="11" name="Afbeelding 5">
            <a:extLst>
              <a:ext uri="{FF2B5EF4-FFF2-40B4-BE49-F238E27FC236}">
                <a16:creationId xmlns:a16="http://schemas.microsoft.com/office/drawing/2014/main" id="{F13E5AC4-35C5-D24F-844A-616F635880F0}"/>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1" r="18933"/>
          <a:stretch/>
        </p:blipFill>
        <p:spPr>
          <a:xfrm>
            <a:off x="196910" y="795204"/>
            <a:ext cx="4206211" cy="3432593"/>
          </a:xfrm>
          <a:prstGeom prst="rect">
            <a:avLst/>
          </a:prstGeom>
          <a:effectLst>
            <a:outerShdw blurRad="50800" dist="38100" dir="2700000" algn="tl" rotWithShape="0">
              <a:prstClr val="black">
                <a:alpha val="40000"/>
              </a:prstClr>
            </a:outerShdw>
          </a:effectLst>
        </p:spPr>
      </p:pic>
      <p:sp>
        <p:nvSpPr>
          <p:cNvPr id="12" name="Tekstvak 4">
            <a:extLst>
              <a:ext uri="{FF2B5EF4-FFF2-40B4-BE49-F238E27FC236}">
                <a16:creationId xmlns:a16="http://schemas.microsoft.com/office/drawing/2014/main" id="{50AD56AD-2960-7244-82B4-142099567B49}"/>
              </a:ext>
            </a:extLst>
          </p:cNvPr>
          <p:cNvSpPr txBox="1"/>
          <p:nvPr/>
        </p:nvSpPr>
        <p:spPr>
          <a:xfrm>
            <a:off x="4856484" y="1431916"/>
            <a:ext cx="3593520" cy="1477328"/>
          </a:xfrm>
          <a:prstGeom prst="rect">
            <a:avLst/>
          </a:prstGeom>
          <a:solidFill>
            <a:schemeClr val="accent2"/>
          </a:solidFill>
        </p:spPr>
        <p:txBody>
          <a:bodyPr wrap="square" rtlCol="0">
            <a:spAutoFit/>
          </a:bodyPr>
          <a:lstStyle/>
          <a:p>
            <a:pPr algn="ctr"/>
            <a:r>
              <a:rPr lang="en-US" dirty="0">
                <a:solidFill>
                  <a:schemeClr val="bg2"/>
                </a:solidFill>
              </a:rPr>
              <a:t>June 2015:</a:t>
            </a:r>
          </a:p>
          <a:p>
            <a:pPr algn="ctr"/>
            <a:r>
              <a:rPr lang="en-US" dirty="0">
                <a:solidFill>
                  <a:schemeClr val="bg2"/>
                </a:solidFill>
              </a:rPr>
              <a:t>V404 </a:t>
            </a:r>
            <a:r>
              <a:rPr lang="en-US" dirty="0" err="1">
                <a:solidFill>
                  <a:schemeClr val="bg2"/>
                </a:solidFill>
              </a:rPr>
              <a:t>Cygni</a:t>
            </a:r>
            <a:r>
              <a:rPr lang="en-US" dirty="0">
                <a:solidFill>
                  <a:schemeClr val="bg2"/>
                </a:solidFill>
              </a:rPr>
              <a:t> / GS2023+338 “Wake-up” of black-hole binary transient after 26 years being dormant</a:t>
            </a:r>
          </a:p>
        </p:txBody>
      </p:sp>
      <p:sp>
        <p:nvSpPr>
          <p:cNvPr id="13" name="Tekstvak 6">
            <a:extLst>
              <a:ext uri="{FF2B5EF4-FFF2-40B4-BE49-F238E27FC236}">
                <a16:creationId xmlns:a16="http://schemas.microsoft.com/office/drawing/2014/main" id="{827BAF32-FC2C-C54F-876C-D21A40BD50CB}"/>
              </a:ext>
            </a:extLst>
          </p:cNvPr>
          <p:cNvSpPr txBox="1"/>
          <p:nvPr/>
        </p:nvSpPr>
        <p:spPr>
          <a:xfrm>
            <a:off x="4403121" y="3117806"/>
            <a:ext cx="4500247" cy="978088"/>
          </a:xfrm>
          <a:prstGeom prst="rect">
            <a:avLst/>
          </a:prstGeom>
          <a:noFill/>
        </p:spPr>
        <p:txBody>
          <a:bodyPr wrap="square" rtlCol="0">
            <a:spAutoFit/>
          </a:bodyPr>
          <a:lstStyle/>
          <a:p>
            <a:pPr algn="ctr">
              <a:lnSpc>
                <a:spcPct val="110000"/>
              </a:lnSpc>
            </a:pPr>
            <a:r>
              <a:rPr lang="en-US" dirty="0">
                <a:solidFill>
                  <a:srgbClr val="4D4F53"/>
                </a:solidFill>
              </a:rPr>
              <a:t>8−10 M</a:t>
            </a:r>
            <a:r>
              <a:rPr lang="en-US" baseline="-25000" dirty="0">
                <a:solidFill>
                  <a:srgbClr val="4D4F53"/>
                </a:solidFill>
                <a:latin typeface="Wingdings"/>
                <a:ea typeface="Wingdings"/>
                <a:cs typeface="Wingdings"/>
                <a:sym typeface="Wingdings"/>
              </a:rPr>
              <a:t></a:t>
            </a:r>
            <a:r>
              <a:rPr lang="en-US" dirty="0">
                <a:solidFill>
                  <a:srgbClr val="4D4F53"/>
                </a:solidFill>
              </a:rPr>
              <a:t> BH + ~0.6 M</a:t>
            </a:r>
            <a:r>
              <a:rPr lang="en-US" baseline="-25000" dirty="0">
                <a:solidFill>
                  <a:srgbClr val="4D4F53"/>
                </a:solidFill>
                <a:latin typeface="Wingdings"/>
                <a:ea typeface="Wingdings"/>
                <a:cs typeface="Wingdings"/>
                <a:sym typeface="Wingdings"/>
              </a:rPr>
              <a:t></a:t>
            </a:r>
            <a:r>
              <a:rPr lang="en-US" dirty="0">
                <a:solidFill>
                  <a:srgbClr val="4D4F53"/>
                </a:solidFill>
              </a:rPr>
              <a:t> K-giant </a:t>
            </a:r>
          </a:p>
          <a:p>
            <a:pPr algn="ctr">
              <a:lnSpc>
                <a:spcPct val="110000"/>
              </a:lnSpc>
            </a:pPr>
            <a:r>
              <a:rPr lang="en-US" dirty="0">
                <a:solidFill>
                  <a:srgbClr val="4D4F53"/>
                </a:solidFill>
              </a:rPr>
              <a:t>Orbital period  ~6.5 days</a:t>
            </a:r>
          </a:p>
          <a:p>
            <a:pPr algn="ctr">
              <a:lnSpc>
                <a:spcPct val="110000"/>
              </a:lnSpc>
            </a:pPr>
            <a:r>
              <a:rPr lang="en-US" i="1" dirty="0">
                <a:solidFill>
                  <a:srgbClr val="4D4F53"/>
                </a:solidFill>
              </a:rPr>
              <a:t>Closest</a:t>
            </a:r>
            <a:r>
              <a:rPr lang="en-US" dirty="0">
                <a:solidFill>
                  <a:srgbClr val="4D4F53"/>
                </a:solidFill>
              </a:rPr>
              <a:t> black-hole binary @ 2.4 kpc</a:t>
            </a:r>
          </a:p>
        </p:txBody>
      </p:sp>
    </p:spTree>
    <p:extLst>
      <p:ext uri="{BB962C8B-B14F-4D97-AF65-F5344CB8AC3E}">
        <p14:creationId xmlns:p14="http://schemas.microsoft.com/office/powerpoint/2010/main" val="30998022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3-29 at 13.50.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300" y="580689"/>
            <a:ext cx="3714750" cy="3936225"/>
          </a:xfrm>
          <a:prstGeom prst="rect">
            <a:avLst/>
          </a:prstGeom>
        </p:spPr>
      </p:pic>
      <p:pic>
        <p:nvPicPr>
          <p:cNvPr id="2" name="Picture 1" descr="Screen Shot 2017-03-29 at 13.49.4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5514" y="581579"/>
            <a:ext cx="4366954" cy="3935336"/>
          </a:xfrm>
          <a:prstGeom prst="rect">
            <a:avLst/>
          </a:prstGeom>
        </p:spPr>
      </p:pic>
      <p:cxnSp>
        <p:nvCxnSpPr>
          <p:cNvPr id="11" name="Straight Connector 10"/>
          <p:cNvCxnSpPr>
            <a:cxnSpLocks/>
          </p:cNvCxnSpPr>
          <p:nvPr/>
        </p:nvCxnSpPr>
        <p:spPr>
          <a:xfrm>
            <a:off x="5260452" y="950450"/>
            <a:ext cx="176538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cxnSpLocks/>
          </p:cNvCxnSpPr>
          <p:nvPr/>
        </p:nvCxnSpPr>
        <p:spPr>
          <a:xfrm>
            <a:off x="3658263" y="1212598"/>
            <a:ext cx="1211725" cy="1612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60452" y="1095375"/>
            <a:ext cx="177165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cxnSpLocks/>
          </p:cNvCxnSpPr>
          <p:nvPr/>
        </p:nvCxnSpPr>
        <p:spPr>
          <a:xfrm>
            <a:off x="3662363" y="1074486"/>
            <a:ext cx="1209675" cy="208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3638550" y="1419225"/>
            <a:ext cx="3879850" cy="1433790"/>
          </a:xfrm>
          <a:prstGeom prst="rect">
            <a:avLst/>
          </a:prstGeom>
          <a:solidFill>
            <a:srgbClr val="FFFF00">
              <a:alpha val="30000"/>
            </a:srgbClr>
          </a:solidFill>
          <a:ln>
            <a:solidFill>
              <a:srgbClr val="FFFF00">
                <a:alpha val="12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4762500" y="3501704"/>
            <a:ext cx="11811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762500" y="3368354"/>
            <a:ext cx="11811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Title 1">
            <a:extLst>
              <a:ext uri="{FF2B5EF4-FFF2-40B4-BE49-F238E27FC236}">
                <a16:creationId xmlns:a16="http://schemas.microsoft.com/office/drawing/2014/main" id="{7AE460D9-FB30-494D-92BC-89C279C34E18}"/>
              </a:ext>
            </a:extLst>
          </p:cNvPr>
          <p:cNvSpPr>
            <a:spLocks noGrp="1"/>
          </p:cNvSpPr>
          <p:nvPr>
            <p:ph type="title"/>
          </p:nvPr>
        </p:nvSpPr>
        <p:spPr/>
        <p:txBody>
          <a:bodyPr/>
          <a:lstStyle/>
          <a:p>
            <a:r>
              <a:rPr lang="en-GB" dirty="0">
                <a:latin typeface="Verdana" charset="0"/>
                <a:ea typeface="MS PGothic" charset="0"/>
              </a:rPr>
              <a:t>Coordination in the old days - example</a:t>
            </a:r>
          </a:p>
        </p:txBody>
      </p:sp>
    </p:spTree>
    <p:extLst>
      <p:ext uri="{BB962C8B-B14F-4D97-AF65-F5344CB8AC3E}">
        <p14:creationId xmlns:p14="http://schemas.microsoft.com/office/powerpoint/2010/main" val="116921467"/>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9"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500"/>
                                        <p:tgtEl>
                                          <p:spTgt spid="20"/>
                                        </p:tgtEl>
                                      </p:cBhvr>
                                    </p:animEffect>
                                  </p:childTnLst>
                                </p:cTn>
                              </p:par>
                              <p:par>
                                <p:cTn id="19" presetID="9"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par>
                                <p:cTn id="22" presetID="9"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dissolve">
                                      <p:cBhvr>
                                        <p:cTn id="29" dur="500"/>
                                        <p:tgtEl>
                                          <p:spTgt spid="25"/>
                                        </p:tgtEl>
                                      </p:cBhvr>
                                    </p:animEffect>
                                  </p:childTnLst>
                                </p:cTn>
                              </p:par>
                              <p:par>
                                <p:cTn id="30" presetID="9"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dissolv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7-03-29 at 13.46.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40" y="595677"/>
            <a:ext cx="6665339" cy="3408279"/>
          </a:xfrm>
          <a:prstGeom prst="rect">
            <a:avLst/>
          </a:prstGeom>
        </p:spPr>
      </p:pic>
      <p:pic>
        <p:nvPicPr>
          <p:cNvPr id="8" name="Picture 1" descr="1462ae5f79925681ba0f97f0a3a08bb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18181" y="2584433"/>
            <a:ext cx="2579048" cy="188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DD8499A5-DA33-F74A-B257-489E290C232C}"/>
              </a:ext>
            </a:extLst>
          </p:cNvPr>
          <p:cNvSpPr>
            <a:spLocks noGrp="1"/>
          </p:cNvSpPr>
          <p:nvPr>
            <p:ph type="title"/>
          </p:nvPr>
        </p:nvSpPr>
        <p:spPr/>
        <p:txBody>
          <a:bodyPr/>
          <a:lstStyle/>
          <a:p>
            <a:r>
              <a:rPr lang="en-US" dirty="0"/>
              <a:t>Coordination in the old days - example</a:t>
            </a:r>
          </a:p>
        </p:txBody>
      </p:sp>
      <p:sp>
        <p:nvSpPr>
          <p:cNvPr id="9" name="TextBox 1">
            <a:extLst>
              <a:ext uri="{FF2B5EF4-FFF2-40B4-BE49-F238E27FC236}">
                <a16:creationId xmlns:a16="http://schemas.microsoft.com/office/drawing/2014/main" id="{6114A0B0-E485-B441-97E9-2782BCF24DFD}"/>
              </a:ext>
            </a:extLst>
          </p:cNvPr>
          <p:cNvSpPr txBox="1">
            <a:spLocks noChangeArrowheads="1"/>
          </p:cNvSpPr>
          <p:nvPr/>
        </p:nvSpPr>
        <p:spPr bwMode="auto">
          <a:xfrm>
            <a:off x="459973" y="3907013"/>
            <a:ext cx="57582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1pPr>
            <a:lvl2pPr marL="742950" indent="-28575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2pPr>
            <a:lvl3pPr marL="11430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3pPr>
            <a:lvl4pPr marL="16002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4pPr>
            <a:lvl5pPr marL="2057400" indent="-228600" eaLnBrk="0" hangingPunct="0">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5pPr>
            <a:lvl6pPr marL="25146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6pPr>
            <a:lvl7pPr marL="29718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7pPr>
            <a:lvl8pPr marL="34290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8pPr>
            <a:lvl9pPr marL="3886200" indent="-228600" eaLnBrk="0" fontAlgn="base" hangingPunct="0">
              <a:spcBef>
                <a:spcPct val="0"/>
              </a:spcBef>
              <a:spcAft>
                <a:spcPct val="0"/>
              </a:spcAft>
              <a:defRPr sz="1600">
                <a:solidFill>
                  <a:srgbClr val="00CC00"/>
                </a:solidFill>
                <a:latin typeface="Verdana" panose="020B0604030504040204" pitchFamily="34" charset="0"/>
                <a:ea typeface="ＭＳ Ｐゴシック" panose="020B0600070205080204" pitchFamily="34" charset="-128"/>
                <a:sym typeface="Verdana" panose="020B0604030504040204" pitchFamily="34" charset="0"/>
              </a:defRPr>
            </a:lvl9pPr>
          </a:lstStyle>
          <a:p>
            <a:pPr eaLnBrk="1" hangingPunct="1"/>
            <a:r>
              <a:rPr lang="en-US" altLang="en-US" sz="1400" dirty="0">
                <a:solidFill>
                  <a:schemeClr val="bg2"/>
                </a:solidFill>
              </a:rPr>
              <a:t>Ad-hoc, </a:t>
            </a:r>
            <a:r>
              <a:rPr lang="en-US" altLang="en-US" sz="1400" i="1" dirty="0">
                <a:solidFill>
                  <a:srgbClr val="C00000"/>
                </a:solidFill>
              </a:rPr>
              <a:t>manual</a:t>
            </a:r>
            <a:r>
              <a:rPr lang="en-US" altLang="en-US" sz="1400" dirty="0">
                <a:solidFill>
                  <a:schemeClr val="bg2"/>
                </a:solidFill>
              </a:rPr>
              <a:t>, multi-wavelength coordination campaign during the 2015 outburst of V404 </a:t>
            </a:r>
            <a:r>
              <a:rPr lang="en-US" altLang="en-US" sz="1400" dirty="0" err="1">
                <a:solidFill>
                  <a:schemeClr val="bg2"/>
                </a:solidFill>
              </a:rPr>
              <a:t>Cygni</a:t>
            </a:r>
            <a:endParaRPr lang="en-US" altLang="en-US" sz="1400" dirty="0">
              <a:solidFill>
                <a:schemeClr val="bg2"/>
              </a:solidFill>
            </a:endParaRPr>
          </a:p>
        </p:txBody>
      </p:sp>
      <p:sp>
        <p:nvSpPr>
          <p:cNvPr id="3" name="Rectangle 2">
            <a:extLst>
              <a:ext uri="{FF2B5EF4-FFF2-40B4-BE49-F238E27FC236}">
                <a16:creationId xmlns:a16="http://schemas.microsoft.com/office/drawing/2014/main" id="{CF991869-CFAD-BD41-AE2D-450911B2CE30}"/>
              </a:ext>
            </a:extLst>
          </p:cNvPr>
          <p:cNvSpPr/>
          <p:nvPr/>
        </p:nvSpPr>
        <p:spPr>
          <a:xfrm>
            <a:off x="6677904" y="801352"/>
            <a:ext cx="2269326" cy="461665"/>
          </a:xfrm>
          <a:prstGeom prst="rect">
            <a:avLst/>
          </a:prstGeom>
        </p:spPr>
        <p:txBody>
          <a:bodyPr wrap="square">
            <a:spAutoFit/>
          </a:bodyPr>
          <a:lstStyle/>
          <a:p>
            <a:r>
              <a:rPr lang="en-US" altLang="en-US" sz="1200" dirty="0">
                <a:solidFill>
                  <a:schemeClr val="bg2"/>
                </a:solidFill>
              </a:rPr>
              <a:t>(Credit: Tom Marsh, University of Warwick, UK) </a:t>
            </a:r>
            <a:endParaRPr lang="en-US" sz="1200" dirty="0"/>
          </a:p>
        </p:txBody>
      </p:sp>
    </p:spTree>
    <p:extLst>
      <p:ext uri="{BB962C8B-B14F-4D97-AF65-F5344CB8AC3E}">
        <p14:creationId xmlns:p14="http://schemas.microsoft.com/office/powerpoint/2010/main" val="3845208853"/>
      </p:ext>
    </p:extLst>
  </p:cSld>
  <p:clrMapOvr>
    <a:masterClrMapping/>
  </p:clrMapOvr>
  <p:transition spd="slow" advClick="0"/>
</p:sld>
</file>

<file path=ppt/theme/theme1.xml><?xml version="1.0" encoding="utf-8"?>
<a:theme xmlns:a="http://schemas.openxmlformats.org/drawingml/2006/main" name="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95F947CC68284A92DD76895F95485E" ma:contentTypeVersion="" ma:contentTypeDescription="Create a new document." ma:contentTypeScope="" ma:versionID="d2f7bac1cc6cefe942785cfbb8bae163">
  <xsd:schema xmlns:xsd="http://www.w3.org/2001/XMLSchema" xmlns:xs="http://www.w3.org/2001/XMLSchema" xmlns:p="http://schemas.microsoft.com/office/2006/metadata/properties" xmlns:ns2="f2760952-b3bb-408f-ace6-eb1e07642b86" targetNamespace="http://schemas.microsoft.com/office/2006/metadata/properties" ma:root="true" ma:fieldsID="70e6d848e258403642b2016fccd44a87" ns2:_="">
    <xsd:import namespace="f2760952-b3bb-408f-ace6-eb1e07642b86"/>
    <xsd:element name="properties">
      <xsd:complexType>
        <xsd:sequence>
          <xsd:element name="documentManagement">
            <xsd:complexType>
              <xsd:all>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60952-b3bb-408f-ace6-eb1e07642b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description=""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2.xml><?xml version="1.0" encoding="utf-8"?>
<ds:datastoreItem xmlns:ds="http://schemas.openxmlformats.org/officeDocument/2006/customXml" ds:itemID="{8E22279E-2C4C-4C93-8498-455A58D1433E}">
  <ds:schemaRefs>
    <ds:schemaRef ds:uri="http://www.w3.org/XML/1998/namespace"/>
    <ds:schemaRef ds:uri="http://purl.org/dc/terms/"/>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purl.org/dc/dcmitype/"/>
    <ds:schemaRef ds:uri="http://schemas.openxmlformats.org/package/2006/metadata/core-properties"/>
    <ds:schemaRef ds:uri="f2760952-b3bb-408f-ace6-eb1e07642b86"/>
  </ds:schemaRefs>
</ds:datastoreItem>
</file>

<file path=customXml/itemProps3.xml><?xml version="1.0" encoding="utf-8"?>
<ds:datastoreItem xmlns:ds="http://schemas.openxmlformats.org/officeDocument/2006/customXml" ds:itemID="{2D587E21-31CA-408E-A5B1-4B7F0D8D9C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60952-b3bb-408f-ace6-eb1e07642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31762</TotalTime>
  <Words>2305</Words>
  <Application>Microsoft Macintosh PowerPoint</Application>
  <PresentationFormat>On-screen Show (16:9)</PresentationFormat>
  <Paragraphs>288</Paragraphs>
  <Slides>34</Slides>
  <Notes>34</Notes>
  <HiddenSlides>1</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ＭＳ Ｐゴシック</vt:lpstr>
      <vt:lpstr>ＭＳ Ｐゴシック</vt:lpstr>
      <vt:lpstr>Arial</vt:lpstr>
      <vt:lpstr>Calibri</vt:lpstr>
      <vt:lpstr>Copperplate Gothic Bold</vt:lpstr>
      <vt:lpstr>Georgia</vt:lpstr>
      <vt:lpstr>Helvetica Neue</vt:lpstr>
      <vt:lpstr>Symbol</vt:lpstr>
      <vt:lpstr>Tahoma</vt:lpstr>
      <vt:lpstr>Verdana</vt:lpstr>
      <vt:lpstr>Wingdings</vt:lpstr>
      <vt:lpstr>ESA Presentation 16-9</vt:lpstr>
      <vt:lpstr>Coordinating observations among ground and space-based telescopes</vt:lpstr>
      <vt:lpstr>PowerPoint Presentation</vt:lpstr>
      <vt:lpstr>PowerPoint Presentation</vt:lpstr>
      <vt:lpstr>The electro-magnetic (EM) universe </vt:lpstr>
      <vt:lpstr>Time-Domain multi-wavelength (EM) astronomy</vt:lpstr>
      <vt:lpstr>Coordination: XMM-Newton</vt:lpstr>
      <vt:lpstr>Coordination in the old days - example</vt:lpstr>
      <vt:lpstr>Coordination in the old days - example</vt:lpstr>
      <vt:lpstr>Coordination in the old days - example</vt:lpstr>
      <vt:lpstr>Coordination in the old days – example result</vt:lpstr>
      <vt:lpstr>Coordination in the old days – example result</vt:lpstr>
      <vt:lpstr>2017: the astrophysical landscape changes…</vt:lpstr>
      <vt:lpstr>1010 scientists working together…</vt:lpstr>
      <vt:lpstr>Gravitational waves and gamma-rays…</vt:lpstr>
      <vt:lpstr>Worse: 3676 scientists working together…</vt:lpstr>
      <vt:lpstr>Multi-Messenger…</vt:lpstr>
      <vt:lpstr>Multi-Messenger – it’s hot…</vt:lpstr>
      <vt:lpstr>Time-domain multi-messenger (astro)physics…</vt:lpstr>
      <vt:lpstr>Current efforts… (examples) - I</vt:lpstr>
      <vt:lpstr>Current efforts… (examples) - II</vt:lpstr>
      <vt:lpstr>Coordination starts with basic needs…</vt:lpstr>
      <vt:lpstr>~11 years ago, a dream: one calendar – utopia?</vt:lpstr>
      <vt:lpstr>Can we do better?</vt:lpstr>
      <vt:lpstr>Yes, we can!</vt:lpstr>
      <vt:lpstr>Can we do even more better?</vt:lpstr>
      <vt:lpstr>Collaboration application - SciApp</vt:lpstr>
      <vt:lpstr>Conclusions</vt:lpstr>
      <vt:lpstr>PowerPoint Presentation</vt:lpstr>
      <vt:lpstr>PowerPoint Presentation</vt:lpstr>
      <vt:lpstr>Observing schedule today - examples</vt:lpstr>
      <vt:lpstr>Target visibility today - examples</vt:lpstr>
      <vt:lpstr>Yes, we can!</vt:lpstr>
      <vt:lpstr>Why different wavelengths?</vt:lpstr>
      <vt:lpstr>Different information at different wavelengths!</vt:lpstr>
    </vt:vector>
  </TitlesOfParts>
  <Company>European Space Agency</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PowerPoint Presentation</dc:subject>
  <dc:creator>Ehle, Matthias</dc:creator>
  <cp:lastModifiedBy>Erik Kuulkers</cp:lastModifiedBy>
  <cp:revision>508</cp:revision>
  <cp:lastPrinted>2018-05-28T07:34:13Z</cp:lastPrinted>
  <dcterms:created xsi:type="dcterms:W3CDTF">2017-05-04T16:16:15Z</dcterms:created>
  <dcterms:modified xsi:type="dcterms:W3CDTF">2019-11-19T22:17:06Z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0x0101008995F947CC68284A92DD76895F95485E</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ies>
</file>