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24"/>
  </p:notesMasterIdLst>
  <p:sldIdLst>
    <p:sldId id="256" r:id="rId5"/>
    <p:sldId id="257" r:id="rId6"/>
    <p:sldId id="275" r:id="rId7"/>
    <p:sldId id="276" r:id="rId8"/>
    <p:sldId id="278" r:id="rId9"/>
    <p:sldId id="281" r:id="rId10"/>
    <p:sldId id="279" r:id="rId11"/>
    <p:sldId id="277" r:id="rId12"/>
    <p:sldId id="282" r:id="rId13"/>
    <p:sldId id="285" r:id="rId14"/>
    <p:sldId id="283" r:id="rId15"/>
    <p:sldId id="295" r:id="rId16"/>
    <p:sldId id="294" r:id="rId17"/>
    <p:sldId id="296" r:id="rId18"/>
    <p:sldId id="293" r:id="rId19"/>
    <p:sldId id="291" r:id="rId20"/>
    <p:sldId id="292" r:id="rId21"/>
    <p:sldId id="264" r:id="rId22"/>
    <p:sldId id="28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B9C85B-63ED-8D45-B83F-2CBF9CF243E3}" v="664" dt="2019-11-19T16:33:14.254"/>
    <p1510:client id="{15DBE934-1139-7B4B-0A77-5307B9DB74DC}" v="2" dt="2019-11-19T09:18:05.4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7"/>
  </p:normalViewPr>
  <p:slideViewPr>
    <p:cSldViewPr snapToGrid="0">
      <p:cViewPr varScale="1">
        <p:scale>
          <a:sx n="98" d="100"/>
          <a:sy n="98" d="100"/>
        </p:scale>
        <p:origin x="150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765D0-4809-1347-B630-8C2EEAAF8735}" type="datetimeFigureOut">
              <a:rPr lang="en-US" smtClean="0"/>
              <a:t>11/19/19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3A21A-F1D2-7D4C-8398-C9399E5F8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6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69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52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22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392488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4355976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22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641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904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0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122894"/>
            <a:ext cx="8748712" cy="5291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1081959"/>
            <a:ext cx="9144000" cy="1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20 November 2019, SciOps2019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26294" y="0"/>
            <a:ext cx="8317706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/>
          <a:srcRect/>
          <a:stretch/>
        </p:blipFill>
        <p:spPr>
          <a:xfrm>
            <a:off x="0" y="0"/>
            <a:ext cx="825500" cy="107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63175-D113-C541-92E8-2DF45FBE79F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916100" y="6584400"/>
            <a:ext cx="2987700" cy="82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8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24000" indent="-324000" algn="l" rtl="0" eaLnBrk="1" fontAlgn="base" hangingPunct="1">
        <a:spcBef>
          <a:spcPts val="1200"/>
        </a:spcBef>
        <a:spcAft>
          <a:spcPts val="0"/>
        </a:spcAft>
        <a:buClr>
          <a:srgbClr val="FF0000"/>
        </a:buClr>
        <a:buSzPct val="90000"/>
        <a:buFontTx/>
        <a:buBlip>
          <a:blip r:embed="rId11"/>
        </a:buBlip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ts val="0"/>
        </a:spcAft>
        <a:buClr>
          <a:schemeClr val="accent1"/>
        </a:buClr>
        <a:buFont typeface="Wingdings" charset="0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ts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ts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ts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gif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0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19" Type="http://schemas.openxmlformats.org/officeDocument/2006/relationships/image" Target="../media/image27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ESO Telescopes Scheduling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Marina Rejkuba</a:t>
            </a:r>
          </a:p>
          <a:p>
            <a:r>
              <a:rPr lang="en-US">
                <a:ea typeface="ＭＳ Ｐゴシック"/>
                <a:cs typeface="Arial"/>
              </a:rPr>
              <a:t>Nando </a:t>
            </a:r>
            <a:r>
              <a:rPr lang="en-US" err="1">
                <a:ea typeface="ＭＳ Ｐゴシック"/>
                <a:cs typeface="Arial"/>
              </a:rPr>
              <a:t>Patat</a:t>
            </a:r>
            <a:r>
              <a:rPr lang="en-US">
                <a:ea typeface="ＭＳ Ｐゴシック"/>
                <a:cs typeface="Arial"/>
              </a:rPr>
              <a:t>, Lowell Tacconi-Garman</a:t>
            </a:r>
            <a:endParaRPr lang="en-US">
              <a:ea typeface="ＭＳ Ｐゴシック"/>
            </a:endParaRPr>
          </a:p>
          <a:p>
            <a:r>
              <a:rPr lang="en-US" i="1"/>
              <a:t>ESO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D33F90-B1FE-2346-9EF4-4EC2149F4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33C51-32EA-B043-972C-068CCC56612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sz="2400"/>
              <a:t>Science Operations Policy (SM/VM/GTO/</a:t>
            </a:r>
            <a:r>
              <a:rPr lang="en-GB" sz="2400" err="1"/>
              <a:t>ToO</a:t>
            </a:r>
            <a:r>
              <a:rPr lang="en-GB" sz="2400"/>
              <a:t>/RRM/…)</a:t>
            </a:r>
          </a:p>
          <a:p>
            <a:r>
              <a:rPr lang="en-GB" sz="2400"/>
              <a:t>Ranked list of proposals from the OPC</a:t>
            </a:r>
          </a:p>
          <a:p>
            <a:r>
              <a:rPr lang="en-GB" sz="2400"/>
              <a:t>Observatory constraints (fixed)</a:t>
            </a:r>
          </a:p>
          <a:p>
            <a:pPr lvl="1"/>
            <a:r>
              <a:rPr lang="en-GB" sz="2000"/>
              <a:t>Commissioning and Maintenance</a:t>
            </a:r>
          </a:p>
          <a:p>
            <a:pPr lvl="1"/>
            <a:r>
              <a:rPr lang="en-GB" sz="2000"/>
              <a:t>Calibration plan – fraction of SM allocation </a:t>
            </a:r>
          </a:p>
          <a:p>
            <a:r>
              <a:rPr lang="en-GB" sz="2400"/>
              <a:t>Ongoing commitments </a:t>
            </a:r>
          </a:p>
          <a:p>
            <a:pPr lvl="1"/>
            <a:r>
              <a:rPr lang="en-GB" sz="2000"/>
              <a:t>Large Programmes, Surveys, Carryovers </a:t>
            </a:r>
          </a:p>
          <a:p>
            <a:r>
              <a:rPr lang="en-GB" sz="2400"/>
              <a:t>Technical feasibility for science proposals</a:t>
            </a:r>
          </a:p>
          <a:p>
            <a:r>
              <a:rPr lang="en-GB" sz="2400"/>
              <a:t>Constraints: sky transparency, moon, </a:t>
            </a:r>
            <a:r>
              <a:rPr lang="en-GB" sz="2400" err="1"/>
              <a:t>atm</a:t>
            </a:r>
            <a:r>
              <a:rPr lang="en-GB" sz="2400"/>
              <a:t> turbulence</a:t>
            </a:r>
          </a:p>
          <a:p>
            <a:r>
              <a:rPr lang="en-GB" sz="2400"/>
              <a:t>VLTI baselines, ESPRESSO 4UT mode, FORS2 blue CCD</a:t>
            </a:r>
          </a:p>
          <a:p>
            <a:r>
              <a:rPr lang="en-GB" sz="2400"/>
              <a:t>Laser collisions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CF7782-03C7-3A48-B700-81039C526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Telescope Time Allocation Input</a:t>
            </a:r>
          </a:p>
        </p:txBody>
      </p:sp>
    </p:spTree>
    <p:extLst>
      <p:ext uri="{BB962C8B-B14F-4D97-AF65-F5344CB8AC3E}">
        <p14:creationId xmlns:p14="http://schemas.microsoft.com/office/powerpoint/2010/main" val="598925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FF206E-B860-5943-B7E6-46A257D3F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677C2C-5966-2D4A-982F-5B85BE263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VLT+VLTI Long Term Schedule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ED8012-91CA-FE40-83F0-209A79292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4146"/>
            <a:ext cx="12601366" cy="562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60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9D556E-1D10-AA40-AF5E-934DDF41B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5C05A-C931-3D41-8699-EF0794BB270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400" b="1">
                <a:latin typeface="Arial" charset="0"/>
              </a:rPr>
              <a:t>Step 1: Observations Filtering</a:t>
            </a:r>
          </a:p>
          <a:p>
            <a:pPr lvl="1"/>
            <a:r>
              <a:rPr lang="en-US" sz="2000">
                <a:latin typeface="Arial" charset="0"/>
              </a:rPr>
              <a:t>airmass, sky transparency, moon, PWV, GL fraction, </a:t>
            </a:r>
            <a:r>
              <a:rPr lang="en-US" sz="2000">
                <a:latin typeface="Symbol" pitchFamily="2" charset="2"/>
              </a:rPr>
              <a:t>t</a:t>
            </a:r>
            <a:r>
              <a:rPr lang="en-US" sz="2000" baseline="-25000">
                <a:latin typeface="Arial" charset="0"/>
              </a:rPr>
              <a:t>0</a:t>
            </a:r>
          </a:p>
          <a:p>
            <a:pPr lvl="1"/>
            <a:r>
              <a:rPr lang="en-US" sz="2000">
                <a:latin typeface="Arial" charset="0"/>
              </a:rPr>
              <a:t>image quality as a function of airmass &amp; filter (</a:t>
            </a:r>
            <a:r>
              <a:rPr lang="en-US" sz="2000">
                <a:latin typeface="Symbol" charset="0"/>
                <a:cs typeface="Symbol" charset="0"/>
              </a:rPr>
              <a:t>l</a:t>
            </a:r>
            <a:r>
              <a:rPr lang="en-US" sz="2000">
                <a:latin typeface="Arial" charset="0"/>
              </a:rPr>
              <a:t>)</a:t>
            </a:r>
          </a:p>
          <a:p>
            <a:pPr lvl="1"/>
            <a:r>
              <a:rPr lang="en-US" sz="2000">
                <a:latin typeface="Arial" charset="0"/>
              </a:rPr>
              <a:t>wind, AO friendly atmosphere, availability of laser, inst. configuration</a:t>
            </a:r>
          </a:p>
          <a:p>
            <a:pPr lvl="1"/>
            <a:r>
              <a:rPr lang="en-US" sz="2000">
                <a:latin typeface="Arial" charset="0"/>
              </a:rPr>
              <a:t>sidereal time, absolute time (include long-term schedule)</a:t>
            </a:r>
          </a:p>
          <a:p>
            <a:pPr lvl="1"/>
            <a:r>
              <a:rPr lang="en-US" sz="2000" b="1">
                <a:solidFill>
                  <a:srgbClr val="00B050"/>
                </a:solidFill>
                <a:latin typeface="Arial" charset="0"/>
              </a:rPr>
              <a:t>Result</a:t>
            </a:r>
            <a:r>
              <a:rPr lang="en-US" sz="2000">
                <a:solidFill>
                  <a:srgbClr val="00B050"/>
                </a:solidFill>
                <a:latin typeface="Arial" charset="0"/>
              </a:rPr>
              <a:t>: Observable vs. Non-observable queue</a:t>
            </a:r>
          </a:p>
          <a:p>
            <a:pPr lvl="1"/>
            <a:endParaRPr lang="en-US" sz="400">
              <a:latin typeface="Arial" charset="0"/>
            </a:endParaRPr>
          </a:p>
          <a:p>
            <a:r>
              <a:rPr lang="en-US" sz="2400" b="1">
                <a:latin typeface="Arial" charset="0"/>
              </a:rPr>
              <a:t>Step 2: Observations Ranking</a:t>
            </a:r>
          </a:p>
          <a:p>
            <a:pPr lvl="1"/>
            <a:r>
              <a:rPr lang="en-US" sz="2000">
                <a:latin typeface="Arial" charset="0"/>
              </a:rPr>
              <a:t>scientific ranking of the programme </a:t>
            </a:r>
          </a:p>
          <a:p>
            <a:pPr lvl="1"/>
            <a:r>
              <a:rPr lang="en-US" sz="2000">
                <a:latin typeface="Arial" charset="0"/>
              </a:rPr>
              <a:t>combined probability of the realization of observing constraints</a:t>
            </a:r>
          </a:p>
          <a:p>
            <a:pPr lvl="1"/>
            <a:r>
              <a:rPr lang="en-US" sz="2000">
                <a:latin typeface="Arial" charset="0"/>
              </a:rPr>
              <a:t>time critical score + setting target score</a:t>
            </a:r>
          </a:p>
          <a:p>
            <a:pPr lvl="1"/>
            <a:r>
              <a:rPr lang="en-US" sz="2000">
                <a:latin typeface="Arial" charset="0"/>
              </a:rPr>
              <a:t>user priority, group score, group contribution</a:t>
            </a:r>
          </a:p>
          <a:p>
            <a:pPr lvl="1"/>
            <a:r>
              <a:rPr lang="en-US" sz="2000" b="1">
                <a:solidFill>
                  <a:srgbClr val="0070C0"/>
                </a:solidFill>
                <a:latin typeface="Arial" charset="0"/>
              </a:rPr>
              <a:t>Result</a:t>
            </a:r>
            <a:r>
              <a:rPr lang="en-US" sz="2000">
                <a:solidFill>
                  <a:srgbClr val="0070C0"/>
                </a:solidFill>
                <a:latin typeface="Arial" charset="0"/>
              </a:rPr>
              <a:t>: ranked list + rank justification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A96AC0-CE1E-B64A-9449-7E9E5F2B2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Short Term Scheduling</a:t>
            </a:r>
          </a:p>
        </p:txBody>
      </p:sp>
    </p:spTree>
    <p:extLst>
      <p:ext uri="{BB962C8B-B14F-4D97-AF65-F5344CB8AC3E}">
        <p14:creationId xmlns:p14="http://schemas.microsoft.com/office/powerpoint/2010/main" val="168885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091149-2609-A945-AE5E-7FE61E995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A42689-3BC0-CC4B-AD66-CC02B89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Short Term Scheduling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6E311-7D74-874B-A58B-E3C014714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2347"/>
            <a:ext cx="9144000" cy="552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0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98DFF5-9798-D44A-9EAD-AA2A10376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9A8AF-EA31-BC4F-BD42-B6BDBDD2568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/>
              <a:t>Currently – regular Call for Proposals (March/Sept)</a:t>
            </a:r>
          </a:p>
          <a:p>
            <a:pPr lvl="1"/>
            <a:r>
              <a:rPr lang="en-GB"/>
              <a:t>Target of Opportunity</a:t>
            </a:r>
          </a:p>
          <a:p>
            <a:pPr lvl="1"/>
            <a:r>
              <a:rPr lang="en-GB"/>
              <a:t>Rapid Response Mode</a:t>
            </a:r>
          </a:p>
          <a:p>
            <a:r>
              <a:rPr lang="en-GB"/>
              <a:t>Director General Discretionary Time</a:t>
            </a:r>
          </a:p>
          <a:p>
            <a:r>
              <a:rPr lang="en-GB"/>
              <a:t>Joint ESO VLT-XMM Proposals </a:t>
            </a:r>
          </a:p>
          <a:p>
            <a:pPr lvl="1"/>
            <a:r>
              <a:rPr lang="en-GB"/>
              <a:t>Up to 80 hours; offered in yearly calls (odd periods)</a:t>
            </a:r>
          </a:p>
          <a:p>
            <a:endParaRPr lang="en-GB"/>
          </a:p>
          <a:p>
            <a:r>
              <a:rPr lang="en-GB"/>
              <a:t>Time Allocation Working Group Recommendations</a:t>
            </a:r>
          </a:p>
          <a:p>
            <a:pPr lvl="1"/>
            <a:r>
              <a:rPr lang="en-GB"/>
              <a:t>Larger time allocations and yearly call</a:t>
            </a:r>
          </a:p>
          <a:p>
            <a:pPr lvl="1"/>
            <a:r>
              <a:rPr lang="en-GB"/>
              <a:t>Faster turnover – fast track channel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D044A8-DCF5-E14A-BDF7-7876DBDDD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“Cross Facilities Collaboration in the Multi Messenger Era”</a:t>
            </a:r>
          </a:p>
        </p:txBody>
      </p:sp>
    </p:spTree>
    <p:extLst>
      <p:ext uri="{BB962C8B-B14F-4D97-AF65-F5344CB8AC3E}">
        <p14:creationId xmlns:p14="http://schemas.microsoft.com/office/powerpoint/2010/main" val="4172657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6E4929-6313-1B43-ACE6-51904812B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8B240-AF42-494C-8425-3DEB02A5F9C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/>
              <a:t>Close the loop: Long – Short Term Schedule</a:t>
            </a:r>
          </a:p>
          <a:p>
            <a:r>
              <a:rPr lang="en-GB"/>
              <a:t>Dynamical scheduling/changes</a:t>
            </a:r>
          </a:p>
          <a:p>
            <a:r>
              <a:rPr lang="en-GB"/>
              <a:t>Getting ready for ELT</a:t>
            </a:r>
          </a:p>
          <a:p>
            <a:r>
              <a:rPr lang="en-GB"/>
              <a:t>Time Allocation Working Group Recommendations</a:t>
            </a:r>
          </a:p>
          <a:p>
            <a:pPr lvl="1"/>
            <a:r>
              <a:rPr lang="en-GB"/>
              <a:t>Yearly call for Proposals (OPC evaluation)</a:t>
            </a:r>
          </a:p>
          <a:p>
            <a:pPr lvl="1"/>
            <a:r>
              <a:rPr lang="en-GB"/>
              <a:t>Fast track channel (Distributed Peer Review?)</a:t>
            </a:r>
          </a:p>
          <a:p>
            <a:r>
              <a:rPr lang="en-GB"/>
              <a:t>Realistic constraints including time constraints &amp; linking between observations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CD93A9-1650-F34F-A1FA-98DCF00BF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New Time Allocation Tool (</a:t>
            </a:r>
            <a:r>
              <a:rPr lang="en-GB" err="1"/>
              <a:t>TAtwo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11300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3459A1-FB82-AE4A-BED1-563AFB973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79FF58-B7F9-AE40-BE19-26138AE54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Metrics: input for scheduling</a:t>
            </a:r>
          </a:p>
        </p:txBody>
      </p:sp>
      <p:pic>
        <p:nvPicPr>
          <p:cNvPr id="6" name="Picture 5" descr="EvenOddWeatherLossAverages">
            <a:extLst>
              <a:ext uri="{FF2B5EF4-FFF2-40B4-BE49-F238E27FC236}">
                <a16:creationId xmlns:a16="http://schemas.microsoft.com/office/drawing/2014/main" id="{E03EF7D8-2CAF-434F-A907-9DEBC9ABF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661" y="1268033"/>
            <a:ext cx="4148789" cy="255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4FD0D53D-A915-A549-BA90-BC2BD0F931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381" y="3968267"/>
            <a:ext cx="4237333" cy="2596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ean_Pointing_Restriction_by_Month">
            <a:extLst>
              <a:ext uri="{FF2B5EF4-FFF2-40B4-BE49-F238E27FC236}">
                <a16:creationId xmlns:a16="http://schemas.microsoft.com/office/drawing/2014/main" id="{0BB9F941-1966-294B-8B65-4746F64D7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662" y="3964487"/>
            <a:ext cx="4148789" cy="2541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Picture 1" descr="page1image4760">
            <a:extLst>
              <a:ext uri="{FF2B5EF4-FFF2-40B4-BE49-F238E27FC236}">
                <a16:creationId xmlns:a16="http://schemas.microsoft.com/office/drawing/2014/main" id="{27574933-E9EB-3544-B5B9-CBD56BF34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81" y="1290101"/>
            <a:ext cx="4129484" cy="25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575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E2130A-A829-6F47-AA94-1D19A5C4B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9" y="1105597"/>
            <a:ext cx="4582739" cy="317266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386BC7-C3F9-BC4F-AF3D-D33DDF760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475FDE-5C57-3B41-A56A-73D93FB91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Metrics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B051FB-2A33-2745-A2BB-604820F78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" t="1710" r="1836" b="1845"/>
          <a:stretch/>
        </p:blipFill>
        <p:spPr>
          <a:xfrm>
            <a:off x="4254768" y="3391071"/>
            <a:ext cx="4889232" cy="343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94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386793-AD9E-434F-B7BD-F782FCA09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F9C34-39AD-9848-ACE8-938B0E4AB7D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/>
              <a:t>Maximise the scientific return within the operational specifications</a:t>
            </a:r>
          </a:p>
          <a:p>
            <a:endParaRPr lang="en-GB"/>
          </a:p>
          <a:p>
            <a:r>
              <a:rPr lang="en-GB"/>
              <a:t>Future:</a:t>
            </a:r>
          </a:p>
          <a:p>
            <a:pPr lvl="1">
              <a:buFont typeface="Wingdings" pitchFamily="2" charset="2"/>
              <a:buChar char="Ø"/>
            </a:pPr>
            <a:r>
              <a:rPr lang="en-GB"/>
              <a:t>TLR: Follow the ranking provided by the OPC as close as possible</a:t>
            </a:r>
          </a:p>
          <a:p>
            <a:pPr lvl="1">
              <a:buFont typeface="Wingdings" pitchFamily="2" charset="2"/>
              <a:buChar char="Ø"/>
            </a:pPr>
            <a:r>
              <a:rPr lang="en-GB"/>
              <a:t>TLR: Include the ongoing commitments</a:t>
            </a:r>
          </a:p>
          <a:p>
            <a:pPr lvl="1">
              <a:buFont typeface="Wingdings" pitchFamily="2" charset="2"/>
              <a:buChar char="Ø"/>
            </a:pPr>
            <a:r>
              <a:rPr lang="en-GB"/>
              <a:t>TLR: Include prioritised technical/programme needs within limit posed by the science policy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3F365D-9796-0D49-982C-B15E6C41F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Top Level Requirement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B9896A-45CD-994E-BD5B-6D3012FBF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1598"/>
            <a:ext cx="9144000" cy="96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71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6E4929-6313-1B43-ACE6-51904812B5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8B240-AF42-494C-8425-3DEB02A5F9C5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GB"/>
          </a:p>
          <a:p>
            <a:pPr marL="0" indent="0" algn="ctr">
              <a:buNone/>
            </a:pPr>
            <a:r>
              <a:rPr lang="en-GB"/>
              <a:t>Top Level Requirement</a:t>
            </a:r>
          </a:p>
          <a:p>
            <a:pPr marL="0" indent="0" algn="ctr">
              <a:buNone/>
            </a:pPr>
            <a:endParaRPr lang="en-GB"/>
          </a:p>
          <a:p>
            <a:pPr marL="0" indent="0" algn="ctr">
              <a:buNone/>
            </a:pPr>
            <a:r>
              <a:rPr lang="en-US" i="1"/>
              <a:t>maximize scientific return &amp; minimize the differences between the OPC recommendations and the final outcome of an observing period within operational constraints</a:t>
            </a:r>
            <a:endParaRPr lang="en-GB" i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CD93A9-1650-F34F-A1FA-98DCF00BF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New Time Allocation Tool (</a:t>
            </a:r>
            <a:r>
              <a:rPr lang="en-GB" err="1"/>
              <a:t>TAtwo</a:t>
            </a:r>
            <a:r>
              <a:rPr lang="en-GB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7360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264DE8-81F0-5945-9FBD-A888EBEEB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77592-713E-9245-821A-E976D834C69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/>
              <a:t>ESO Observatory Scheduling: context</a:t>
            </a:r>
          </a:p>
          <a:p>
            <a:pPr lvl="1"/>
            <a:r>
              <a:rPr lang="en-GB"/>
              <a:t>Multi-site </a:t>
            </a:r>
          </a:p>
          <a:p>
            <a:pPr lvl="1"/>
            <a:r>
              <a:rPr lang="en-GB"/>
              <a:t>Multi-instrument, different types of instruments</a:t>
            </a:r>
          </a:p>
          <a:p>
            <a:pPr lvl="1"/>
            <a:r>
              <a:rPr lang="en-GB"/>
              <a:t>Large variety of science programmes</a:t>
            </a:r>
          </a:p>
          <a:p>
            <a:r>
              <a:rPr lang="en-GB"/>
              <a:t>Long Term Schedule vs Short Term Schedule</a:t>
            </a:r>
          </a:p>
          <a:p>
            <a:r>
              <a:rPr lang="en-GB"/>
              <a:t>Telescope Time Allocation Input &amp; process</a:t>
            </a:r>
          </a:p>
          <a:p>
            <a:r>
              <a:rPr lang="en-GB"/>
              <a:t>New Time Allocation Tool </a:t>
            </a:r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F115029-CDB9-354E-A166-A19730E39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42181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6F065E-2641-194B-8800-99252D5A1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754EC-D065-374C-A6F8-49861C1330A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A83ACC-D3F5-1848-B750-B77A91712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94" y="0"/>
            <a:ext cx="8317706" cy="1073195"/>
          </a:xfrm>
        </p:spPr>
        <p:txBody>
          <a:bodyPr>
            <a:normAutofit/>
          </a:bodyPr>
          <a:lstStyle/>
          <a:p>
            <a:r>
              <a:rPr lang="en-US"/>
              <a:t>ESO Sites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D574C4-D2CF-D642-8E2F-BC93BEAF7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29" y="2469096"/>
            <a:ext cx="3815434" cy="2156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DFDC9-BFCA-1543-A6F3-0793495FC3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7000" y="2736493"/>
            <a:ext cx="2529999" cy="2012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3CDEFD-431A-094A-9636-524E283F9C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000" y="2770990"/>
            <a:ext cx="3348000" cy="212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1840C4-EF8B-F643-91A2-983CB42B5A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26000"/>
            <a:ext cx="9144000" cy="223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60A1F6-1930-0B45-8BFD-9890CE059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13" y="1073195"/>
            <a:ext cx="5850412" cy="1785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BAEAD1-A763-8A45-9DDC-6BD495C2D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000" y="1080000"/>
            <a:ext cx="3348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18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6F065E-2641-194B-8800-99252D5A1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754EC-D065-374C-A6F8-49861C1330A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A83ACC-D3F5-1848-B750-B77A91712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94" y="0"/>
            <a:ext cx="8317706" cy="1073195"/>
          </a:xfrm>
        </p:spPr>
        <p:txBody>
          <a:bodyPr>
            <a:normAutofit/>
          </a:bodyPr>
          <a:lstStyle/>
          <a:p>
            <a:r>
              <a:rPr lang="en-US"/>
              <a:t>La Silla Paranal Observatory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D574C4-D2CF-D642-8E2F-BC93BEAF77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29" y="2469096"/>
            <a:ext cx="3815434" cy="2156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DFDC9-BFCA-1543-A6F3-0793495FC3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7000" y="2736493"/>
            <a:ext cx="2529999" cy="2012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3CDEFD-431A-094A-9636-524E283F9C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000" y="2770990"/>
            <a:ext cx="3348000" cy="212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1840C4-EF8B-F643-91A2-983CB42B5A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26000"/>
            <a:ext cx="9144000" cy="223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60A1F6-1930-0B45-8BFD-9890CE0598C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13" y="1073195"/>
            <a:ext cx="5850412" cy="1785838"/>
          </a:xfrm>
          <a:prstGeom prst="rect">
            <a:avLst/>
          </a:prstGeom>
          <a:solidFill>
            <a:schemeClr val="accent1">
              <a:alpha val="36000"/>
            </a:schemeClr>
          </a:solidFill>
          <a:effectLst>
            <a:outerShdw blurRad="952500" dist="50800" dir="5400000" algn="ctr" rotWithShape="0">
              <a:schemeClr val="tx1">
                <a:alpha val="4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BAEAD1-A763-8A45-9DDC-6BD495C2DC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000" y="1080000"/>
            <a:ext cx="3348000" cy="1764000"/>
          </a:xfrm>
          <a:prstGeom prst="rect">
            <a:avLst/>
          </a:prstGeom>
        </p:spPr>
      </p:pic>
      <p:sp>
        <p:nvSpPr>
          <p:cNvPr id="4" name="Donut 3">
            <a:extLst>
              <a:ext uri="{FF2B5EF4-FFF2-40B4-BE49-F238E27FC236}">
                <a16:creationId xmlns:a16="http://schemas.microsoft.com/office/drawing/2014/main" id="{1AB48971-6090-0C4F-9585-01B2A1618B73}"/>
              </a:ext>
            </a:extLst>
          </p:cNvPr>
          <p:cNvSpPr/>
          <p:nvPr/>
        </p:nvSpPr>
        <p:spPr bwMode="auto">
          <a:xfrm>
            <a:off x="2955852" y="2469096"/>
            <a:ext cx="3211033" cy="2762123"/>
          </a:xfrm>
          <a:prstGeom prst="donut">
            <a:avLst>
              <a:gd name="adj" fmla="val 407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02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99" y="0"/>
            <a:ext cx="1032734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BE533D2-D5D0-EF49-839E-AE55D4D9276F}"/>
              </a:ext>
            </a:extLst>
          </p:cNvPr>
          <p:cNvGrpSpPr/>
          <p:nvPr/>
        </p:nvGrpSpPr>
        <p:grpSpPr>
          <a:xfrm>
            <a:off x="3022534" y="163820"/>
            <a:ext cx="3106321" cy="3619790"/>
            <a:chOff x="3022534" y="163820"/>
            <a:chExt cx="3106321" cy="361979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455" y="163820"/>
              <a:ext cx="1552313" cy="217241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2534" y="2321271"/>
              <a:ext cx="1949785" cy="146233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7768" y="178670"/>
              <a:ext cx="1511087" cy="21724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6FC801-3735-574E-8257-84F37EFE0004}"/>
              </a:ext>
            </a:extLst>
          </p:cNvPr>
          <p:cNvGrpSpPr/>
          <p:nvPr/>
        </p:nvGrpSpPr>
        <p:grpSpPr>
          <a:xfrm>
            <a:off x="-42362" y="147596"/>
            <a:ext cx="3105473" cy="3705671"/>
            <a:chOff x="-42362" y="147596"/>
            <a:chExt cx="3105473" cy="37056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362" y="162482"/>
              <a:ext cx="1640963" cy="219032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431" y="2321100"/>
              <a:ext cx="2263690" cy="15321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326" y="147596"/>
              <a:ext cx="1476785" cy="22201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3B36F77-FB00-6B4A-9BC1-EEACF33CF9F8}"/>
              </a:ext>
            </a:extLst>
          </p:cNvPr>
          <p:cNvGrpSpPr/>
          <p:nvPr/>
        </p:nvGrpSpPr>
        <p:grpSpPr>
          <a:xfrm>
            <a:off x="6034915" y="135060"/>
            <a:ext cx="3463097" cy="5007713"/>
            <a:chOff x="5842000" y="178224"/>
            <a:chExt cx="3463097" cy="50077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A06775-88E8-C04B-84F4-642E21504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01273" y="1616379"/>
              <a:ext cx="2757281" cy="220043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3354" y="3733688"/>
              <a:ext cx="2051743" cy="145224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000" y="178224"/>
              <a:ext cx="3416554" cy="1921812"/>
            </a:xfrm>
            <a:prstGeom prst="rect">
              <a:avLst/>
            </a:prstGeom>
          </p:spPr>
        </p:pic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16" y="2607622"/>
            <a:ext cx="3218284" cy="214468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8614ED6-27AC-824D-93C5-63795BC9CD4C}"/>
              </a:ext>
            </a:extLst>
          </p:cNvPr>
          <p:cNvGrpSpPr/>
          <p:nvPr/>
        </p:nvGrpSpPr>
        <p:grpSpPr>
          <a:xfrm>
            <a:off x="-173842" y="3743174"/>
            <a:ext cx="3639538" cy="3108822"/>
            <a:chOff x="-173842" y="3743174"/>
            <a:chExt cx="3639538" cy="310882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326" y="3743174"/>
              <a:ext cx="1879370" cy="140952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6" t="3528" r="3885" b="18269"/>
            <a:stretch/>
          </p:blipFill>
          <p:spPr>
            <a:xfrm>
              <a:off x="-148550" y="5052295"/>
              <a:ext cx="1810482" cy="179970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FF4EAA-C740-FF42-9FE5-3CD072330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173842" y="3818308"/>
              <a:ext cx="1800000" cy="13500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A51F0F2-3612-0F4F-9178-5FBB38699D3A}"/>
              </a:ext>
            </a:extLst>
          </p:cNvPr>
          <p:cNvGrpSpPr/>
          <p:nvPr/>
        </p:nvGrpSpPr>
        <p:grpSpPr>
          <a:xfrm>
            <a:off x="4265966" y="4819335"/>
            <a:ext cx="5451775" cy="1972829"/>
            <a:chOff x="4265966" y="4819335"/>
            <a:chExt cx="5451775" cy="197282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5966" y="4819335"/>
              <a:ext cx="5451775" cy="148378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935" y="5181749"/>
              <a:ext cx="2147221" cy="1610415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648679-6F3E-EB4F-9076-0B60A4F732BD}"/>
              </a:ext>
            </a:extLst>
          </p:cNvPr>
          <p:cNvGrpSpPr/>
          <p:nvPr/>
        </p:nvGrpSpPr>
        <p:grpSpPr>
          <a:xfrm>
            <a:off x="3468751" y="3713648"/>
            <a:ext cx="2373249" cy="3104665"/>
            <a:chOff x="3468751" y="3713648"/>
            <a:chExt cx="2373249" cy="310466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8751" y="3713648"/>
              <a:ext cx="2146082" cy="154896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433" y="5277131"/>
              <a:ext cx="2317567" cy="1541182"/>
            </a:xfrm>
            <a:prstGeom prst="rect">
              <a:avLst/>
            </a:prstGeom>
          </p:spPr>
        </p:pic>
      </p:grpSp>
      <p:sp>
        <p:nvSpPr>
          <p:cNvPr id="31" name="TextBox 30"/>
          <p:cNvSpPr txBox="1"/>
          <p:nvPr/>
        </p:nvSpPr>
        <p:spPr>
          <a:xfrm>
            <a:off x="1526437" y="2041655"/>
            <a:ext cx="602824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/>
              <a:t>17 Instruments:</a:t>
            </a:r>
          </a:p>
          <a:p>
            <a:r>
              <a:rPr lang="en-US" sz="2400"/>
              <a:t>Imaging, Spectroscopy, IFU, AO, SAM,</a:t>
            </a:r>
          </a:p>
          <a:p>
            <a:r>
              <a:rPr lang="en-US" sz="2400" err="1"/>
              <a:t>Coronagraphy</a:t>
            </a:r>
            <a:r>
              <a:rPr lang="en-US" sz="2400"/>
              <a:t>, Polarimetry, Interferometry</a:t>
            </a:r>
          </a:p>
        </p:txBody>
      </p:sp>
    </p:spTree>
    <p:extLst>
      <p:ext uri="{BB962C8B-B14F-4D97-AF65-F5344CB8AC3E}">
        <p14:creationId xmlns:p14="http://schemas.microsoft.com/office/powerpoint/2010/main" val="1128441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A059F0-564E-6F44-A7C6-AD4F42E6B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74CE2B-0236-9F4D-A6A9-603CA29D90C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393689" y="1173163"/>
            <a:ext cx="6621670" cy="528002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75BA06-5FCF-0E43-A88C-0234B41E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Number of proposals per site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F5B953-901C-0444-A451-EBBB1737C2FB}"/>
              </a:ext>
            </a:extLst>
          </p:cNvPr>
          <p:cNvSpPr txBox="1"/>
          <p:nvPr/>
        </p:nvSpPr>
        <p:spPr>
          <a:xfrm>
            <a:off x="7126570" y="2236573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~900 proposals</a:t>
            </a:r>
          </a:p>
          <a:p>
            <a:r>
              <a:rPr lang="en-GB"/>
              <a:t>Every 6 months</a:t>
            </a:r>
          </a:p>
        </p:txBody>
      </p:sp>
    </p:spTree>
    <p:extLst>
      <p:ext uri="{BB962C8B-B14F-4D97-AF65-F5344CB8AC3E}">
        <p14:creationId xmlns:p14="http://schemas.microsoft.com/office/powerpoint/2010/main" val="3786145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8E137F-9477-7340-A030-3F90E477B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D1227-3C4D-3D41-B4FD-B914DEAB409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/>
              <a:t>Observing Modes</a:t>
            </a:r>
          </a:p>
          <a:p>
            <a:pPr lvl="1"/>
            <a:r>
              <a:rPr lang="en-GB"/>
              <a:t>Visitor (Classical) Mode</a:t>
            </a:r>
          </a:p>
          <a:p>
            <a:pPr lvl="1"/>
            <a:r>
              <a:rPr lang="en-GB"/>
              <a:t>Service (Queue) Mode</a:t>
            </a:r>
          </a:p>
          <a:p>
            <a:r>
              <a:rPr lang="en-GB"/>
              <a:t>Observing Programme Types</a:t>
            </a:r>
          </a:p>
          <a:p>
            <a:pPr lvl="1"/>
            <a:r>
              <a:rPr lang="en-US" sz="2200">
                <a:sym typeface="Wingdings"/>
              </a:rPr>
              <a:t>Normal – high priority, medium, filler type</a:t>
            </a:r>
          </a:p>
          <a:p>
            <a:pPr lvl="1"/>
            <a:r>
              <a:rPr lang="en-US" sz="2200">
                <a:sym typeface="Wingdings"/>
              </a:rPr>
              <a:t>Monitoring Programme – relatively small but long time</a:t>
            </a:r>
          </a:p>
          <a:p>
            <a:pPr lvl="1"/>
            <a:r>
              <a:rPr lang="en-US" sz="2200">
                <a:sym typeface="Wingdings"/>
              </a:rPr>
              <a:t>Target of Opportunity, Rapid Response Mode </a:t>
            </a:r>
          </a:p>
          <a:p>
            <a:pPr lvl="1"/>
            <a:r>
              <a:rPr lang="en-US" sz="2200">
                <a:sym typeface="Wingdings"/>
              </a:rPr>
              <a:t>Large Programme – 10 nights or longer</a:t>
            </a:r>
          </a:p>
          <a:p>
            <a:pPr lvl="1"/>
            <a:r>
              <a:rPr lang="en-US" sz="2200">
                <a:sym typeface="Wingdings"/>
              </a:rPr>
              <a:t>Public Surveys – imaging, spectroscopic surveys</a:t>
            </a:r>
          </a:p>
          <a:p>
            <a:pPr lvl="1"/>
            <a:r>
              <a:rPr lang="en-US" sz="2200">
                <a:sym typeface="Wingdings"/>
              </a:rPr>
              <a:t>Calibration Programme</a:t>
            </a:r>
          </a:p>
          <a:p>
            <a:pPr lvl="1"/>
            <a:r>
              <a:rPr lang="en-US" sz="2200">
                <a:sym typeface="Wingdings"/>
              </a:rPr>
              <a:t>Guaranteed Time Observations</a:t>
            </a:r>
          </a:p>
          <a:p>
            <a:pPr lvl="1"/>
            <a:r>
              <a:rPr lang="en-US" sz="2200">
                <a:sym typeface="Wingdings"/>
              </a:rPr>
              <a:t>Coordinated proposals with XMM</a:t>
            </a:r>
          </a:p>
          <a:p>
            <a:pPr lvl="1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DE9624-9645-2647-90B7-7F17BD1A8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Diversity and Flexibility</a:t>
            </a:r>
          </a:p>
        </p:txBody>
      </p:sp>
    </p:spTree>
    <p:extLst>
      <p:ext uri="{BB962C8B-B14F-4D97-AF65-F5344CB8AC3E}">
        <p14:creationId xmlns:p14="http://schemas.microsoft.com/office/powerpoint/2010/main" val="2951895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FCF138-AFE0-7A4D-AB21-372AB0909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512397-CB78-0041-888A-BF105594C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D6ABE6-5467-7B4E-9CF9-03029B911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3" y="136"/>
            <a:ext cx="9721266" cy="6975566"/>
          </a:xfrm>
          <a:prstGeom prst="rect">
            <a:avLst/>
          </a:prstGeom>
        </p:spPr>
      </p:pic>
      <p:sp>
        <p:nvSpPr>
          <p:cNvPr id="10" name="Donut 9">
            <a:extLst>
              <a:ext uri="{FF2B5EF4-FFF2-40B4-BE49-F238E27FC236}">
                <a16:creationId xmlns:a16="http://schemas.microsoft.com/office/drawing/2014/main" id="{C8301786-EFF6-4544-82A9-7D1BBAB64B88}"/>
              </a:ext>
            </a:extLst>
          </p:cNvPr>
          <p:cNvSpPr/>
          <p:nvPr/>
        </p:nvSpPr>
        <p:spPr bwMode="auto">
          <a:xfrm>
            <a:off x="600892" y="74203"/>
            <a:ext cx="2782388" cy="666206"/>
          </a:xfrm>
          <a:prstGeom prst="donut">
            <a:avLst>
              <a:gd name="adj" fmla="val 13449"/>
            </a:avLst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DD6C0BAB-AAFF-004B-8A58-D0738F36B8FE}"/>
              </a:ext>
            </a:extLst>
          </p:cNvPr>
          <p:cNvSpPr/>
          <p:nvPr/>
        </p:nvSpPr>
        <p:spPr bwMode="auto">
          <a:xfrm>
            <a:off x="7276010" y="1436914"/>
            <a:ext cx="1972493" cy="796835"/>
          </a:xfrm>
          <a:prstGeom prst="donut">
            <a:avLst>
              <a:gd name="adj" fmla="val 13449"/>
            </a:avLst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843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318BF8-749D-1545-8CE2-C6B70347ED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20 November 2019, SciOps2019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708C8-8709-3347-BCF2-390640C3A9E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/>
              <a:t>Today</a:t>
            </a:r>
          </a:p>
          <a:p>
            <a:pPr lvl="1"/>
            <a:r>
              <a:rPr lang="en-GB"/>
              <a:t>Call for Proposals every 6 months </a:t>
            </a:r>
          </a:p>
          <a:p>
            <a:pPr lvl="1"/>
            <a:r>
              <a:rPr lang="en-GB"/>
              <a:t>OPC evaluates ~900 proposals (~1600 observing runs) </a:t>
            </a:r>
            <a:r>
              <a:rPr lang="en-GB">
                <a:sym typeface="Wingdings" pitchFamily="2" charset="2"/>
              </a:rPr>
              <a:t> </a:t>
            </a:r>
            <a:r>
              <a:rPr lang="en-GB"/>
              <a:t>ranked list</a:t>
            </a:r>
          </a:p>
          <a:p>
            <a:pPr lvl="1"/>
            <a:r>
              <a:rPr lang="en-GB"/>
              <a:t>Conversion of OPC ranked list into Telescope Schedule Web-letter release </a:t>
            </a:r>
          </a:p>
          <a:p>
            <a:pPr lvl="1"/>
            <a:r>
              <a:rPr lang="en-GB"/>
              <a:t>Schedule maintenance (changes)</a:t>
            </a:r>
          </a:p>
          <a:p>
            <a:pPr lvl="1"/>
            <a:r>
              <a:rPr lang="en-GB"/>
              <a:t>Director’s Discretionary Time (~60/semester)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2C3EFE-108F-EC4A-93F9-31791DCE6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Telescope Time Allocation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1B1703-73CE-4D47-A417-185545BF7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20" b="35300"/>
          <a:stretch/>
        </p:blipFill>
        <p:spPr>
          <a:xfrm>
            <a:off x="185352" y="4707928"/>
            <a:ext cx="8736226" cy="174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1434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ESO">
      <a:dk1>
        <a:srgbClr val="000000"/>
      </a:dk1>
      <a:lt1>
        <a:sysClr val="window" lastClr="FFFFFF"/>
      </a:lt1>
      <a:dk2>
        <a:srgbClr val="1F6CB4"/>
      </a:dk2>
      <a:lt2>
        <a:srgbClr val="EEECE1"/>
      </a:lt2>
      <a:accent1>
        <a:srgbClr val="3A6CB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47825B93-C41B-634C-8C19-6684364CDDE0}" vid="{5694D0ED-7C81-A449-A8F4-E3AC2F796C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6D2408B93DF40BA108CD2988DD55F" ma:contentTypeVersion="2" ma:contentTypeDescription="Create a new document." ma:contentTypeScope="" ma:versionID="0df1f75800124b8710582673894150d0">
  <xsd:schema xmlns:xsd="http://www.w3.org/2001/XMLSchema" xmlns:xs="http://www.w3.org/2001/XMLSchema" xmlns:p="http://schemas.microsoft.com/office/2006/metadata/properties" xmlns:ns3="fe6bf98e-3663-4d33-9299-74b2d3a86f36" targetNamespace="http://schemas.microsoft.com/office/2006/metadata/properties" ma:root="true" ma:fieldsID="264aebd59b55cf4b0c486b778e6c0fc7" ns3:_="">
    <xsd:import namespace="fe6bf98e-3663-4d33-9299-74b2d3a86f3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f98e-3663-4d33-9299-74b2d3a86f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2AD29B-D4DB-4F39-98CD-A659600F68CB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fe6bf98e-3663-4d33-9299-74b2d3a86f36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2DDB58B-840D-4625-8126-FFD9D3F770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8482DC-F63D-4F72-99C2-7E2EDBBEE238}">
  <ds:schemaRefs>
    <ds:schemaRef ds:uri="fe6bf98e-3663-4d33-9299-74b2d3a86f3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672</Words>
  <Application>Microsoft Macintosh PowerPoint</Application>
  <PresentationFormat>On-screen Show (4:3)</PresentationFormat>
  <Paragraphs>119</Paragraphs>
  <Slides>19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ＭＳ Ｐゴシック</vt:lpstr>
      <vt:lpstr>Arial</vt:lpstr>
      <vt:lpstr>Calibri</vt:lpstr>
      <vt:lpstr>Symbol</vt:lpstr>
      <vt:lpstr>Wingdings</vt:lpstr>
      <vt:lpstr>Default Theme</vt:lpstr>
      <vt:lpstr>ESO Telescopes Scheduling</vt:lpstr>
      <vt:lpstr>Outline</vt:lpstr>
      <vt:lpstr>ESO Sites</vt:lpstr>
      <vt:lpstr>La Silla Paranal Observatory</vt:lpstr>
      <vt:lpstr>PowerPoint Presentation</vt:lpstr>
      <vt:lpstr>Number of proposals per site</vt:lpstr>
      <vt:lpstr>Diversity and Flexibility</vt:lpstr>
      <vt:lpstr>PowerPoint Presentation</vt:lpstr>
      <vt:lpstr>Telescope Time Allocation</vt:lpstr>
      <vt:lpstr>Telescope Time Allocation Input</vt:lpstr>
      <vt:lpstr>VLT+VLTI Long Term Schedule</vt:lpstr>
      <vt:lpstr>Short Term Scheduling</vt:lpstr>
      <vt:lpstr>Short Term Scheduling</vt:lpstr>
      <vt:lpstr>“Cross Facilities Collaboration in the Multi Messenger Era”</vt:lpstr>
      <vt:lpstr>New Time Allocation Tool (TAtwo)</vt:lpstr>
      <vt:lpstr>Metrics: input for scheduling</vt:lpstr>
      <vt:lpstr>Metrics</vt:lpstr>
      <vt:lpstr>Top Level Requirement</vt:lpstr>
      <vt:lpstr>New Time Allocation Tool (TAtwo)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Telescope Allocation Tool  Kick-off meeting</dc:title>
  <dc:creator>Marina Rejkuba</dc:creator>
  <cp:lastModifiedBy>Marina Rejkuba</cp:lastModifiedBy>
  <cp:revision>1</cp:revision>
  <dcterms:created xsi:type="dcterms:W3CDTF">2019-04-18T14:25:29Z</dcterms:created>
  <dcterms:modified xsi:type="dcterms:W3CDTF">2019-11-19T16:33:15Z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0x010100CB16D2408B93DF40BA108CD2988DD55F</vt:lpwstr>
  </property>
</Properties>
</file>