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64" r:id="rId2"/>
    <p:sldId id="265" r:id="rId3"/>
    <p:sldId id="266" r:id="rId4"/>
    <p:sldId id="267" r:id="rId5"/>
    <p:sldId id="269" r:id="rId6"/>
    <p:sldId id="270" r:id="rId7"/>
    <p:sldId id="277" r:id="rId8"/>
    <p:sldId id="276" r:id="rId9"/>
    <p:sldId id="278" r:id="rId10"/>
    <p:sldId id="274" r:id="rId11"/>
    <p:sldId id="273" r:id="rId12"/>
    <p:sldId id="279" r:id="rId13"/>
  </p:sldIdLst>
  <p:sldSz cx="9144000" cy="6858000" type="screen4x3"/>
  <p:notesSz cx="9928225" cy="6797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l15" initials="stl1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1156" autoAdjust="0"/>
  </p:normalViewPr>
  <p:slideViewPr>
    <p:cSldViewPr>
      <p:cViewPr varScale="1">
        <p:scale>
          <a:sx n="63" d="100"/>
          <a:sy n="63" d="100"/>
        </p:scale>
        <p:origin x="137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B4B13657-EA11-4671-8FD6-10394470F8EE}" type="datetimeFigureOut">
              <a:rPr lang="en-GB" smtClean="0"/>
              <a:pPr/>
              <a:t>16/06/2015</a:t>
            </a:fld>
            <a:endParaRPr lang="en-GB"/>
          </a:p>
        </p:txBody>
      </p:sp>
      <p:sp>
        <p:nvSpPr>
          <p:cNvPr id="4" name="Footer Placehold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A80D84C9-77B9-479F-9C5F-05320A73FD11}" type="slidenum">
              <a:rPr lang="en-GB" smtClean="0"/>
              <a:pPr/>
              <a:t>‹#›</a:t>
            </a:fld>
            <a:endParaRPr lang="en-GB"/>
          </a:p>
        </p:txBody>
      </p:sp>
    </p:spTree>
    <p:extLst>
      <p:ext uri="{BB962C8B-B14F-4D97-AF65-F5344CB8AC3E}">
        <p14:creationId xmlns:p14="http://schemas.microsoft.com/office/powerpoint/2010/main" val="2226234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4302231"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4579" name="Rectangle 3"/>
          <p:cNvSpPr>
            <a:spLocks noGrp="1" noChangeArrowheads="1"/>
          </p:cNvSpPr>
          <p:nvPr>
            <p:ph type="dt" idx="1"/>
          </p:nvPr>
        </p:nvSpPr>
        <p:spPr bwMode="auto">
          <a:xfrm>
            <a:off x="5623697" y="0"/>
            <a:ext cx="4302231"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992823" y="3228895"/>
            <a:ext cx="7942580" cy="30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6456612"/>
            <a:ext cx="4302231"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4583" name="Rectangle 7"/>
          <p:cNvSpPr>
            <a:spLocks noGrp="1" noChangeArrowheads="1"/>
          </p:cNvSpPr>
          <p:nvPr>
            <p:ph type="sldNum" sz="quarter" idx="5"/>
          </p:nvPr>
        </p:nvSpPr>
        <p:spPr bwMode="auto">
          <a:xfrm>
            <a:off x="5623697" y="6456612"/>
            <a:ext cx="4302231"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352AD59-1426-4AC3-B165-70BB5280C285}" type="slidenum">
              <a:rPr lang="en-US"/>
              <a:pPr>
                <a:defRPr/>
              </a:pPr>
              <a:t>‹#›</a:t>
            </a:fld>
            <a:endParaRPr lang="en-US"/>
          </a:p>
        </p:txBody>
      </p:sp>
    </p:spTree>
    <p:extLst>
      <p:ext uri="{BB962C8B-B14F-4D97-AF65-F5344CB8AC3E}">
        <p14:creationId xmlns:p14="http://schemas.microsoft.com/office/powerpoint/2010/main" val="3996380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98C2D9AE-62A9-4BDB-99DA-C9F0995B3540}" type="slidenum">
              <a:rPr lang="en-US"/>
              <a:pPr/>
              <a:t>1</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smtClean="0"/>
          </a:p>
        </p:txBody>
      </p:sp>
    </p:spTree>
    <p:extLst>
      <p:ext uri="{BB962C8B-B14F-4D97-AF65-F5344CB8AC3E}">
        <p14:creationId xmlns:p14="http://schemas.microsoft.com/office/powerpoint/2010/main" val="138398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352AD59-1426-4AC3-B165-70BB5280C285}" type="slidenum">
              <a:rPr lang="en-US" smtClean="0"/>
              <a:pPr>
                <a:defRPr/>
              </a:pPr>
              <a:t>2</a:t>
            </a:fld>
            <a:endParaRPr lang="en-US"/>
          </a:p>
        </p:txBody>
      </p:sp>
    </p:spTree>
    <p:extLst>
      <p:ext uri="{BB962C8B-B14F-4D97-AF65-F5344CB8AC3E}">
        <p14:creationId xmlns:p14="http://schemas.microsoft.com/office/powerpoint/2010/main" val="101455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4352AD59-1426-4AC3-B165-70BB5280C285}" type="slidenum">
              <a:rPr lang="en-US" smtClean="0"/>
              <a:pPr>
                <a:defRPr/>
              </a:pPr>
              <a:t>3</a:t>
            </a:fld>
            <a:endParaRPr lang="en-US"/>
          </a:p>
        </p:txBody>
      </p:sp>
    </p:spTree>
    <p:extLst>
      <p:ext uri="{BB962C8B-B14F-4D97-AF65-F5344CB8AC3E}">
        <p14:creationId xmlns:p14="http://schemas.microsoft.com/office/powerpoint/2010/main" val="256162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4352AD59-1426-4AC3-B165-70BB5280C285}" type="slidenum">
              <a:rPr lang="en-US" smtClean="0"/>
              <a:pPr>
                <a:defRPr/>
              </a:pPr>
              <a:t>4</a:t>
            </a:fld>
            <a:endParaRPr lang="en-US"/>
          </a:p>
        </p:txBody>
      </p:sp>
    </p:spTree>
    <p:extLst>
      <p:ext uri="{BB962C8B-B14F-4D97-AF65-F5344CB8AC3E}">
        <p14:creationId xmlns:p14="http://schemas.microsoft.com/office/powerpoint/2010/main" val="3825018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352AD59-1426-4AC3-B165-70BB5280C285}" type="slidenum">
              <a:rPr lang="en-US" smtClean="0"/>
              <a:pPr>
                <a:defRPr/>
              </a:pPr>
              <a:t>5</a:t>
            </a:fld>
            <a:endParaRPr lang="en-US"/>
          </a:p>
        </p:txBody>
      </p:sp>
    </p:spTree>
    <p:extLst>
      <p:ext uri="{BB962C8B-B14F-4D97-AF65-F5344CB8AC3E}">
        <p14:creationId xmlns:p14="http://schemas.microsoft.com/office/powerpoint/2010/main" val="373560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352AD59-1426-4AC3-B165-70BB5280C285}" type="slidenum">
              <a:rPr lang="en-US" smtClean="0"/>
              <a:pPr>
                <a:defRPr/>
              </a:pPr>
              <a:t>6</a:t>
            </a:fld>
            <a:endParaRPr lang="en-US"/>
          </a:p>
        </p:txBody>
      </p:sp>
    </p:spTree>
    <p:extLst>
      <p:ext uri="{BB962C8B-B14F-4D97-AF65-F5344CB8AC3E}">
        <p14:creationId xmlns:p14="http://schemas.microsoft.com/office/powerpoint/2010/main" val="138291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352AD59-1426-4AC3-B165-70BB5280C285}" type="slidenum">
              <a:rPr lang="en-US" smtClean="0"/>
              <a:pPr>
                <a:defRPr/>
              </a:pPr>
              <a:t>7</a:t>
            </a:fld>
            <a:endParaRPr lang="en-US"/>
          </a:p>
        </p:txBody>
      </p:sp>
    </p:spTree>
    <p:extLst>
      <p:ext uri="{BB962C8B-B14F-4D97-AF65-F5344CB8AC3E}">
        <p14:creationId xmlns:p14="http://schemas.microsoft.com/office/powerpoint/2010/main" val="1121258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352AD59-1426-4AC3-B165-70BB5280C285}" type="slidenum">
              <a:rPr lang="en-US" smtClean="0"/>
              <a:pPr>
                <a:defRPr/>
              </a:pPr>
              <a:t>8</a:t>
            </a:fld>
            <a:endParaRPr lang="en-US"/>
          </a:p>
        </p:txBody>
      </p:sp>
    </p:spTree>
    <p:extLst>
      <p:ext uri="{BB962C8B-B14F-4D97-AF65-F5344CB8AC3E}">
        <p14:creationId xmlns:p14="http://schemas.microsoft.com/office/powerpoint/2010/main" val="2495592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352AD59-1426-4AC3-B165-70BB5280C285}" type="slidenum">
              <a:rPr lang="en-US" smtClean="0"/>
              <a:pPr>
                <a:defRPr/>
              </a:pPr>
              <a:t>9</a:t>
            </a:fld>
            <a:endParaRPr lang="en-US"/>
          </a:p>
        </p:txBody>
      </p:sp>
    </p:spTree>
    <p:extLst>
      <p:ext uri="{BB962C8B-B14F-4D97-AF65-F5344CB8AC3E}">
        <p14:creationId xmlns:p14="http://schemas.microsoft.com/office/powerpoint/2010/main" val="280708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Day Month Year</a:t>
            </a:r>
            <a:endParaRPr lang="en-GB"/>
          </a:p>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5145007-6477-4ADE-A612-4A1178904B0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Day Month Year</a:t>
            </a:r>
            <a:endParaRPr lang="en-GB"/>
          </a:p>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9819861-4B78-4895-BF16-1A197BB98B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15888"/>
            <a:ext cx="2057400" cy="5976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115888"/>
            <a:ext cx="601980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Day Month Year</a:t>
            </a:r>
            <a:endParaRPr lang="en-GB"/>
          </a:p>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42B5236-BD62-4DEB-A588-92DD81FD5AD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Day Month Year</a:t>
            </a:r>
            <a:endParaRPr lang="en-GB"/>
          </a:p>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37BB24A-7C82-40BD-8381-1125DBBDF98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Day Month Year</a:t>
            </a:r>
            <a:endParaRPr lang="en-GB"/>
          </a:p>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4A7A56B-689F-458D-A0B9-3DBF076DE9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341438"/>
            <a:ext cx="40386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341438"/>
            <a:ext cx="40386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Day Month Year</a:t>
            </a:r>
            <a:endParaRPr lang="en-GB"/>
          </a:p>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3294181C-4111-40AB-A82B-6F34A27788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t>Day Month Year</a:t>
            </a:r>
            <a:endParaRPr lang="en-GB"/>
          </a:p>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7F6AC6BA-0DDF-4E97-B7F0-79A350DA7F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t>Day Month Year</a:t>
            </a:r>
            <a:endParaRPr lang="en-GB"/>
          </a:p>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6A953DB9-4213-4E07-BB6F-15A7143059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Day Month Year</a:t>
            </a:r>
            <a:endParaRPr lang="en-GB"/>
          </a:p>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E590CDE7-E0C6-4419-B2EC-1552F2E764C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Day Month Year</a:t>
            </a:r>
            <a:endParaRPr lang="en-GB"/>
          </a:p>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EB5F1B4-F560-4EB9-83FF-BAB7099FB68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Day Month Year</a:t>
            </a:r>
            <a:endParaRPr lang="en-GB"/>
          </a:p>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28C0D4F-7C65-46EB-8FD6-B1F1D4F2FDE6}"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80000" y="122400"/>
            <a:ext cx="51847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68313" y="1341438"/>
            <a:ext cx="8229600" cy="475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68313" y="6308725"/>
            <a:ext cx="122396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Trebuchet MS" panose="020B0603020202020204" pitchFamily="34" charset="0"/>
              </a:defRPr>
            </a:lvl1pPr>
          </a:lstStyle>
          <a:p>
            <a:pPr>
              <a:defRPr/>
            </a:pPr>
            <a:r>
              <a:rPr lang="en-US" dirty="0" smtClean="0"/>
              <a:t>Day Month Year</a:t>
            </a:r>
            <a:endParaRPr lang="en-GB" dirty="0" smtClean="0"/>
          </a:p>
          <a:p>
            <a:pPr>
              <a:defRPr/>
            </a:pPr>
            <a:endParaRPr lang="en-GB" dirty="0"/>
          </a:p>
        </p:txBody>
      </p:sp>
      <p:sp>
        <p:nvSpPr>
          <p:cNvPr id="1030" name="Rectangle 6"/>
          <p:cNvSpPr>
            <a:spLocks noGrp="1" noChangeArrowheads="1"/>
          </p:cNvSpPr>
          <p:nvPr>
            <p:ph type="sldNum" sz="quarter" idx="4"/>
          </p:nvPr>
        </p:nvSpPr>
        <p:spPr bwMode="auto">
          <a:xfrm>
            <a:off x="8316913" y="6245225"/>
            <a:ext cx="36988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vl1pPr>
          </a:lstStyle>
          <a:p>
            <a:pPr>
              <a:defRPr/>
            </a:pPr>
            <a:fld id="{917D363E-AC39-4903-884A-D13FA8DC791C}" type="slidenum">
              <a:rPr lang="en-US"/>
              <a:pPr>
                <a:defRPr/>
              </a:pPr>
              <a:t>‹#›</a:t>
            </a:fld>
            <a:endParaRPr lang="en-US"/>
          </a:p>
        </p:txBody>
      </p:sp>
      <p:sp>
        <p:nvSpPr>
          <p:cNvPr id="2" name="Line 7"/>
          <p:cNvSpPr>
            <a:spLocks noChangeShapeType="1"/>
          </p:cNvSpPr>
          <p:nvPr/>
        </p:nvSpPr>
        <p:spPr bwMode="auto">
          <a:xfrm>
            <a:off x="0" y="6165850"/>
            <a:ext cx="9144000" cy="0"/>
          </a:xfrm>
          <a:prstGeom prst="line">
            <a:avLst/>
          </a:prstGeom>
          <a:noFill/>
          <a:ln w="38100">
            <a:solidFill>
              <a:schemeClr val="accent2"/>
            </a:solidFill>
            <a:round/>
            <a:headEnd/>
            <a:tailEnd/>
          </a:ln>
          <a:effectLst/>
        </p:spPr>
        <p:txBody>
          <a:bodyPr wrap="none" anchor="ctr"/>
          <a:lstStyle/>
          <a:p>
            <a:endParaRPr lang="en-GB"/>
          </a:p>
        </p:txBody>
      </p:sp>
      <p:pic>
        <p:nvPicPr>
          <p:cNvPr id="1033" name="Picture 10" descr="helsinkilogo"/>
          <p:cNvPicPr>
            <a:picLocks noChangeAspect="1" noChangeArrowheads="1"/>
          </p:cNvPicPr>
          <p:nvPr/>
        </p:nvPicPr>
        <p:blipFill>
          <a:blip r:embed="rId14"/>
          <a:srcRect/>
          <a:stretch>
            <a:fillRect/>
          </a:stretch>
        </p:blipFill>
        <p:spPr bwMode="auto">
          <a:xfrm>
            <a:off x="6372225" y="6172200"/>
            <a:ext cx="1714500" cy="685800"/>
          </a:xfrm>
          <a:prstGeom prst="rect">
            <a:avLst/>
          </a:prstGeom>
          <a:noFill/>
          <a:ln w="9525">
            <a:noFill/>
            <a:miter lim="800000"/>
            <a:headEnd/>
            <a:tailEnd/>
          </a:ln>
        </p:spPr>
      </p:pic>
      <p:graphicFrame>
        <p:nvGraphicFramePr>
          <p:cNvPr id="1034" name="Object 11"/>
          <p:cNvGraphicFramePr>
            <a:graphicFrameLocks noChangeAspect="1"/>
          </p:cNvGraphicFramePr>
          <p:nvPr/>
        </p:nvGraphicFramePr>
        <p:xfrm>
          <a:off x="2051050" y="6237288"/>
          <a:ext cx="500063" cy="485775"/>
        </p:xfrm>
        <a:graphic>
          <a:graphicData uri="http://schemas.openxmlformats.org/presentationml/2006/ole">
            <mc:AlternateContent xmlns:mc="http://schemas.openxmlformats.org/markup-compatibility/2006">
              <mc:Choice xmlns:v="urn:schemas-microsoft-com:vml" Requires="v">
                <p:oleObj spid="_x0000_s1174" name="Picture" r:id="rId15" imgW="729004" imgH="708109" progId="Word.Picture.8">
                  <p:embed/>
                </p:oleObj>
              </mc:Choice>
              <mc:Fallback>
                <p:oleObj name="Picture" r:id="rId15" imgW="729004" imgH="708109" progId="Word.Picture.8">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1050" y="6237288"/>
                        <a:ext cx="500063"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Line 12"/>
          <p:cNvSpPr>
            <a:spLocks noChangeShapeType="1"/>
          </p:cNvSpPr>
          <p:nvPr/>
        </p:nvSpPr>
        <p:spPr bwMode="auto">
          <a:xfrm>
            <a:off x="0" y="979200"/>
            <a:ext cx="9144000" cy="0"/>
          </a:xfrm>
          <a:prstGeom prst="line">
            <a:avLst/>
          </a:prstGeom>
          <a:noFill/>
          <a:ln w="38100">
            <a:solidFill>
              <a:schemeClr val="accent2"/>
            </a:solidFill>
            <a:round/>
            <a:headEnd/>
            <a:tailEnd/>
          </a:ln>
          <a:effectLst/>
        </p:spPr>
        <p:txBody>
          <a:bodyPr wrap="none" anchor="ctr"/>
          <a:lstStyle/>
          <a:p>
            <a:endParaRPr lang="en-GB"/>
          </a:p>
        </p:txBody>
      </p:sp>
      <p:sp>
        <p:nvSpPr>
          <p:cNvPr id="1036" name="Text Box 13"/>
          <p:cNvSpPr txBox="1">
            <a:spLocks noChangeArrowheads="1"/>
          </p:cNvSpPr>
          <p:nvPr/>
        </p:nvSpPr>
        <p:spPr bwMode="auto">
          <a:xfrm>
            <a:off x="138079" y="79200"/>
            <a:ext cx="1239442" cy="830997"/>
          </a:xfrm>
          <a:prstGeom prst="rect">
            <a:avLst/>
          </a:prstGeom>
          <a:noFill/>
          <a:ln w="9525">
            <a:noFill/>
            <a:miter lim="800000"/>
            <a:headEnd/>
            <a:tailEnd/>
          </a:ln>
          <a:effectLst/>
        </p:spPr>
        <p:txBody>
          <a:bodyPr wrap="none">
            <a:spAutoFit/>
          </a:bodyPr>
          <a:lstStyle/>
          <a:p>
            <a:pPr algn="ctr"/>
            <a:r>
              <a:rPr lang="en-GB" sz="2400" b="1" dirty="0">
                <a:latin typeface="Trebuchet MS" panose="020B0603020202020204" pitchFamily="34" charset="0"/>
              </a:rPr>
              <a:t>MIXS</a:t>
            </a:r>
          </a:p>
          <a:p>
            <a:pPr algn="ctr"/>
            <a:r>
              <a:rPr lang="en-GB" sz="2400" b="1" dirty="0">
                <a:latin typeface="Trebuchet MS" panose="020B0603020202020204" pitchFamily="34" charset="0"/>
              </a:rPr>
              <a:t>Project</a:t>
            </a:r>
            <a:endParaRPr lang="en-US" sz="2400" b="1" dirty="0">
              <a:latin typeface="Trebuchet MS" panose="020B0603020202020204" pitchFamily="34" charset="0"/>
            </a:endParaRPr>
          </a:p>
        </p:txBody>
      </p:sp>
      <p:graphicFrame>
        <p:nvGraphicFramePr>
          <p:cNvPr id="1037" name="Object 15"/>
          <p:cNvGraphicFramePr>
            <a:graphicFrameLocks noChangeAspect="1"/>
          </p:cNvGraphicFramePr>
          <p:nvPr/>
        </p:nvGraphicFramePr>
        <p:xfrm>
          <a:off x="3132138" y="6237288"/>
          <a:ext cx="503237" cy="476250"/>
        </p:xfrm>
        <a:graphic>
          <a:graphicData uri="http://schemas.openxmlformats.org/presentationml/2006/ole">
            <mc:AlternateContent xmlns:mc="http://schemas.openxmlformats.org/markup-compatibility/2006">
              <mc:Choice xmlns:v="urn:schemas-microsoft-com:vml" Requires="v">
                <p:oleObj spid="_x0000_s1175" name="Image" r:id="rId17" imgW="1460317" imgH="1383639" progId="">
                  <p:embed/>
                </p:oleObj>
              </mc:Choice>
              <mc:Fallback>
                <p:oleObj name="Image" r:id="rId17" imgW="1460317" imgH="1383639" progId="">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32138" y="6237288"/>
                        <a:ext cx="503237" cy="4762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4" name="Picture 2"/>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008547" y="23747"/>
            <a:ext cx="2135452" cy="8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1" descr="https://www2.le.ac.uk/projects/space-ideas-hub/images/sih-and-university-logos/University%20of%20Leicester%20Logo.gi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139952" y="6324451"/>
            <a:ext cx="1513311" cy="35871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rtl="0" eaLnBrk="0" fontAlgn="base" hangingPunct="0">
        <a:spcBef>
          <a:spcPct val="0"/>
        </a:spcBef>
        <a:spcAft>
          <a:spcPct val="0"/>
        </a:spcAft>
        <a:defRPr sz="3600">
          <a:solidFill>
            <a:schemeClr val="tx2"/>
          </a:solidFill>
          <a:latin typeface="Trebuchet MS" panose="020B0603020202020204" pitchFamily="34" charset="0"/>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Trebuchet MS" panose="020B0603020202020204"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Trebuchet MS" panose="020B0603020202020204" pitchFamily="34" charset="0"/>
        </a:defRPr>
      </a:lvl2pPr>
      <a:lvl3pPr marL="1143000" indent="-228600" algn="l" rtl="0" eaLnBrk="0" fontAlgn="base" hangingPunct="0">
        <a:spcBef>
          <a:spcPct val="20000"/>
        </a:spcBef>
        <a:spcAft>
          <a:spcPct val="0"/>
        </a:spcAft>
        <a:buChar char="•"/>
        <a:defRPr>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har char="–"/>
        <a:defRPr sz="1600">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har char="»"/>
        <a:defRPr sz="1600">
          <a:solidFill>
            <a:schemeClr val="tx1"/>
          </a:solidFill>
          <a:latin typeface="Trebuchet MS" panose="020B060302020202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GB" sz="3200" dirty="0" smtClean="0"/>
              <a:t>Localised electron-induced X-ray fluorescence on the nightside surface of Mercury and its implications for magnetospheric structure</a:t>
            </a:r>
          </a:p>
        </p:txBody>
      </p:sp>
      <p:sp>
        <p:nvSpPr>
          <p:cNvPr id="2051" name="Rectangle 3"/>
          <p:cNvSpPr>
            <a:spLocks noGrp="1" noChangeArrowheads="1"/>
          </p:cNvSpPr>
          <p:nvPr>
            <p:ph type="subTitle" idx="1"/>
          </p:nvPr>
        </p:nvSpPr>
        <p:spPr>
          <a:xfrm>
            <a:off x="1371600" y="4412704"/>
            <a:ext cx="6400800" cy="1752600"/>
          </a:xfrm>
        </p:spPr>
        <p:txBody>
          <a:bodyPr/>
          <a:lstStyle/>
          <a:p>
            <a:pPr eaLnBrk="1" hangingPunct="1"/>
            <a:r>
              <a:rPr lang="en-GB" dirty="0" smtClean="0"/>
              <a:t>Simon Lindsay</a:t>
            </a:r>
          </a:p>
          <a:p>
            <a:pPr eaLnBrk="1" hangingPunct="1"/>
            <a:r>
              <a:rPr lang="en-GB" sz="1800" dirty="0" smtClean="0"/>
              <a:t>Emma Bunce, Suzie Imber and Adrian Martindale</a:t>
            </a:r>
          </a:p>
          <a:p>
            <a:pPr eaLnBrk="1" hangingPunct="1"/>
            <a:r>
              <a:rPr lang="en-GB" dirty="0" smtClean="0"/>
              <a:t>University of Leicester</a:t>
            </a:r>
            <a:endParaRPr lang="en-US" dirty="0" smtClean="0"/>
          </a:p>
        </p:txBody>
      </p:sp>
      <p:sp>
        <p:nvSpPr>
          <p:cNvPr id="4" name="Date Placeholder 3"/>
          <p:cNvSpPr>
            <a:spLocks noGrp="1"/>
          </p:cNvSpPr>
          <p:nvPr>
            <p:ph type="dt" sz="half" idx="10"/>
          </p:nvPr>
        </p:nvSpPr>
        <p:spPr>
          <a:xfrm>
            <a:off x="468313" y="6308725"/>
            <a:ext cx="1223962" cy="215900"/>
          </a:xfrm>
        </p:spPr>
        <p:txBody>
          <a:bodyPr/>
          <a:lstStyle/>
          <a:p>
            <a:r>
              <a:rPr lang="en-GB" dirty="0" smtClean="0"/>
              <a:t>16 June 2015</a:t>
            </a:r>
            <a:endParaRPr lang="en-GB" dirty="0"/>
          </a:p>
          <a:p>
            <a:pPr>
              <a:defRPr/>
            </a:pP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000" y="-99392"/>
            <a:ext cx="5184775" cy="1143000"/>
          </a:xfrm>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We have identified a catalogue of nightside surface fluorescence events which appear to be the result of particle-induced X-ray emission</a:t>
            </a:r>
          </a:p>
          <a:p>
            <a:r>
              <a:rPr lang="en-GB" dirty="0" smtClean="0"/>
              <a:t>The footprints of XRS during these events are located almost exclusively on the dawn side of the planet and are arranged in two latitudinal bands, broadly symmetric about the magnetic equator</a:t>
            </a:r>
          </a:p>
          <a:p>
            <a:r>
              <a:rPr lang="en-GB" dirty="0" smtClean="0"/>
              <a:t>Simulations </a:t>
            </a:r>
            <a:r>
              <a:rPr lang="en-GB" dirty="0"/>
              <a:t>of electrons injected at the anti-sunward equator show similar patterns of precipitation</a:t>
            </a:r>
          </a:p>
          <a:p>
            <a:r>
              <a:rPr lang="en-GB" dirty="0" smtClean="0"/>
              <a:t>These regions are probably the footprints of magnetospheric features</a:t>
            </a:r>
            <a:endParaRPr lang="en-GB" dirty="0"/>
          </a:p>
        </p:txBody>
      </p:sp>
      <p:sp>
        <p:nvSpPr>
          <p:cNvPr id="4" name="Date Placeholder 3"/>
          <p:cNvSpPr>
            <a:spLocks noGrp="1"/>
          </p:cNvSpPr>
          <p:nvPr>
            <p:ph type="dt" sz="half" idx="10"/>
          </p:nvPr>
        </p:nvSpPr>
        <p:spPr/>
        <p:txBody>
          <a:bodyPr/>
          <a:lstStyle/>
          <a:p>
            <a:r>
              <a:rPr lang="en-GB" dirty="0"/>
              <a:t>16 June 2015</a:t>
            </a:r>
          </a:p>
          <a:p>
            <a:pPr>
              <a:defRPr/>
            </a:pPr>
            <a:endParaRPr lang="en-GB" dirty="0"/>
          </a:p>
        </p:txBody>
      </p:sp>
      <p:sp>
        <p:nvSpPr>
          <p:cNvPr id="5" name="Slide Number Placeholder 4"/>
          <p:cNvSpPr>
            <a:spLocks noGrp="1"/>
          </p:cNvSpPr>
          <p:nvPr>
            <p:ph type="sldNum" sz="quarter" idx="11"/>
          </p:nvPr>
        </p:nvSpPr>
        <p:spPr/>
        <p:txBody>
          <a:bodyPr/>
          <a:lstStyle/>
          <a:p>
            <a:pPr>
              <a:defRPr/>
            </a:pPr>
            <a:fld id="{237BB24A-7C82-40BD-8381-1125DBBDF98D}" type="slidenum">
              <a:rPr lang="en-US" smtClean="0"/>
              <a:pPr>
                <a:defRPr/>
              </a:pPr>
              <a:t>10</a:t>
            </a:fld>
            <a:endParaRPr lang="en-US"/>
          </a:p>
        </p:txBody>
      </p:sp>
    </p:spTree>
    <p:extLst>
      <p:ext uri="{BB962C8B-B14F-4D97-AF65-F5344CB8AC3E}">
        <p14:creationId xmlns:p14="http://schemas.microsoft.com/office/powerpoint/2010/main" val="1764277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000" y="-99392"/>
            <a:ext cx="5184775" cy="1143000"/>
          </a:xfrm>
        </p:spPr>
        <p:txBody>
          <a:bodyPr/>
          <a:lstStyle/>
          <a:p>
            <a:r>
              <a:rPr lang="en-GB" dirty="0" smtClean="0"/>
              <a:t>Further work</a:t>
            </a:r>
            <a:endParaRPr lang="en-GB" dirty="0"/>
          </a:p>
        </p:txBody>
      </p:sp>
      <p:sp>
        <p:nvSpPr>
          <p:cNvPr id="3" name="Content Placeholder 2"/>
          <p:cNvSpPr>
            <a:spLocks noGrp="1"/>
          </p:cNvSpPr>
          <p:nvPr>
            <p:ph idx="1"/>
          </p:nvPr>
        </p:nvSpPr>
        <p:spPr/>
        <p:txBody>
          <a:bodyPr/>
          <a:lstStyle/>
          <a:p>
            <a:r>
              <a:rPr lang="en-GB" dirty="0"/>
              <a:t>Precisely which magnetospheric features are reflected in the footprint groupings?</a:t>
            </a:r>
          </a:p>
          <a:p>
            <a:r>
              <a:rPr lang="en-GB" dirty="0" smtClean="0"/>
              <a:t>Filtering can be improved and expanded – relax filter in proximity to identified events?</a:t>
            </a:r>
          </a:p>
          <a:p>
            <a:r>
              <a:rPr lang="en-GB" dirty="0" smtClean="0"/>
              <a:t>Synoptic analysis suggests many more fluorescence events occur; could filtering be improved to include these?</a:t>
            </a:r>
          </a:p>
          <a:p>
            <a:r>
              <a:rPr lang="en-GB" dirty="0" smtClean="0"/>
              <a:t>Why are events detected 8-12 hours apart when magnetospheric timescales are only a few minutes</a:t>
            </a:r>
            <a:r>
              <a:rPr lang="en-GB" dirty="0"/>
              <a:t>?</a:t>
            </a:r>
            <a:endParaRPr lang="en-GB" dirty="0" smtClean="0"/>
          </a:p>
          <a:p>
            <a:r>
              <a:rPr lang="en-GB" dirty="0" smtClean="0"/>
              <a:t>Are these events associated with other events in the magnetosphere as recorded by MESSENGER – for example by MAG, SAX or EPS?</a:t>
            </a:r>
          </a:p>
          <a:p>
            <a:endParaRPr lang="en-GB" dirty="0"/>
          </a:p>
        </p:txBody>
      </p:sp>
      <p:sp>
        <p:nvSpPr>
          <p:cNvPr id="4" name="Date Placeholder 3"/>
          <p:cNvSpPr>
            <a:spLocks noGrp="1"/>
          </p:cNvSpPr>
          <p:nvPr>
            <p:ph type="dt" sz="half" idx="10"/>
          </p:nvPr>
        </p:nvSpPr>
        <p:spPr/>
        <p:txBody>
          <a:bodyPr/>
          <a:lstStyle/>
          <a:p>
            <a:r>
              <a:rPr lang="en-GB" dirty="0"/>
              <a:t>16 June 2015</a:t>
            </a:r>
          </a:p>
          <a:p>
            <a:pPr>
              <a:defRPr/>
            </a:pPr>
            <a:endParaRPr lang="en-GB" dirty="0"/>
          </a:p>
        </p:txBody>
      </p:sp>
      <p:sp>
        <p:nvSpPr>
          <p:cNvPr id="5" name="Slide Number Placeholder 4"/>
          <p:cNvSpPr>
            <a:spLocks noGrp="1"/>
          </p:cNvSpPr>
          <p:nvPr>
            <p:ph type="sldNum" sz="quarter" idx="11"/>
          </p:nvPr>
        </p:nvSpPr>
        <p:spPr/>
        <p:txBody>
          <a:bodyPr/>
          <a:lstStyle/>
          <a:p>
            <a:pPr>
              <a:defRPr/>
            </a:pPr>
            <a:fld id="{237BB24A-7C82-40BD-8381-1125DBBDF98D}" type="slidenum">
              <a:rPr lang="en-US" smtClean="0"/>
              <a:pPr>
                <a:defRPr/>
              </a:pPr>
              <a:t>11</a:t>
            </a:fld>
            <a:endParaRPr lang="en-US"/>
          </a:p>
        </p:txBody>
      </p:sp>
    </p:spTree>
    <p:extLst>
      <p:ext uri="{BB962C8B-B14F-4D97-AF65-F5344CB8AC3E}">
        <p14:creationId xmlns:p14="http://schemas.microsoft.com/office/powerpoint/2010/main" val="3259085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000" y="-99392"/>
            <a:ext cx="5184775" cy="1143000"/>
          </a:xfrm>
        </p:spPr>
        <p:txBody>
          <a:bodyPr/>
          <a:lstStyle/>
          <a:p>
            <a:r>
              <a:rPr lang="en-GB" dirty="0" smtClean="0"/>
              <a:t>Coverage</a:t>
            </a:r>
            <a:endParaRPr lang="en-GB" dirty="0"/>
          </a:p>
        </p:txBody>
      </p:sp>
      <p:sp>
        <p:nvSpPr>
          <p:cNvPr id="4" name="Date Placeholder 3"/>
          <p:cNvSpPr>
            <a:spLocks noGrp="1"/>
          </p:cNvSpPr>
          <p:nvPr>
            <p:ph type="dt" sz="half" idx="10"/>
          </p:nvPr>
        </p:nvSpPr>
        <p:spPr/>
        <p:txBody>
          <a:bodyPr/>
          <a:lstStyle/>
          <a:p>
            <a:pPr>
              <a:defRPr/>
            </a:pPr>
            <a:r>
              <a:rPr lang="en-GB" dirty="0" smtClean="0"/>
              <a:t>16 June 2015</a:t>
            </a:r>
          </a:p>
          <a:p>
            <a:pPr>
              <a:defRPr/>
            </a:pPr>
            <a:endParaRPr lang="en-GB" dirty="0"/>
          </a:p>
        </p:txBody>
      </p:sp>
      <p:sp>
        <p:nvSpPr>
          <p:cNvPr id="5" name="Slide Number Placeholder 4"/>
          <p:cNvSpPr>
            <a:spLocks noGrp="1"/>
          </p:cNvSpPr>
          <p:nvPr>
            <p:ph type="sldNum" sz="quarter" idx="11"/>
          </p:nvPr>
        </p:nvSpPr>
        <p:spPr/>
        <p:txBody>
          <a:bodyPr/>
          <a:lstStyle/>
          <a:p>
            <a:pPr>
              <a:defRPr/>
            </a:pPr>
            <a:fld id="{237BB24A-7C82-40BD-8381-1125DBBDF98D}" type="slidenum">
              <a:rPr lang="en-US" smtClean="0"/>
              <a:pPr>
                <a:defRPr/>
              </a:pPr>
              <a:t>12</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1412"/>
          <a:stretch/>
        </p:blipFill>
        <p:spPr>
          <a:xfrm>
            <a:off x="971599" y="1052736"/>
            <a:ext cx="7175591" cy="496855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1" y="1052735"/>
            <a:ext cx="6336705" cy="4507701"/>
          </a:xfrm>
          <a:prstGeom prst="rect">
            <a:avLst/>
          </a:prstGeom>
        </p:spPr>
      </p:pic>
    </p:spTree>
    <p:extLst>
      <p:ext uri="{BB962C8B-B14F-4D97-AF65-F5344CB8AC3E}">
        <p14:creationId xmlns:p14="http://schemas.microsoft.com/office/powerpoint/2010/main" val="242977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50000"/>
          <a:stretch/>
        </p:blipFill>
        <p:spPr>
          <a:xfrm>
            <a:off x="539552" y="1268760"/>
            <a:ext cx="7632848" cy="4286178"/>
          </a:xfrm>
          <a:prstGeom prst="rect">
            <a:avLst/>
          </a:prstGeom>
        </p:spPr>
      </p:pic>
      <p:sp>
        <p:nvSpPr>
          <p:cNvPr id="2" name="Title 1"/>
          <p:cNvSpPr>
            <a:spLocks noGrp="1"/>
          </p:cNvSpPr>
          <p:nvPr>
            <p:ph type="title"/>
          </p:nvPr>
        </p:nvSpPr>
        <p:spPr>
          <a:xfrm>
            <a:off x="1980000" y="-99392"/>
            <a:ext cx="5184775" cy="1143000"/>
          </a:xfrm>
        </p:spPr>
        <p:txBody>
          <a:bodyPr/>
          <a:lstStyle/>
          <a:p>
            <a:r>
              <a:rPr lang="en-GB" dirty="0" smtClean="0"/>
              <a:t>Electron fluorescence</a:t>
            </a:r>
            <a:endParaRPr lang="en-GB" dirty="0"/>
          </a:p>
        </p:txBody>
      </p:sp>
      <p:sp>
        <p:nvSpPr>
          <p:cNvPr id="4" name="Date Placeholder 3"/>
          <p:cNvSpPr>
            <a:spLocks noGrp="1"/>
          </p:cNvSpPr>
          <p:nvPr>
            <p:ph type="dt" sz="half" idx="10"/>
          </p:nvPr>
        </p:nvSpPr>
        <p:spPr/>
        <p:txBody>
          <a:bodyPr/>
          <a:lstStyle/>
          <a:p>
            <a:r>
              <a:rPr lang="en-GB" dirty="0"/>
              <a:t>16 June 2015</a:t>
            </a:r>
          </a:p>
          <a:p>
            <a:pPr>
              <a:defRPr/>
            </a:pPr>
            <a:endParaRPr lang="en-GB" dirty="0"/>
          </a:p>
        </p:txBody>
      </p:sp>
      <p:sp>
        <p:nvSpPr>
          <p:cNvPr id="5" name="Slide Number Placeholder 4"/>
          <p:cNvSpPr>
            <a:spLocks noGrp="1"/>
          </p:cNvSpPr>
          <p:nvPr>
            <p:ph type="sldNum" sz="quarter" idx="11"/>
          </p:nvPr>
        </p:nvSpPr>
        <p:spPr/>
        <p:txBody>
          <a:bodyPr/>
          <a:lstStyle/>
          <a:p>
            <a:pPr>
              <a:defRPr/>
            </a:pPr>
            <a:fld id="{237BB24A-7C82-40BD-8381-1125DBBDF98D}" type="slidenum">
              <a:rPr lang="en-US" smtClean="0"/>
              <a:pPr>
                <a:defRPr/>
              </a:pPr>
              <a:t>2</a:t>
            </a:fld>
            <a:endParaRPr lang="en-US"/>
          </a:p>
        </p:txBody>
      </p:sp>
      <p:sp>
        <p:nvSpPr>
          <p:cNvPr id="6" name="TextBox 5"/>
          <p:cNvSpPr txBox="1"/>
          <p:nvPr/>
        </p:nvSpPr>
        <p:spPr>
          <a:xfrm>
            <a:off x="6415414" y="5229200"/>
            <a:ext cx="2728586" cy="923330"/>
          </a:xfrm>
          <a:prstGeom prst="rect">
            <a:avLst/>
          </a:prstGeom>
          <a:noFill/>
        </p:spPr>
        <p:txBody>
          <a:bodyPr wrap="square" rtlCol="0">
            <a:spAutoFit/>
          </a:bodyPr>
          <a:lstStyle/>
          <a:p>
            <a:r>
              <a:rPr lang="en-GB" dirty="0" smtClean="0"/>
              <a:t>Starr, R.D., et al., 2012. JGR </a:t>
            </a:r>
            <a:r>
              <a:rPr lang="en-GB" b="1" dirty="0" smtClean="0"/>
              <a:t>117</a:t>
            </a:r>
            <a:r>
              <a:rPr lang="en-GB" dirty="0" smtClean="0"/>
              <a:t>, E00L02.</a:t>
            </a:r>
          </a:p>
          <a:p>
            <a:endParaRPr lang="en-GB" b="1" dirty="0"/>
          </a:p>
        </p:txBody>
      </p:sp>
    </p:spTree>
    <p:extLst>
      <p:ext uri="{BB962C8B-B14F-4D97-AF65-F5344CB8AC3E}">
        <p14:creationId xmlns:p14="http://schemas.microsoft.com/office/powerpoint/2010/main" val="3740084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000" y="-99392"/>
            <a:ext cx="5184775" cy="1143000"/>
          </a:xfrm>
        </p:spPr>
        <p:txBody>
          <a:bodyPr/>
          <a:lstStyle/>
          <a:p>
            <a:r>
              <a:rPr lang="en-GB" sz="3200" dirty="0" smtClean="0"/>
              <a:t>Identifying a new catalogue of events</a:t>
            </a:r>
            <a:endParaRPr lang="en-GB" sz="3200" dirty="0"/>
          </a:p>
        </p:txBody>
      </p:sp>
      <p:sp>
        <p:nvSpPr>
          <p:cNvPr id="3" name="Content Placeholder 2"/>
          <p:cNvSpPr>
            <a:spLocks noGrp="1"/>
          </p:cNvSpPr>
          <p:nvPr>
            <p:ph idx="1"/>
          </p:nvPr>
        </p:nvSpPr>
        <p:spPr>
          <a:xfrm>
            <a:off x="179512" y="1239068"/>
            <a:ext cx="3600400" cy="4926236"/>
          </a:xfrm>
        </p:spPr>
        <p:txBody>
          <a:bodyPr/>
          <a:lstStyle/>
          <a:p>
            <a:r>
              <a:rPr lang="en-GB" sz="2200" dirty="0" smtClean="0"/>
              <a:t>Catalogue extended to March 2014</a:t>
            </a:r>
          </a:p>
          <a:p>
            <a:r>
              <a:rPr lang="en-GB" sz="2200" dirty="0" smtClean="0"/>
              <a:t>Events filtered by the presence of a significant Si-K</a:t>
            </a:r>
            <a:r>
              <a:rPr lang="el-GR" sz="2200" dirty="0" smtClean="0">
                <a:latin typeface="Cambria Math" panose="02040503050406030204" pitchFamily="18" charset="0"/>
                <a:ea typeface="Cambria Math" panose="02040503050406030204" pitchFamily="18" charset="0"/>
              </a:rPr>
              <a:t>α</a:t>
            </a:r>
            <a:r>
              <a:rPr lang="en-GB" sz="2200" dirty="0" smtClean="0"/>
              <a:t> (1.7keV) and/or Ca-K</a:t>
            </a:r>
            <a:r>
              <a:rPr lang="el-GR" sz="2200" dirty="0" smtClean="0">
                <a:latin typeface="Cambria Math" panose="02040503050406030204" pitchFamily="18" charset="0"/>
                <a:ea typeface="Cambria Math" panose="02040503050406030204" pitchFamily="18" charset="0"/>
              </a:rPr>
              <a:t>α</a:t>
            </a:r>
            <a:r>
              <a:rPr lang="en-GB" sz="2200" dirty="0" smtClean="0"/>
              <a:t> (3.7keV) peak while the surface is unlit </a:t>
            </a:r>
          </a:p>
          <a:p>
            <a:r>
              <a:rPr lang="en-GB" sz="2200" dirty="0" smtClean="0"/>
              <a:t>Instrumental self-fluorescent events are excluded</a:t>
            </a:r>
          </a:p>
          <a:p>
            <a:r>
              <a:rPr lang="en-GB" sz="2200" dirty="0" smtClean="0"/>
              <a:t>Catalogue contains </a:t>
            </a:r>
            <a:r>
              <a:rPr lang="en-GB" sz="2200" dirty="0"/>
              <a:t>424 </a:t>
            </a:r>
            <a:r>
              <a:rPr lang="en-GB" sz="2200" dirty="0" smtClean="0"/>
              <a:t>events </a:t>
            </a:r>
            <a:r>
              <a:rPr lang="en-GB" sz="2200" dirty="0"/>
              <a:t>over 177 (~6</a:t>
            </a:r>
            <a:r>
              <a:rPr lang="en-GB" sz="2200" dirty="0" smtClean="0"/>
              <a:t>%) orbits</a:t>
            </a:r>
            <a:endParaRPr lang="en-GB" sz="2200" dirty="0"/>
          </a:p>
          <a:p>
            <a:endParaRPr lang="en-GB" dirty="0"/>
          </a:p>
        </p:txBody>
      </p:sp>
      <p:sp>
        <p:nvSpPr>
          <p:cNvPr id="4" name="Date Placeholder 3"/>
          <p:cNvSpPr>
            <a:spLocks noGrp="1"/>
          </p:cNvSpPr>
          <p:nvPr>
            <p:ph type="dt" sz="half" idx="10"/>
          </p:nvPr>
        </p:nvSpPr>
        <p:spPr/>
        <p:txBody>
          <a:bodyPr/>
          <a:lstStyle/>
          <a:p>
            <a:r>
              <a:rPr lang="en-GB" dirty="0"/>
              <a:t>16 June 2015</a:t>
            </a:r>
          </a:p>
          <a:p>
            <a:pPr>
              <a:defRPr/>
            </a:pPr>
            <a:endParaRPr lang="en-GB" dirty="0"/>
          </a:p>
        </p:txBody>
      </p:sp>
      <p:sp>
        <p:nvSpPr>
          <p:cNvPr id="5" name="Slide Number Placeholder 4"/>
          <p:cNvSpPr>
            <a:spLocks noGrp="1"/>
          </p:cNvSpPr>
          <p:nvPr>
            <p:ph type="sldNum" sz="quarter" idx="11"/>
          </p:nvPr>
        </p:nvSpPr>
        <p:spPr/>
        <p:txBody>
          <a:bodyPr/>
          <a:lstStyle/>
          <a:p>
            <a:pPr>
              <a:defRPr/>
            </a:pPr>
            <a:fld id="{237BB24A-7C82-40BD-8381-1125DBBDF98D}" type="slidenum">
              <a:rPr lang="en-US" smtClean="0"/>
              <a:pPr>
                <a:defRPr/>
              </a:pPr>
              <a:t>3</a:t>
            </a:fld>
            <a:endParaRPr lang="en-US"/>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b="4043"/>
          <a:stretch/>
        </p:blipFill>
        <p:spPr bwMode="auto">
          <a:xfrm>
            <a:off x="3961054" y="1772816"/>
            <a:ext cx="5079709" cy="36838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3504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000" y="-90264"/>
            <a:ext cx="5184775" cy="1143000"/>
          </a:xfrm>
        </p:spPr>
        <p:txBody>
          <a:bodyPr/>
          <a:lstStyle/>
          <a:p>
            <a:r>
              <a:rPr lang="en-GB" sz="3200" dirty="0" smtClean="0"/>
              <a:t>XRS footprints during events in catalogue </a:t>
            </a:r>
            <a:endParaRPr lang="en-GB" sz="3200" dirty="0"/>
          </a:p>
        </p:txBody>
      </p:sp>
      <p:sp>
        <p:nvSpPr>
          <p:cNvPr id="4" name="Date Placeholder 3"/>
          <p:cNvSpPr>
            <a:spLocks noGrp="1"/>
          </p:cNvSpPr>
          <p:nvPr>
            <p:ph type="dt" sz="half" idx="10"/>
          </p:nvPr>
        </p:nvSpPr>
        <p:spPr/>
        <p:txBody>
          <a:bodyPr/>
          <a:lstStyle/>
          <a:p>
            <a:r>
              <a:rPr lang="en-GB" dirty="0"/>
              <a:t>16 June 2015</a:t>
            </a:r>
          </a:p>
          <a:p>
            <a:pPr>
              <a:defRPr/>
            </a:pPr>
            <a:endParaRPr lang="en-GB" dirty="0"/>
          </a:p>
        </p:txBody>
      </p:sp>
      <p:sp>
        <p:nvSpPr>
          <p:cNvPr id="5" name="Slide Number Placeholder 4"/>
          <p:cNvSpPr>
            <a:spLocks noGrp="1"/>
          </p:cNvSpPr>
          <p:nvPr>
            <p:ph type="sldNum" sz="quarter" idx="11"/>
          </p:nvPr>
        </p:nvSpPr>
        <p:spPr/>
        <p:txBody>
          <a:bodyPr/>
          <a:lstStyle/>
          <a:p>
            <a:pPr>
              <a:defRPr/>
            </a:pPr>
            <a:fld id="{237BB24A-7C82-40BD-8381-1125DBBDF98D}" type="slidenum">
              <a:rPr lang="en-US" smtClean="0"/>
              <a:pPr>
                <a:defRPr/>
              </a:pPr>
              <a:t>4</a:t>
            </a:fld>
            <a:endParaRPr lang="en-US"/>
          </a:p>
        </p:txBody>
      </p:sp>
      <p:pic>
        <p:nvPicPr>
          <p:cNvPr id="6" name="Content Placeholder 5"/>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3063" y="1767463"/>
            <a:ext cx="5149354" cy="367240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1844824"/>
            <a:ext cx="3914373" cy="3600400"/>
          </a:xfrm>
          <a:prstGeom prst="rect">
            <a:avLst/>
          </a:prstGeom>
        </p:spPr>
      </p:pic>
      <p:sp>
        <p:nvSpPr>
          <p:cNvPr id="11" name="Flowchart: Summing Junction 10"/>
          <p:cNvSpPr/>
          <p:nvPr/>
        </p:nvSpPr>
        <p:spPr>
          <a:xfrm>
            <a:off x="3023828" y="2088723"/>
            <a:ext cx="108012" cy="108012"/>
          </a:xfrm>
          <a:prstGeom prst="flowChartSummingJuncti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131840" y="1988840"/>
            <a:ext cx="491688" cy="307777"/>
          </a:xfrm>
          <a:prstGeom prst="rect">
            <a:avLst/>
          </a:prstGeom>
          <a:noFill/>
        </p:spPr>
        <p:txBody>
          <a:bodyPr wrap="square" rtlCol="0">
            <a:spAutoFit/>
          </a:bodyPr>
          <a:lstStyle/>
          <a:p>
            <a:r>
              <a:rPr lang="en-GB" sz="1400" dirty="0" smtClean="0">
                <a:latin typeface="Trebuchet MS" panose="020B0603020202020204" pitchFamily="34" charset="0"/>
              </a:rPr>
              <a:t>Sun</a:t>
            </a:r>
            <a:endParaRPr lang="en-GB" sz="1400" dirty="0">
              <a:latin typeface="Trebuchet MS" panose="020B0603020202020204" pitchFamily="34" charset="0"/>
            </a:endParaRPr>
          </a:p>
        </p:txBody>
      </p:sp>
    </p:spTree>
    <p:extLst>
      <p:ext uri="{BB962C8B-B14F-4D97-AF65-F5344CB8AC3E}">
        <p14:creationId xmlns:p14="http://schemas.microsoft.com/office/powerpoint/2010/main" val="3687759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000" y="-99392"/>
            <a:ext cx="5184775" cy="1143000"/>
          </a:xfrm>
        </p:spPr>
        <p:txBody>
          <a:bodyPr/>
          <a:lstStyle/>
          <a:p>
            <a:r>
              <a:rPr lang="en-GB" dirty="0" smtClean="0"/>
              <a:t>Footprint locations</a:t>
            </a:r>
            <a:endParaRPr lang="en-GB" dirty="0"/>
          </a:p>
        </p:txBody>
      </p:sp>
      <p:sp>
        <p:nvSpPr>
          <p:cNvPr id="4" name="Date Placeholder 3"/>
          <p:cNvSpPr>
            <a:spLocks noGrp="1"/>
          </p:cNvSpPr>
          <p:nvPr>
            <p:ph type="dt" sz="half" idx="10"/>
          </p:nvPr>
        </p:nvSpPr>
        <p:spPr/>
        <p:txBody>
          <a:bodyPr/>
          <a:lstStyle/>
          <a:p>
            <a:r>
              <a:rPr lang="en-GB" dirty="0"/>
              <a:t>16 June 2015</a:t>
            </a:r>
          </a:p>
          <a:p>
            <a:pPr>
              <a:defRPr/>
            </a:pPr>
            <a:endParaRPr lang="en-GB" dirty="0"/>
          </a:p>
        </p:txBody>
      </p:sp>
      <p:sp>
        <p:nvSpPr>
          <p:cNvPr id="5" name="Slide Number Placeholder 4"/>
          <p:cNvSpPr>
            <a:spLocks noGrp="1"/>
          </p:cNvSpPr>
          <p:nvPr>
            <p:ph type="sldNum" sz="quarter" idx="11"/>
          </p:nvPr>
        </p:nvSpPr>
        <p:spPr/>
        <p:txBody>
          <a:bodyPr/>
          <a:lstStyle/>
          <a:p>
            <a:pPr>
              <a:defRPr/>
            </a:pPr>
            <a:fld id="{237BB24A-7C82-40BD-8381-1125DBBDF98D}" type="slidenum">
              <a:rPr lang="en-US" smtClean="0"/>
              <a:pPr>
                <a:defRPr/>
              </a:pPr>
              <a:t>5</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881934"/>
            <a:ext cx="7430933" cy="5414656"/>
          </a:xfrm>
          <a:prstGeom prst="rect">
            <a:avLst/>
          </a:prstGeom>
        </p:spPr>
      </p:pic>
    </p:spTree>
    <p:extLst>
      <p:ext uri="{BB962C8B-B14F-4D97-AF65-F5344CB8AC3E}">
        <p14:creationId xmlns:p14="http://schemas.microsoft.com/office/powerpoint/2010/main" val="3958873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000" y="-99392"/>
            <a:ext cx="5184775" cy="1143000"/>
          </a:xfrm>
        </p:spPr>
        <p:txBody>
          <a:bodyPr/>
          <a:lstStyle/>
          <a:p>
            <a:r>
              <a:rPr lang="en-GB" dirty="0" smtClean="0"/>
              <a:t>Footprint locations</a:t>
            </a:r>
            <a:endParaRPr lang="en-GB" dirty="0"/>
          </a:p>
        </p:txBody>
      </p:sp>
      <p:sp>
        <p:nvSpPr>
          <p:cNvPr id="4" name="Date Placeholder 3"/>
          <p:cNvSpPr>
            <a:spLocks noGrp="1"/>
          </p:cNvSpPr>
          <p:nvPr>
            <p:ph type="dt" sz="half" idx="10"/>
          </p:nvPr>
        </p:nvSpPr>
        <p:spPr/>
        <p:txBody>
          <a:bodyPr/>
          <a:lstStyle/>
          <a:p>
            <a:r>
              <a:rPr lang="en-GB" dirty="0"/>
              <a:t>16 June 2015</a:t>
            </a:r>
          </a:p>
          <a:p>
            <a:pPr>
              <a:defRPr/>
            </a:pPr>
            <a:endParaRPr lang="en-GB" dirty="0"/>
          </a:p>
        </p:txBody>
      </p:sp>
      <p:sp>
        <p:nvSpPr>
          <p:cNvPr id="5" name="Slide Number Placeholder 4"/>
          <p:cNvSpPr>
            <a:spLocks noGrp="1"/>
          </p:cNvSpPr>
          <p:nvPr>
            <p:ph type="sldNum" sz="quarter" idx="11"/>
          </p:nvPr>
        </p:nvSpPr>
        <p:spPr/>
        <p:txBody>
          <a:bodyPr/>
          <a:lstStyle/>
          <a:p>
            <a:pPr>
              <a:defRPr/>
            </a:pPr>
            <a:fld id="{237BB24A-7C82-40BD-8381-1125DBBDF98D}" type="slidenum">
              <a:rPr lang="en-US" smtClean="0"/>
              <a:pPr>
                <a:defRPr/>
              </a:pPr>
              <a:t>6</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009741"/>
            <a:ext cx="7174184" cy="5227571"/>
          </a:xfrm>
          <a:prstGeom prst="rect">
            <a:avLst/>
          </a:prstGeom>
        </p:spPr>
      </p:pic>
    </p:spTree>
    <p:extLst>
      <p:ext uri="{BB962C8B-B14F-4D97-AF65-F5344CB8AC3E}">
        <p14:creationId xmlns:p14="http://schemas.microsoft.com/office/powerpoint/2010/main" val="1674734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000" y="-99392"/>
            <a:ext cx="5184775" cy="1143000"/>
          </a:xfrm>
        </p:spPr>
        <p:txBody>
          <a:bodyPr/>
          <a:lstStyle/>
          <a:p>
            <a:r>
              <a:rPr lang="en-GB" dirty="0" smtClean="0"/>
              <a:t>Source</a:t>
            </a:r>
            <a:endParaRPr lang="en-GB" dirty="0"/>
          </a:p>
        </p:txBody>
      </p:sp>
      <p:sp>
        <p:nvSpPr>
          <p:cNvPr id="4" name="Date Placeholder 3"/>
          <p:cNvSpPr>
            <a:spLocks noGrp="1"/>
          </p:cNvSpPr>
          <p:nvPr>
            <p:ph type="dt" sz="half" idx="10"/>
          </p:nvPr>
        </p:nvSpPr>
        <p:spPr/>
        <p:txBody>
          <a:bodyPr/>
          <a:lstStyle/>
          <a:p>
            <a:pPr>
              <a:defRPr/>
            </a:pPr>
            <a:r>
              <a:rPr lang="en-GB" dirty="0" smtClean="0"/>
              <a:t>16 June 2015</a:t>
            </a:r>
          </a:p>
          <a:p>
            <a:pPr>
              <a:defRPr/>
            </a:pPr>
            <a:endParaRPr lang="en-GB" dirty="0"/>
          </a:p>
        </p:txBody>
      </p:sp>
      <p:sp>
        <p:nvSpPr>
          <p:cNvPr id="5" name="Slide Number Placeholder 4"/>
          <p:cNvSpPr>
            <a:spLocks noGrp="1"/>
          </p:cNvSpPr>
          <p:nvPr>
            <p:ph type="sldNum" sz="quarter" idx="11"/>
          </p:nvPr>
        </p:nvSpPr>
        <p:spPr/>
        <p:txBody>
          <a:bodyPr/>
          <a:lstStyle/>
          <a:p>
            <a:pPr>
              <a:defRPr/>
            </a:pPr>
            <a:fld id="{237BB24A-7C82-40BD-8381-1125DBBDF98D}" type="slidenum">
              <a:rPr lang="en-US" smtClean="0"/>
              <a:pPr>
                <a:defRPr/>
              </a:pPr>
              <a:t>7</a:t>
            </a:fld>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3696"/>
          <a:stretch/>
        </p:blipFill>
        <p:spPr>
          <a:xfrm>
            <a:off x="1522858" y="1122673"/>
            <a:ext cx="6566757" cy="4970623"/>
          </a:xfrm>
          <a:prstGeom prst="rect">
            <a:avLst/>
          </a:prstGeom>
        </p:spPr>
      </p:pic>
    </p:spTree>
    <p:extLst>
      <p:ext uri="{BB962C8B-B14F-4D97-AF65-F5344CB8AC3E}">
        <p14:creationId xmlns:p14="http://schemas.microsoft.com/office/powerpoint/2010/main" val="1158923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960547"/>
            <a:ext cx="7308304" cy="5157837"/>
          </a:xfrm>
          <a:prstGeom prst="rect">
            <a:avLst/>
          </a:prstGeom>
        </p:spPr>
      </p:pic>
      <p:sp>
        <p:nvSpPr>
          <p:cNvPr id="2" name="Title 1"/>
          <p:cNvSpPr>
            <a:spLocks noGrp="1"/>
          </p:cNvSpPr>
          <p:nvPr>
            <p:ph type="title"/>
          </p:nvPr>
        </p:nvSpPr>
        <p:spPr>
          <a:xfrm>
            <a:off x="1980000" y="-99392"/>
            <a:ext cx="5184775" cy="1143000"/>
          </a:xfrm>
        </p:spPr>
        <p:txBody>
          <a:bodyPr/>
          <a:lstStyle/>
          <a:p>
            <a:r>
              <a:rPr lang="en-GB" dirty="0" smtClean="0"/>
              <a:t>Footprint locations</a:t>
            </a:r>
            <a:endParaRPr lang="en-GB" dirty="0"/>
          </a:p>
        </p:txBody>
      </p:sp>
      <p:sp>
        <p:nvSpPr>
          <p:cNvPr id="4" name="Date Placeholder 3"/>
          <p:cNvSpPr>
            <a:spLocks noGrp="1"/>
          </p:cNvSpPr>
          <p:nvPr>
            <p:ph type="dt" sz="half" idx="10"/>
          </p:nvPr>
        </p:nvSpPr>
        <p:spPr/>
        <p:txBody>
          <a:bodyPr/>
          <a:lstStyle/>
          <a:p>
            <a:r>
              <a:rPr lang="en-GB" dirty="0"/>
              <a:t>16 June 2015</a:t>
            </a:r>
          </a:p>
          <a:p>
            <a:pPr>
              <a:defRPr/>
            </a:pPr>
            <a:endParaRPr lang="en-GB" dirty="0"/>
          </a:p>
        </p:txBody>
      </p:sp>
      <p:sp>
        <p:nvSpPr>
          <p:cNvPr id="5" name="Slide Number Placeholder 4"/>
          <p:cNvSpPr>
            <a:spLocks noGrp="1"/>
          </p:cNvSpPr>
          <p:nvPr>
            <p:ph type="sldNum" sz="quarter" idx="11"/>
          </p:nvPr>
        </p:nvSpPr>
        <p:spPr/>
        <p:txBody>
          <a:bodyPr/>
          <a:lstStyle/>
          <a:p>
            <a:pPr>
              <a:defRPr/>
            </a:pPr>
            <a:fld id="{237BB24A-7C82-40BD-8381-1125DBBDF98D}" type="slidenum">
              <a:rPr lang="en-US" smtClean="0"/>
              <a:pPr>
                <a:defRPr/>
              </a:pPr>
              <a:t>8</a:t>
            </a:fld>
            <a:endParaRPr lang="en-US"/>
          </a:p>
        </p:txBody>
      </p:sp>
      <p:sp>
        <p:nvSpPr>
          <p:cNvPr id="9" name="TextBox 8"/>
          <p:cNvSpPr txBox="1"/>
          <p:nvPr/>
        </p:nvSpPr>
        <p:spPr>
          <a:xfrm>
            <a:off x="6228184" y="5530006"/>
            <a:ext cx="3312368" cy="923330"/>
          </a:xfrm>
          <a:prstGeom prst="rect">
            <a:avLst/>
          </a:prstGeom>
          <a:noFill/>
        </p:spPr>
        <p:txBody>
          <a:bodyPr wrap="square" rtlCol="0">
            <a:spAutoFit/>
          </a:bodyPr>
          <a:lstStyle/>
          <a:p>
            <a:r>
              <a:rPr lang="da-DK" dirty="0"/>
              <a:t> </a:t>
            </a:r>
            <a:r>
              <a:rPr lang="da-DK" dirty="0" smtClean="0"/>
              <a:t>  Walsh, B.M., et al., 2013. JGR-SP </a:t>
            </a:r>
            <a:r>
              <a:rPr lang="da-DK" b="1" dirty="0" smtClean="0"/>
              <a:t>118</a:t>
            </a:r>
            <a:r>
              <a:rPr lang="da-DK" dirty="0" smtClean="0"/>
              <a:t>, 1992-1999.</a:t>
            </a:r>
          </a:p>
          <a:p>
            <a:r>
              <a:rPr lang="en-GB" dirty="0" smtClean="0"/>
              <a:t> </a:t>
            </a:r>
            <a:endParaRPr lang="en-GB" b="1" dirty="0"/>
          </a:p>
        </p:txBody>
      </p:sp>
      <p:sp>
        <p:nvSpPr>
          <p:cNvPr id="10" name="Rectangle 9"/>
          <p:cNvSpPr/>
          <p:nvPr/>
        </p:nvSpPr>
        <p:spPr>
          <a:xfrm>
            <a:off x="6343228" y="5674022"/>
            <a:ext cx="72008" cy="72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366931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411200"/>
            <a:ext cx="7634004" cy="3812400"/>
          </a:xfrm>
          <a:prstGeom prst="rect">
            <a:avLst/>
          </a:prstGeom>
        </p:spPr>
      </p:pic>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28353" y="1412776"/>
            <a:ext cx="7632079" cy="3811439"/>
          </a:xfrm>
        </p:spPr>
      </p:pic>
      <p:sp>
        <p:nvSpPr>
          <p:cNvPr id="2" name="Title 1"/>
          <p:cNvSpPr>
            <a:spLocks noGrp="1"/>
          </p:cNvSpPr>
          <p:nvPr>
            <p:ph type="title"/>
          </p:nvPr>
        </p:nvSpPr>
        <p:spPr>
          <a:xfrm>
            <a:off x="1980000" y="-90264"/>
            <a:ext cx="5184775" cy="1143000"/>
          </a:xfrm>
        </p:spPr>
        <p:txBody>
          <a:bodyPr/>
          <a:lstStyle/>
          <a:p>
            <a:r>
              <a:rPr lang="en-GB" dirty="0" smtClean="0"/>
              <a:t>Current systems</a:t>
            </a:r>
            <a:endParaRPr lang="en-GB" dirty="0"/>
          </a:p>
        </p:txBody>
      </p:sp>
      <p:sp>
        <p:nvSpPr>
          <p:cNvPr id="4" name="Date Placeholder 3"/>
          <p:cNvSpPr>
            <a:spLocks noGrp="1"/>
          </p:cNvSpPr>
          <p:nvPr>
            <p:ph type="dt" sz="half" idx="10"/>
          </p:nvPr>
        </p:nvSpPr>
        <p:spPr/>
        <p:txBody>
          <a:bodyPr/>
          <a:lstStyle/>
          <a:p>
            <a:pPr>
              <a:defRPr/>
            </a:pPr>
            <a:r>
              <a:rPr lang="en-GB" dirty="0" smtClean="0"/>
              <a:t>16 June 2015</a:t>
            </a:r>
          </a:p>
          <a:p>
            <a:pPr>
              <a:defRPr/>
            </a:pPr>
            <a:endParaRPr lang="en-GB" dirty="0" smtClean="0"/>
          </a:p>
          <a:p>
            <a:pPr>
              <a:defRPr/>
            </a:pPr>
            <a:endParaRPr lang="en-GB" dirty="0"/>
          </a:p>
        </p:txBody>
      </p:sp>
      <p:sp>
        <p:nvSpPr>
          <p:cNvPr id="5" name="Slide Number Placeholder 4"/>
          <p:cNvSpPr>
            <a:spLocks noGrp="1"/>
          </p:cNvSpPr>
          <p:nvPr>
            <p:ph type="sldNum" sz="quarter" idx="11"/>
          </p:nvPr>
        </p:nvSpPr>
        <p:spPr/>
        <p:txBody>
          <a:bodyPr/>
          <a:lstStyle/>
          <a:p>
            <a:pPr>
              <a:defRPr/>
            </a:pPr>
            <a:fld id="{237BB24A-7C82-40BD-8381-1125DBBDF98D}" type="slidenum">
              <a:rPr lang="en-US" smtClean="0"/>
              <a:pPr>
                <a:defRPr/>
              </a:pPr>
              <a:t>9</a:t>
            </a:fld>
            <a:endParaRPr lang="en-US"/>
          </a:p>
        </p:txBody>
      </p:sp>
      <p:sp>
        <p:nvSpPr>
          <p:cNvPr id="7" name="TextBox 6"/>
          <p:cNvSpPr txBox="1"/>
          <p:nvPr/>
        </p:nvSpPr>
        <p:spPr>
          <a:xfrm>
            <a:off x="5796136" y="5301208"/>
            <a:ext cx="3096344" cy="923330"/>
          </a:xfrm>
          <a:prstGeom prst="rect">
            <a:avLst/>
          </a:prstGeom>
          <a:noFill/>
        </p:spPr>
        <p:txBody>
          <a:bodyPr wrap="square" rtlCol="0">
            <a:spAutoFit/>
          </a:bodyPr>
          <a:lstStyle/>
          <a:p>
            <a:r>
              <a:rPr lang="en-GB" dirty="0" smtClean="0"/>
              <a:t>Anderson, B.J., et al., 2014. GRL </a:t>
            </a:r>
            <a:r>
              <a:rPr lang="en-GB" b="1" dirty="0" smtClean="0"/>
              <a:t>41</a:t>
            </a:r>
            <a:r>
              <a:rPr lang="en-GB" dirty="0" smtClean="0"/>
              <a:t>, 7444-7452.</a:t>
            </a:r>
          </a:p>
          <a:p>
            <a:r>
              <a:rPr lang="en-GB" dirty="0" smtClean="0"/>
              <a:t> </a:t>
            </a:r>
            <a:endParaRPr lang="en-GB" b="1" dirty="0"/>
          </a:p>
        </p:txBody>
      </p:sp>
    </p:spTree>
    <p:extLst>
      <p:ext uri="{BB962C8B-B14F-4D97-AF65-F5344CB8AC3E}">
        <p14:creationId xmlns:p14="http://schemas.microsoft.com/office/powerpoint/2010/main" val="257783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58132</TotalTime>
  <Words>360</Words>
  <Application>Microsoft Office PowerPoint</Application>
  <PresentationFormat>On-screen Show (4:3)</PresentationFormat>
  <Paragraphs>66</Paragraphs>
  <Slides>12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18" baseType="lpstr">
      <vt:lpstr>Arial</vt:lpstr>
      <vt:lpstr>Cambria Math</vt:lpstr>
      <vt:lpstr>Trebuchet MS</vt:lpstr>
      <vt:lpstr>Default Design</vt:lpstr>
      <vt:lpstr>Picture</vt:lpstr>
      <vt:lpstr>Image</vt:lpstr>
      <vt:lpstr>Localised electron-induced X-ray fluorescence on the nightside surface of Mercury and its implications for magnetospheric structure</vt:lpstr>
      <vt:lpstr>Electron fluorescence</vt:lpstr>
      <vt:lpstr>Identifying a new catalogue of events</vt:lpstr>
      <vt:lpstr>XRS footprints during events in catalogue </vt:lpstr>
      <vt:lpstr>Footprint locations</vt:lpstr>
      <vt:lpstr>Footprint locations</vt:lpstr>
      <vt:lpstr>Source</vt:lpstr>
      <vt:lpstr>Footprint locations</vt:lpstr>
      <vt:lpstr>Current systems</vt:lpstr>
      <vt:lpstr>Conclusions</vt:lpstr>
      <vt:lpstr>Further work</vt:lpstr>
      <vt:lpstr>Coverage</vt:lpstr>
    </vt:vector>
  </TitlesOfParts>
  <Company>U. Leicester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MIXS Project Management</dc:title>
  <dc:creator>Lindsay, Simon T.</dc:creator>
  <cp:lastModifiedBy>Simon Lindsay</cp:lastModifiedBy>
  <cp:revision>232</cp:revision>
  <cp:lastPrinted>2013-07-30T12:31:13Z</cp:lastPrinted>
  <dcterms:created xsi:type="dcterms:W3CDTF">2006-05-03T13:17:24Z</dcterms:created>
  <dcterms:modified xsi:type="dcterms:W3CDTF">2015-06-16T11:03:17Z</dcterms:modified>
</cp:coreProperties>
</file>