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  <p:sldMasterId id="2147483686" r:id="rId3"/>
    <p:sldMasterId id="2147483698" r:id="rId4"/>
    <p:sldMasterId id="2147483710" r:id="rId5"/>
  </p:sldMasterIdLst>
  <p:notesMasterIdLst>
    <p:notesMasterId r:id="rId39"/>
  </p:notesMasterIdLst>
  <p:sldIdLst>
    <p:sldId id="258" r:id="rId6"/>
    <p:sldId id="278" r:id="rId7"/>
    <p:sldId id="296" r:id="rId8"/>
    <p:sldId id="257" r:id="rId9"/>
    <p:sldId id="272" r:id="rId10"/>
    <p:sldId id="273" r:id="rId11"/>
    <p:sldId id="274" r:id="rId12"/>
    <p:sldId id="275" r:id="rId13"/>
    <p:sldId id="276" r:id="rId14"/>
    <p:sldId id="277" r:id="rId15"/>
    <p:sldId id="267" r:id="rId16"/>
    <p:sldId id="268" r:id="rId17"/>
    <p:sldId id="269" r:id="rId18"/>
    <p:sldId id="285" r:id="rId19"/>
    <p:sldId id="261" r:id="rId20"/>
    <p:sldId id="262" r:id="rId21"/>
    <p:sldId id="263" r:id="rId22"/>
    <p:sldId id="264" r:id="rId23"/>
    <p:sldId id="304" r:id="rId24"/>
    <p:sldId id="305" r:id="rId25"/>
    <p:sldId id="306" r:id="rId26"/>
    <p:sldId id="307" r:id="rId27"/>
    <p:sldId id="308" r:id="rId28"/>
    <p:sldId id="259" r:id="rId29"/>
    <p:sldId id="303" r:id="rId30"/>
    <p:sldId id="309" r:id="rId31"/>
    <p:sldId id="297" r:id="rId32"/>
    <p:sldId id="298" r:id="rId33"/>
    <p:sldId id="299" r:id="rId34"/>
    <p:sldId id="301" r:id="rId35"/>
    <p:sldId id="302" r:id="rId36"/>
    <p:sldId id="271" r:id="rId37"/>
    <p:sldId id="260" r:id="rId38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-7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CF8EB3-D204-AF44-8ED1-6086EC7F592D}" type="datetimeFigureOut">
              <a:rPr lang="de-DE" smtClean="0"/>
              <a:t>15.06.15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D5A26-8F77-4F4A-AD58-C57E8EC269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5478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9CF97-0563-4AA1-BC74-6D92E85370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68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B8FE15-AE54-A94A-A8AE-E8A6FA942A73}" type="slidenum">
              <a:rPr lang="de-DE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pPr eaLnBrk="1" hangingPunct="1">
              <a:defRPr/>
            </a:pPr>
            <a:endParaRPr lang="de-DE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30B426-F87C-B949-8F89-C7766A0377F2}" type="slidenum">
              <a:rPr lang="de-DE"/>
              <a:pPr/>
              <a:t>12</a:t>
            </a:fld>
            <a:endParaRPr lang="de-DE"/>
          </a:p>
        </p:txBody>
      </p:sp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97FBEE-F771-DB47-B428-B409C17F9D5C}" type="slidenum">
              <a:rPr lang="de-DE">
                <a:solidFill>
                  <a:prstClr val="black"/>
                </a:solidFill>
              </a:rPr>
              <a:pPr/>
              <a:t>15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354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4307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 defTabSz="457200">
              <a:spcBef>
                <a:spcPct val="0"/>
              </a:spcBef>
            </a:pPr>
            <a:endParaRPr lang="de-DE"/>
          </a:p>
        </p:txBody>
      </p:sp>
      <p:sp>
        <p:nvSpPr>
          <p:cNvPr id="35430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BC5DA27-B360-E748-A707-0D14424C2204}" type="slidenum">
              <a:rPr lang="en-US" sz="1200" smtClean="0">
                <a:solidFill>
                  <a:prstClr val="black"/>
                </a:solidFill>
                <a:latin typeface="Calibri" charset="0"/>
                <a:cs typeface="ＭＳ Ｐゴシック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 smtClean="0">
              <a:solidFill>
                <a:prstClr val="black"/>
              </a:solidFill>
              <a:latin typeface="Calibri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DDC3B00-200A-DF41-9B22-CA1CB379C7D8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16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4443326-2626-3E43-8729-182CE34737A1}" type="slidenum">
              <a:rPr lang="en-GB">
                <a:solidFill>
                  <a:prstClr val="black"/>
                </a:solidFill>
                <a:latin typeface="Calibri" charset="0"/>
              </a:rPr>
              <a:pPr eaLnBrk="1" hangingPunct="1"/>
              <a:t>17</a:t>
            </a:fld>
            <a:endParaRPr lang="en-GB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720E8CB-893B-2B43-832B-865216F64E3F}" type="slidenum">
              <a:rPr lang="en-GB">
                <a:solidFill>
                  <a:prstClr val="black"/>
                </a:solidFill>
                <a:latin typeface="Calibri" charset="0"/>
              </a:rPr>
              <a:pPr eaLnBrk="1" hangingPunct="1"/>
              <a:t>18</a:t>
            </a:fld>
            <a:endParaRPr lang="en-GB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DEF3BB-C422-AD49-96A8-7929DC6D7CD8}" type="slidenum">
              <a:rPr lang="de-DE"/>
              <a:pPr>
                <a:defRPr/>
              </a:pPr>
              <a:t>33</a:t>
            </a:fld>
            <a:endParaRPr lang="de-DE"/>
          </a:p>
        </p:txBody>
      </p:sp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9A8D508C-148A-7B4F-9C7B-FB4CE09CA63A}" type="slidenum">
              <a:rPr lang="en-US" sz="1200">
                <a:latin typeface="Calibri" charset="0"/>
              </a:rPr>
              <a:pPr algn="r" eaLnBrk="1" hangingPunct="1"/>
              <a:t>33</a:t>
            </a:fld>
            <a:endParaRPr lang="en-US" sz="1200">
              <a:latin typeface="Calibri" charset="0"/>
            </a:endParaRPr>
          </a:p>
        </p:txBody>
      </p:sp>
      <p:sp>
        <p:nvSpPr>
          <p:cNvPr id="304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4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 defTabSz="457200" eaLnBrk="1" hangingPunct="1">
              <a:spcBef>
                <a:spcPct val="0"/>
              </a:spcBef>
              <a:defRPr/>
            </a:pPr>
            <a:endParaRPr lang="de-DE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34"/>
          <p:cNvSpPr>
            <a:spLocks/>
          </p:cNvSpPr>
          <p:nvPr/>
        </p:nvSpPr>
        <p:spPr bwMode="auto">
          <a:xfrm>
            <a:off x="0" y="0"/>
            <a:ext cx="990600" cy="4038600"/>
          </a:xfrm>
          <a:custGeom>
            <a:avLst/>
            <a:gdLst>
              <a:gd name="T0" fmla="*/ 0 w 624"/>
              <a:gd name="T1" fmla="*/ 0 h 2544"/>
              <a:gd name="T2" fmla="*/ 624 w 624"/>
              <a:gd name="T3" fmla="*/ 1373 h 2544"/>
              <a:gd name="T4" fmla="*/ 0 w 624"/>
              <a:gd name="T5" fmla="*/ 2544 h 2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2544">
                <a:moveTo>
                  <a:pt x="0" y="0"/>
                </a:moveTo>
                <a:cubicBezTo>
                  <a:pt x="248" y="720"/>
                  <a:pt x="411" y="989"/>
                  <a:pt x="624" y="1373"/>
                </a:cubicBezTo>
                <a:cubicBezTo>
                  <a:pt x="232" y="1971"/>
                  <a:pt x="78" y="2388"/>
                  <a:pt x="0" y="2544"/>
                </a:cubicBezTo>
              </a:path>
            </a:pathLst>
          </a:custGeom>
          <a:solidFill>
            <a:srgbClr val="B3B3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84900"/>
            <a:ext cx="248285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90600" y="4191000"/>
            <a:ext cx="7772400" cy="442913"/>
          </a:xfrm>
        </p:spPr>
        <p:txBody>
          <a:bodyPr/>
          <a:lstStyle>
            <a:lvl1pPr>
              <a:tabLst>
                <a:tab pos="2038350" algn="l"/>
              </a:tabLst>
              <a:defRPr/>
            </a:lvl1pPr>
          </a:lstStyle>
          <a:p>
            <a:pPr lvl="0"/>
            <a:r>
              <a:rPr lang="de-DE" noProof="0" smtClean="0"/>
              <a:t>Mastertitelformat bearbeiten</a:t>
            </a:r>
          </a:p>
        </p:txBody>
      </p:sp>
      <p:sp>
        <p:nvSpPr>
          <p:cNvPr id="85031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989013" y="4741863"/>
            <a:ext cx="7773987" cy="80010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454545"/>
                </a:solidFill>
              </a:defRPr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sp>
        <p:nvSpPr>
          <p:cNvPr id="7" name="Rectangle 32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3363913" y="6477000"/>
            <a:ext cx="5399087" cy="1524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7200" rIns="0" bIns="0" numCol="1" anchor="t" anchorCtr="0" compatLnSpc="1">
            <a:prstTxWarp prst="textNoShape">
              <a:avLst/>
            </a:prstTxWarp>
          </a:bodyPr>
          <a:lstStyle>
            <a:lvl1pPr algn="r">
              <a:defRPr sz="800" smtClean="0">
                <a:solidFill>
                  <a:srgbClr val="454545"/>
                </a:solidFill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latin typeface="Arial"/>
                <a:ea typeface="ＭＳ Ｐゴシック" charset="0"/>
              </a:rPr>
              <a:t>Slide </a:t>
            </a:r>
            <a:fld id="{31701653-9175-9A4F-AFCE-E89F122061A5}" type="slidenum">
              <a:rPr lang="de-DE">
                <a:latin typeface="Arial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latin typeface="Arial"/>
              <a:ea typeface="ＭＳ Ｐゴシック" charset="0"/>
            </a:endParaRPr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dirty="0" smtClean="0">
                <a:solidFill>
                  <a:srgbClr val="000000"/>
                </a:solidFill>
                <a:latin typeface="Arial"/>
              </a:rPr>
              <a:t>Dr. Jörn Helbert (</a:t>
            </a:r>
            <a:r>
              <a:rPr lang="de-DE" dirty="0" err="1" smtClean="0">
                <a:solidFill>
                  <a:srgbClr val="000000"/>
                </a:solidFill>
                <a:latin typeface="Arial"/>
              </a:rPr>
              <a:t>joern.helbert@dlr.de</a:t>
            </a:r>
            <a:r>
              <a:rPr lang="de-DE" dirty="0" smtClean="0">
                <a:solidFill>
                  <a:srgbClr val="000000"/>
                </a:solidFill>
                <a:latin typeface="Arial"/>
              </a:rPr>
              <a:t>) –Berlin 2015</a:t>
            </a:r>
            <a:endParaRPr lang="de-DE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0513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srgbClr val="FFFFFF"/>
                </a:solidFill>
                <a:latin typeface="Arial"/>
              </a:rPr>
              <a:t>Dr. Jörn Helbert (</a:t>
            </a:r>
            <a:r>
              <a:rPr lang="de-DE" dirty="0" err="1">
                <a:solidFill>
                  <a:srgbClr val="FFFFFF"/>
                </a:solidFill>
                <a:latin typeface="Arial"/>
              </a:rPr>
              <a:t>joern.helbert@dlr.de</a:t>
            </a:r>
            <a:r>
              <a:rPr lang="de-DE" dirty="0">
                <a:solidFill>
                  <a:srgbClr val="FFFFFF"/>
                </a:solidFill>
                <a:latin typeface="Arial"/>
              </a:rPr>
              <a:t>) – </a:t>
            </a:r>
            <a:r>
              <a:rPr lang="de-DE" dirty="0" smtClean="0">
                <a:solidFill>
                  <a:srgbClr val="FFFFFF"/>
                </a:solidFill>
                <a:latin typeface="Arial"/>
              </a:rPr>
              <a:t>Berlin 2015</a:t>
            </a:r>
            <a:endParaRPr lang="de-DE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1081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19900" y="381000"/>
            <a:ext cx="1943100" cy="5715000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990600" y="381000"/>
            <a:ext cx="5676900" cy="5715000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srgbClr val="FFFFFF"/>
                </a:solidFill>
                <a:latin typeface="Arial"/>
              </a:rPr>
              <a:t>Dr. Jörn Helbert (</a:t>
            </a:r>
            <a:r>
              <a:rPr lang="de-DE" dirty="0" err="1">
                <a:solidFill>
                  <a:srgbClr val="FFFFFF"/>
                </a:solidFill>
                <a:latin typeface="Arial"/>
              </a:rPr>
              <a:t>joern.helbert@dlr.de</a:t>
            </a:r>
            <a:r>
              <a:rPr lang="de-DE" dirty="0">
                <a:solidFill>
                  <a:srgbClr val="FFFFFF"/>
                </a:solidFill>
                <a:latin typeface="Arial"/>
              </a:rPr>
              <a:t>) – </a:t>
            </a:r>
            <a:r>
              <a:rPr lang="de-DE" dirty="0" smtClean="0">
                <a:solidFill>
                  <a:srgbClr val="FFFFFF"/>
                </a:solidFill>
                <a:latin typeface="Arial"/>
              </a:rPr>
              <a:t>Berlin 2015</a:t>
            </a:r>
            <a:endParaRPr lang="de-DE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5221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772400" cy="838200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990600" y="1447800"/>
            <a:ext cx="7772400" cy="4648200"/>
          </a:xfrm>
        </p:spPr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363913" y="6627813"/>
            <a:ext cx="5399087" cy="150812"/>
          </a:xfrm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FF"/>
                </a:solidFill>
                <a:latin typeface="Arial"/>
              </a:rPr>
              <a:t>Dr. Jörn Helbert (joern.helbert@dlr.de) – Merkur AG</a:t>
            </a:r>
          </a:p>
        </p:txBody>
      </p:sp>
    </p:spTree>
    <p:extLst>
      <p:ext uri="{BB962C8B-B14F-4D97-AF65-F5344CB8AC3E}">
        <p14:creationId xmlns:p14="http://schemas.microsoft.com/office/powerpoint/2010/main" val="2637492623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34"/>
          <p:cNvSpPr>
            <a:spLocks/>
          </p:cNvSpPr>
          <p:nvPr/>
        </p:nvSpPr>
        <p:spPr bwMode="auto">
          <a:xfrm>
            <a:off x="0" y="0"/>
            <a:ext cx="990600" cy="4038600"/>
          </a:xfrm>
          <a:custGeom>
            <a:avLst/>
            <a:gdLst>
              <a:gd name="T0" fmla="*/ 0 w 624"/>
              <a:gd name="T1" fmla="*/ 0 h 2544"/>
              <a:gd name="T2" fmla="*/ 624 w 624"/>
              <a:gd name="T3" fmla="*/ 1373 h 2544"/>
              <a:gd name="T4" fmla="*/ 0 w 624"/>
              <a:gd name="T5" fmla="*/ 2544 h 2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2544">
                <a:moveTo>
                  <a:pt x="0" y="0"/>
                </a:moveTo>
                <a:cubicBezTo>
                  <a:pt x="248" y="720"/>
                  <a:pt x="411" y="989"/>
                  <a:pt x="624" y="1373"/>
                </a:cubicBezTo>
                <a:cubicBezTo>
                  <a:pt x="232" y="1971"/>
                  <a:pt x="78" y="2388"/>
                  <a:pt x="0" y="2544"/>
                </a:cubicBezTo>
              </a:path>
            </a:pathLst>
          </a:custGeom>
          <a:solidFill>
            <a:srgbClr val="B3B3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84900"/>
            <a:ext cx="248285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90600" y="4191000"/>
            <a:ext cx="7772400" cy="442913"/>
          </a:xfrm>
        </p:spPr>
        <p:txBody>
          <a:bodyPr/>
          <a:lstStyle>
            <a:lvl1pPr>
              <a:tabLst>
                <a:tab pos="2038350" algn="l"/>
              </a:tabLst>
              <a:defRPr/>
            </a:lvl1pPr>
          </a:lstStyle>
          <a:p>
            <a:pPr lvl="0"/>
            <a:r>
              <a:rPr lang="de-DE" noProof="0" smtClean="0"/>
              <a:t>Mastertitelformat bearbeiten</a:t>
            </a:r>
          </a:p>
        </p:txBody>
      </p:sp>
      <p:sp>
        <p:nvSpPr>
          <p:cNvPr id="85031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989013" y="4741863"/>
            <a:ext cx="7773987" cy="80010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454545"/>
                </a:solidFill>
              </a:defRPr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sp>
        <p:nvSpPr>
          <p:cNvPr id="7" name="Rectangle 32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3363913" y="6477000"/>
            <a:ext cx="5399087" cy="1524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7200" rIns="0" bIns="0" numCol="1" anchor="t" anchorCtr="0" compatLnSpc="1">
            <a:prstTxWarp prst="textNoShape">
              <a:avLst/>
            </a:prstTxWarp>
          </a:bodyPr>
          <a:lstStyle>
            <a:lvl1pPr algn="r">
              <a:defRPr sz="800" smtClean="0">
                <a:solidFill>
                  <a:srgbClr val="454545"/>
                </a:solidFill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latin typeface="Arial"/>
                <a:ea typeface="ＭＳ Ｐゴシック" charset="0"/>
              </a:rPr>
              <a:t>Slide </a:t>
            </a:r>
            <a:fld id="{31701653-9175-9A4F-AFCE-E89F122061A5}" type="slidenum">
              <a:rPr lang="de-DE">
                <a:latin typeface="Arial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latin typeface="Arial"/>
              <a:ea typeface="ＭＳ Ｐゴシック" charset="0"/>
            </a:endParaRPr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dirty="0">
                <a:solidFill>
                  <a:srgbClr val="000000"/>
                </a:solidFill>
                <a:latin typeface="Arial"/>
              </a:rPr>
              <a:t>Dr. Jörn Helbert (</a:t>
            </a:r>
            <a:r>
              <a:rPr lang="de-DE" dirty="0" err="1">
                <a:solidFill>
                  <a:srgbClr val="000000"/>
                </a:solidFill>
                <a:latin typeface="Arial"/>
              </a:rPr>
              <a:t>joern.helbert@dlr.de</a:t>
            </a:r>
            <a:r>
              <a:rPr lang="de-DE" dirty="0">
                <a:solidFill>
                  <a:srgbClr val="000000"/>
                </a:solidFill>
                <a:latin typeface="Arial"/>
              </a:rPr>
              <a:t>) </a:t>
            </a:r>
            <a:r>
              <a:rPr lang="de-DE" dirty="0" smtClean="0">
                <a:solidFill>
                  <a:srgbClr val="000000"/>
                </a:solidFill>
                <a:latin typeface="Arial"/>
              </a:rPr>
              <a:t>–Berlin 2015</a:t>
            </a:r>
            <a:endParaRPr lang="de-DE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5951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srgbClr val="FFFFFF"/>
                </a:solidFill>
                <a:latin typeface="Arial"/>
              </a:rPr>
              <a:t>Dr. Jörn Helbert (</a:t>
            </a:r>
            <a:r>
              <a:rPr lang="de-DE" dirty="0" err="1">
                <a:solidFill>
                  <a:srgbClr val="FFFFFF"/>
                </a:solidFill>
                <a:latin typeface="Arial"/>
              </a:rPr>
              <a:t>joern.helbert@dlr.de</a:t>
            </a:r>
            <a:r>
              <a:rPr lang="de-DE" dirty="0">
                <a:solidFill>
                  <a:srgbClr val="FFFFFF"/>
                </a:solidFill>
                <a:latin typeface="Arial"/>
              </a:rPr>
              <a:t>) – </a:t>
            </a:r>
            <a:r>
              <a:rPr lang="de-DE" dirty="0" smtClean="0">
                <a:solidFill>
                  <a:srgbClr val="FFFFFF"/>
                </a:solidFill>
                <a:latin typeface="Arial"/>
              </a:rPr>
              <a:t>Berlin 2015</a:t>
            </a:r>
            <a:endParaRPr lang="de-DE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0188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srgbClr val="FFFFFF"/>
                </a:solidFill>
                <a:latin typeface="Arial"/>
              </a:rPr>
              <a:t>Dr. Jörn Helbert (</a:t>
            </a:r>
            <a:r>
              <a:rPr lang="de-DE" dirty="0" err="1">
                <a:solidFill>
                  <a:srgbClr val="FFFFFF"/>
                </a:solidFill>
                <a:latin typeface="Arial"/>
              </a:rPr>
              <a:t>joern.helbert@dlr.de</a:t>
            </a:r>
            <a:r>
              <a:rPr lang="de-DE" dirty="0">
                <a:solidFill>
                  <a:srgbClr val="FFFFFF"/>
                </a:solidFill>
                <a:latin typeface="Arial"/>
              </a:rPr>
              <a:t>) – </a:t>
            </a:r>
            <a:r>
              <a:rPr lang="de-DE" dirty="0" smtClean="0">
                <a:solidFill>
                  <a:srgbClr val="FFFFFF"/>
                </a:solidFill>
                <a:latin typeface="Arial"/>
              </a:rPr>
              <a:t>Berlin 2015</a:t>
            </a:r>
            <a:endParaRPr lang="de-DE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172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90600" y="14478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0" y="14478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srgbClr val="FFFFFF"/>
                </a:solidFill>
                <a:latin typeface="Arial"/>
              </a:rPr>
              <a:t>Dr. Jörn Helbert (</a:t>
            </a:r>
            <a:r>
              <a:rPr lang="de-DE" dirty="0" err="1">
                <a:solidFill>
                  <a:srgbClr val="FFFFFF"/>
                </a:solidFill>
                <a:latin typeface="Arial"/>
              </a:rPr>
              <a:t>joern.helbert@dlr.de</a:t>
            </a:r>
            <a:r>
              <a:rPr lang="de-DE" dirty="0">
                <a:solidFill>
                  <a:srgbClr val="FFFFFF"/>
                </a:solidFill>
                <a:latin typeface="Arial"/>
              </a:rPr>
              <a:t>) – </a:t>
            </a:r>
            <a:r>
              <a:rPr lang="de-DE" dirty="0" smtClean="0">
                <a:solidFill>
                  <a:srgbClr val="FFFFFF"/>
                </a:solidFill>
                <a:latin typeface="Arial"/>
              </a:rPr>
              <a:t>Berlin 2015</a:t>
            </a:r>
            <a:endParaRPr lang="de-DE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6551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srgbClr val="FFFFFF"/>
                </a:solidFill>
                <a:latin typeface="Arial"/>
              </a:rPr>
              <a:t>Dr. Jörn Helbert (</a:t>
            </a:r>
            <a:r>
              <a:rPr lang="de-DE" dirty="0" err="1">
                <a:solidFill>
                  <a:srgbClr val="FFFFFF"/>
                </a:solidFill>
                <a:latin typeface="Arial"/>
              </a:rPr>
              <a:t>joern.helbert@dlr.de</a:t>
            </a:r>
            <a:r>
              <a:rPr lang="de-DE" dirty="0">
                <a:solidFill>
                  <a:srgbClr val="FFFFFF"/>
                </a:solidFill>
                <a:latin typeface="Arial"/>
              </a:rPr>
              <a:t>) – </a:t>
            </a:r>
            <a:r>
              <a:rPr lang="de-DE" dirty="0" smtClean="0">
                <a:solidFill>
                  <a:srgbClr val="FFFFFF"/>
                </a:solidFill>
                <a:latin typeface="Arial"/>
              </a:rPr>
              <a:t>Berlin 2015</a:t>
            </a:r>
            <a:endParaRPr lang="de-DE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57863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srgbClr val="FFFFFF"/>
                </a:solidFill>
                <a:latin typeface="Arial"/>
              </a:rPr>
              <a:t>Dr. Jörn Helbert (</a:t>
            </a:r>
            <a:r>
              <a:rPr lang="de-DE" dirty="0" err="1">
                <a:solidFill>
                  <a:srgbClr val="FFFFFF"/>
                </a:solidFill>
                <a:latin typeface="Arial"/>
              </a:rPr>
              <a:t>joern.helbert@dlr.de</a:t>
            </a:r>
            <a:r>
              <a:rPr lang="de-DE" dirty="0">
                <a:solidFill>
                  <a:srgbClr val="FFFFFF"/>
                </a:solidFill>
                <a:latin typeface="Arial"/>
              </a:rPr>
              <a:t>) – </a:t>
            </a:r>
            <a:r>
              <a:rPr lang="de-DE" dirty="0" smtClean="0">
                <a:solidFill>
                  <a:srgbClr val="FFFFFF"/>
                </a:solidFill>
                <a:latin typeface="Arial"/>
              </a:rPr>
              <a:t>Berlin 2015</a:t>
            </a:r>
            <a:endParaRPr lang="de-DE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8410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srgbClr val="FFFFFF"/>
                </a:solidFill>
                <a:latin typeface="Arial"/>
              </a:rPr>
              <a:t>Dr. Jörn Helbert (</a:t>
            </a:r>
            <a:r>
              <a:rPr lang="de-DE" dirty="0" err="1">
                <a:solidFill>
                  <a:srgbClr val="FFFFFF"/>
                </a:solidFill>
                <a:latin typeface="Arial"/>
              </a:rPr>
              <a:t>joern.helbert@dlr.de</a:t>
            </a:r>
            <a:r>
              <a:rPr lang="de-DE" dirty="0">
                <a:solidFill>
                  <a:srgbClr val="FFFFFF"/>
                </a:solidFill>
                <a:latin typeface="Arial"/>
              </a:rPr>
              <a:t>) – </a:t>
            </a:r>
            <a:r>
              <a:rPr lang="de-DE" dirty="0" smtClean="0">
                <a:solidFill>
                  <a:srgbClr val="FFFFFF"/>
                </a:solidFill>
                <a:latin typeface="Arial"/>
              </a:rPr>
              <a:t>Berlin 2015</a:t>
            </a:r>
            <a:endParaRPr lang="de-DE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5954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>
                <a:solidFill>
                  <a:srgbClr val="FFFFFF"/>
                </a:solidFill>
                <a:latin typeface="Arial"/>
              </a:rPr>
              <a:t>Dr. Jörn Helbert (</a:t>
            </a:r>
            <a:r>
              <a:rPr lang="de-DE" dirty="0" err="1" smtClean="0">
                <a:solidFill>
                  <a:srgbClr val="FFFFFF"/>
                </a:solidFill>
                <a:latin typeface="Arial"/>
              </a:rPr>
              <a:t>joern.helbert@dlr.de</a:t>
            </a:r>
            <a:r>
              <a:rPr lang="de-DE" dirty="0" smtClean="0">
                <a:solidFill>
                  <a:srgbClr val="FFFFFF"/>
                </a:solidFill>
                <a:latin typeface="Arial"/>
              </a:rPr>
              <a:t>) – Berlin 2015</a:t>
            </a:r>
            <a:endParaRPr lang="de-DE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6856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srgbClr val="FFFFFF"/>
                </a:solidFill>
                <a:latin typeface="Arial"/>
              </a:rPr>
              <a:t>Dr. Jörn Helbert (</a:t>
            </a:r>
            <a:r>
              <a:rPr lang="de-DE" dirty="0" err="1">
                <a:solidFill>
                  <a:srgbClr val="FFFFFF"/>
                </a:solidFill>
                <a:latin typeface="Arial"/>
              </a:rPr>
              <a:t>joern.helbert@dlr.de</a:t>
            </a:r>
            <a:r>
              <a:rPr lang="de-DE" dirty="0">
                <a:solidFill>
                  <a:srgbClr val="FFFFFF"/>
                </a:solidFill>
                <a:latin typeface="Arial"/>
              </a:rPr>
              <a:t>) – </a:t>
            </a:r>
            <a:r>
              <a:rPr lang="de-DE" dirty="0" smtClean="0">
                <a:solidFill>
                  <a:srgbClr val="FFFFFF"/>
                </a:solidFill>
                <a:latin typeface="Arial"/>
              </a:rPr>
              <a:t>Berlin 2015</a:t>
            </a:r>
            <a:endParaRPr lang="de-DE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9165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srgbClr val="FFFFFF"/>
                </a:solidFill>
                <a:latin typeface="Arial"/>
              </a:rPr>
              <a:t>Dr. Jörn Helbert (</a:t>
            </a:r>
            <a:r>
              <a:rPr lang="de-DE" dirty="0" err="1">
                <a:solidFill>
                  <a:srgbClr val="FFFFFF"/>
                </a:solidFill>
                <a:latin typeface="Arial"/>
              </a:rPr>
              <a:t>joern.helbert@dlr.de</a:t>
            </a:r>
            <a:r>
              <a:rPr lang="de-DE" dirty="0">
                <a:solidFill>
                  <a:srgbClr val="FFFFFF"/>
                </a:solidFill>
                <a:latin typeface="Arial"/>
              </a:rPr>
              <a:t>) – </a:t>
            </a:r>
            <a:r>
              <a:rPr lang="de-DE" dirty="0" smtClean="0">
                <a:solidFill>
                  <a:srgbClr val="FFFFFF"/>
                </a:solidFill>
                <a:latin typeface="Arial"/>
              </a:rPr>
              <a:t>Berlin 2015</a:t>
            </a:r>
            <a:endParaRPr lang="de-DE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99891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srgbClr val="FFFFFF"/>
                </a:solidFill>
                <a:latin typeface="Arial"/>
              </a:rPr>
              <a:t>Dr. Jörn Helbert (</a:t>
            </a:r>
            <a:r>
              <a:rPr lang="de-DE" dirty="0" err="1">
                <a:solidFill>
                  <a:srgbClr val="FFFFFF"/>
                </a:solidFill>
                <a:latin typeface="Arial"/>
              </a:rPr>
              <a:t>joern.helbert@dlr.de</a:t>
            </a:r>
            <a:r>
              <a:rPr lang="de-DE" dirty="0">
                <a:solidFill>
                  <a:srgbClr val="FFFFFF"/>
                </a:solidFill>
                <a:latin typeface="Arial"/>
              </a:rPr>
              <a:t>) – </a:t>
            </a:r>
            <a:r>
              <a:rPr lang="de-DE" dirty="0" smtClean="0">
                <a:solidFill>
                  <a:srgbClr val="FFFFFF"/>
                </a:solidFill>
                <a:latin typeface="Arial"/>
              </a:rPr>
              <a:t>Berlin 2015</a:t>
            </a:r>
            <a:endParaRPr lang="de-DE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97472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19900" y="381000"/>
            <a:ext cx="1943100" cy="5715000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990600" y="381000"/>
            <a:ext cx="5676900" cy="5715000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srgbClr val="FFFFFF"/>
                </a:solidFill>
                <a:latin typeface="Arial"/>
              </a:rPr>
              <a:t>Dr. Jörn Helbert (</a:t>
            </a:r>
            <a:r>
              <a:rPr lang="de-DE" dirty="0" err="1">
                <a:solidFill>
                  <a:srgbClr val="FFFFFF"/>
                </a:solidFill>
                <a:latin typeface="Arial"/>
              </a:rPr>
              <a:t>joern.helbert@dlr.de</a:t>
            </a:r>
            <a:r>
              <a:rPr lang="de-DE" dirty="0">
                <a:solidFill>
                  <a:srgbClr val="FFFFFF"/>
                </a:solidFill>
                <a:latin typeface="Arial"/>
              </a:rPr>
              <a:t>) – </a:t>
            </a:r>
            <a:r>
              <a:rPr lang="de-DE" dirty="0" smtClean="0">
                <a:solidFill>
                  <a:srgbClr val="FFFFFF"/>
                </a:solidFill>
                <a:latin typeface="Arial"/>
              </a:rPr>
              <a:t>Berlin 2015</a:t>
            </a:r>
            <a:endParaRPr lang="de-DE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25913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772400" cy="838200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990600" y="1447800"/>
            <a:ext cx="7772400" cy="4648200"/>
          </a:xfrm>
        </p:spPr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363913" y="6627813"/>
            <a:ext cx="5399087" cy="150812"/>
          </a:xfrm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FF"/>
                </a:solidFill>
                <a:latin typeface="Arial"/>
              </a:rPr>
              <a:t>Dr. Jörn Helbert (joern.helbert@dlr.de) – Merkur AG</a:t>
            </a:r>
          </a:p>
        </p:txBody>
      </p:sp>
    </p:spTree>
    <p:extLst>
      <p:ext uri="{BB962C8B-B14F-4D97-AF65-F5344CB8AC3E}">
        <p14:creationId xmlns:p14="http://schemas.microsoft.com/office/powerpoint/2010/main" val="2173291195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F9B41F-2268-F04F-96DC-623327B5935A}" type="datetimeFigureOut">
              <a:rPr lang="en-GB"/>
              <a:pPr/>
              <a:t>15.06.15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55F98F-8CCA-D449-AB42-ED0D31616A28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9352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6709FD-5247-A049-A9E4-A3B8C9ECE202}" type="datetimeFigureOut">
              <a:rPr lang="en-GB"/>
              <a:pPr/>
              <a:t>15.06.15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035AC1-302D-4E4E-A768-9C02D3251FEF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595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A28053-BF2C-6C42-90D1-B475E5EF7EB5}" type="datetimeFigureOut">
              <a:rPr lang="en-GB"/>
              <a:pPr/>
              <a:t>15.06.15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93687-4163-3941-BE03-13E75BBF7540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9352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CC38C8-C153-424B-9700-25C6F000DE5E}" type="datetimeFigureOut">
              <a:rPr lang="en-GB"/>
              <a:pPr/>
              <a:t>15.06.15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DE667F-CCA0-6849-B44D-3A9B28515CF3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48219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9BF800-3C21-5242-B234-7BF63E1940A3}" type="datetimeFigureOut">
              <a:rPr lang="en-GB"/>
              <a:pPr/>
              <a:t>15.06.15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196553-722F-9D49-BA65-1531E83DB5BA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56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>
                <a:solidFill>
                  <a:srgbClr val="FFFFFF"/>
                </a:solidFill>
                <a:latin typeface="Arial"/>
              </a:rPr>
              <a:t>Dr. Jörn Helbert (</a:t>
            </a:r>
            <a:r>
              <a:rPr lang="de-DE" dirty="0" err="1" smtClean="0">
                <a:solidFill>
                  <a:srgbClr val="FFFFFF"/>
                </a:solidFill>
                <a:latin typeface="Arial"/>
              </a:rPr>
              <a:t>joern.helbert@dlr.de</a:t>
            </a:r>
            <a:r>
              <a:rPr lang="de-DE" dirty="0" smtClean="0">
                <a:solidFill>
                  <a:srgbClr val="FFFFFF"/>
                </a:solidFill>
                <a:latin typeface="Arial"/>
              </a:rPr>
              <a:t>) – Berlin 2015</a:t>
            </a:r>
            <a:endParaRPr lang="de-DE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47119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EF4A5B-0D17-F04A-9A98-9C1A37E4828C}" type="datetimeFigureOut">
              <a:rPr lang="en-GB"/>
              <a:pPr/>
              <a:t>15.06.15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9ED9FC-D8AC-914B-A086-514BD767BAF1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97675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16DCCF-6622-B042-9F1E-68509DCFFE15}" type="datetimeFigureOut">
              <a:rPr lang="en-GB"/>
              <a:pPr/>
              <a:t>15.06.15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ACE3C3-52CB-A04F-B32C-9C3D60A6E4C7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7512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CC0E3A-99BA-EE4F-80D2-160CB4516C0F}" type="datetimeFigureOut">
              <a:rPr lang="en-GB"/>
              <a:pPr/>
              <a:t>15.06.15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CAB714-1032-F24F-98FB-4B69851B8C6B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8678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B25604E-AE36-BF40-B97C-36F3A34DBDF1}" type="datetimeFigureOut">
              <a:rPr lang="en-GB"/>
              <a:pPr/>
              <a:t>15.06.15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8DABEC-D9C3-F041-8B81-65DB71F4450C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73242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ADF5922-2949-A341-9868-0762D960A308}" type="datetimeFigureOut">
              <a:rPr lang="en-GB"/>
              <a:pPr/>
              <a:t>15.06.15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3BBA9C-6971-2447-9AE2-7241D6DBA192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2334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A3110E-E354-0C4F-BD5E-9748DE3A41A7}" type="datetimeFigureOut">
              <a:rPr lang="en-GB"/>
              <a:pPr/>
              <a:t>15.06.15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2DDA8B-B5C6-1C4C-9FFD-E8B2D756EE8A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0282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24297" y="6440126"/>
            <a:ext cx="1574704" cy="365125"/>
          </a:xfrm>
          <a:prstGeom prst="rect">
            <a:avLst/>
          </a:prstGeom>
        </p:spPr>
        <p:txBody>
          <a:bodyPr/>
          <a:lstStyle/>
          <a:p>
            <a:pPr defTabSz="914400"/>
            <a:r>
              <a:rPr lang="en-US" dirty="0" err="1">
                <a:solidFill>
                  <a:prstClr val="black"/>
                </a:solidFill>
                <a:latin typeface="Calibri"/>
              </a:rPr>
              <a:t>G.Cremonese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854" y="6439060"/>
            <a:ext cx="599965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D1B03165-72FD-4ED3-BE00-5C1E3A3B3FBB}" type="slidenum">
              <a:rPr lang="en-US">
                <a:solidFill>
                  <a:prstClr val="black"/>
                </a:solidFill>
                <a:latin typeface="Calibri"/>
              </a:rPr>
              <a:pPr defTabSz="914400"/>
              <a:t>‹Nr.›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317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24297" y="6440126"/>
            <a:ext cx="1574704" cy="365125"/>
          </a:xfrm>
          <a:prstGeom prst="rect">
            <a:avLst/>
          </a:prstGeom>
        </p:spPr>
        <p:txBody>
          <a:bodyPr/>
          <a:lstStyle/>
          <a:p>
            <a:pPr defTabSz="914400"/>
            <a:r>
              <a:rPr lang="en-US" dirty="0" err="1">
                <a:solidFill>
                  <a:prstClr val="black"/>
                </a:solidFill>
                <a:latin typeface="Calibri"/>
              </a:rPr>
              <a:t>G.Cremonese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854" y="6439060"/>
            <a:ext cx="599965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D1B03165-72FD-4ED3-BE00-5C1E3A3B3FBB}" type="slidenum">
              <a:rPr lang="en-US">
                <a:solidFill>
                  <a:prstClr val="black"/>
                </a:solidFill>
                <a:latin typeface="Calibri"/>
              </a:rPr>
              <a:pPr defTabSz="914400"/>
              <a:t>‹Nr.›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2534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24297" y="6440126"/>
            <a:ext cx="1574704" cy="365125"/>
          </a:xfrm>
          <a:prstGeom prst="rect">
            <a:avLst/>
          </a:prstGeom>
        </p:spPr>
        <p:txBody>
          <a:bodyPr/>
          <a:lstStyle/>
          <a:p>
            <a:pPr defTabSz="914400"/>
            <a:r>
              <a:rPr lang="en-US" dirty="0" err="1">
                <a:solidFill>
                  <a:prstClr val="black"/>
                </a:solidFill>
                <a:latin typeface="Calibri"/>
              </a:rPr>
              <a:t>G.Cremonese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854" y="6439060"/>
            <a:ext cx="599965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D1B03165-72FD-4ED3-BE00-5C1E3A3B3FBB}" type="slidenum">
              <a:rPr lang="en-US">
                <a:solidFill>
                  <a:prstClr val="black"/>
                </a:solidFill>
                <a:latin typeface="Calibri"/>
              </a:rPr>
              <a:pPr defTabSz="914400"/>
              <a:t>‹Nr.›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2889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-14514" y="-29971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10-Jun-15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24297" y="6440126"/>
            <a:ext cx="1574704" cy="365125"/>
          </a:xfrm>
          <a:prstGeom prst="rect">
            <a:avLst/>
          </a:prstGeom>
        </p:spPr>
        <p:txBody>
          <a:bodyPr/>
          <a:lstStyle/>
          <a:p>
            <a:pPr defTabSz="914400"/>
            <a:r>
              <a:rPr lang="en-US" dirty="0" err="1">
                <a:solidFill>
                  <a:prstClr val="black"/>
                </a:solidFill>
                <a:latin typeface="Calibri"/>
              </a:rPr>
              <a:t>G.Cremonese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854" y="6439060"/>
            <a:ext cx="599965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D1B03165-72FD-4ED3-BE00-5C1E3A3B3FBB}" type="slidenum">
              <a:rPr lang="en-US">
                <a:solidFill>
                  <a:prstClr val="black"/>
                </a:solidFill>
                <a:latin typeface="Calibri"/>
              </a:rPr>
              <a:pPr defTabSz="914400"/>
              <a:t>‹Nr.›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3499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90600" y="14478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0" y="14478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>
                <a:solidFill>
                  <a:srgbClr val="FFFFFF"/>
                </a:solidFill>
                <a:latin typeface="Arial"/>
              </a:rPr>
              <a:t>Dr. Jörn Helbert (</a:t>
            </a:r>
            <a:r>
              <a:rPr lang="de-DE" dirty="0" err="1" smtClean="0">
                <a:solidFill>
                  <a:srgbClr val="FFFFFF"/>
                </a:solidFill>
                <a:latin typeface="Arial"/>
              </a:rPr>
              <a:t>joern.helbert@dlr.de</a:t>
            </a:r>
            <a:r>
              <a:rPr lang="de-DE" dirty="0" smtClean="0">
                <a:solidFill>
                  <a:srgbClr val="FFFFFF"/>
                </a:solidFill>
                <a:latin typeface="Arial"/>
              </a:rPr>
              <a:t>) – Berlin 2015</a:t>
            </a:r>
            <a:endParaRPr lang="de-DE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09532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7024297" y="6440126"/>
            <a:ext cx="1574704" cy="365125"/>
          </a:xfrm>
          <a:prstGeom prst="rect">
            <a:avLst/>
          </a:prstGeom>
        </p:spPr>
        <p:txBody>
          <a:bodyPr/>
          <a:lstStyle/>
          <a:p>
            <a:pPr defTabSz="914400"/>
            <a:r>
              <a:rPr lang="en-US" dirty="0" err="1">
                <a:solidFill>
                  <a:prstClr val="black"/>
                </a:solidFill>
                <a:latin typeface="Calibri"/>
              </a:rPr>
              <a:t>G.Cremonese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617854" y="6439060"/>
            <a:ext cx="599965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D1B03165-72FD-4ED3-BE00-5C1E3A3B3FBB}" type="slidenum">
              <a:rPr lang="en-US">
                <a:solidFill>
                  <a:prstClr val="black"/>
                </a:solidFill>
                <a:latin typeface="Calibri"/>
              </a:rPr>
              <a:pPr defTabSz="914400"/>
              <a:t>‹Nr.›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0086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-14514" y="-29971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10-Jun-15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24297" y="6440126"/>
            <a:ext cx="1574704" cy="365125"/>
          </a:xfrm>
          <a:prstGeom prst="rect">
            <a:avLst/>
          </a:prstGeom>
        </p:spPr>
        <p:txBody>
          <a:bodyPr/>
          <a:lstStyle/>
          <a:p>
            <a:pPr defTabSz="914400"/>
            <a:r>
              <a:rPr lang="en-US" dirty="0" err="1">
                <a:solidFill>
                  <a:prstClr val="black"/>
                </a:solidFill>
                <a:latin typeface="Calibri"/>
              </a:rPr>
              <a:t>G.Cremonese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854" y="6439060"/>
            <a:ext cx="599965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D1B03165-72FD-4ED3-BE00-5C1E3A3B3FBB}" type="slidenum">
              <a:rPr lang="en-US">
                <a:solidFill>
                  <a:prstClr val="black"/>
                </a:solidFill>
                <a:latin typeface="Calibri"/>
              </a:rPr>
              <a:pPr defTabSz="914400"/>
              <a:t>‹Nr.›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3953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 txBox="1">
            <a:spLocks/>
          </p:cNvSpPr>
          <p:nvPr userDrawn="1"/>
        </p:nvSpPr>
        <p:spPr>
          <a:xfrm>
            <a:off x="-14514" y="-29971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10-Jun-15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24297" y="6440126"/>
            <a:ext cx="1574704" cy="365125"/>
          </a:xfrm>
          <a:prstGeom prst="rect">
            <a:avLst/>
          </a:prstGeom>
        </p:spPr>
        <p:txBody>
          <a:bodyPr/>
          <a:lstStyle/>
          <a:p>
            <a:pPr defTabSz="914400"/>
            <a:r>
              <a:rPr lang="en-US" dirty="0" err="1">
                <a:solidFill>
                  <a:prstClr val="black"/>
                </a:solidFill>
                <a:latin typeface="Calibri"/>
              </a:rPr>
              <a:t>G.Cremonese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854" y="6439060"/>
            <a:ext cx="599965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D1B03165-72FD-4ED3-BE00-5C1E3A3B3FBB}" type="slidenum">
              <a:rPr lang="en-US">
                <a:solidFill>
                  <a:prstClr val="black"/>
                </a:solidFill>
                <a:latin typeface="Calibri"/>
              </a:rPr>
              <a:pPr defTabSz="914400"/>
              <a:t>‹Nr.›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88998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-14514" y="-29971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10-Jun-15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24297" y="6440126"/>
            <a:ext cx="1574704" cy="365125"/>
          </a:xfrm>
          <a:prstGeom prst="rect">
            <a:avLst/>
          </a:prstGeom>
        </p:spPr>
        <p:txBody>
          <a:bodyPr/>
          <a:lstStyle/>
          <a:p>
            <a:pPr defTabSz="914400"/>
            <a:r>
              <a:rPr lang="en-US" dirty="0" err="1">
                <a:solidFill>
                  <a:prstClr val="black"/>
                </a:solidFill>
                <a:latin typeface="Calibri"/>
              </a:rPr>
              <a:t>G.Cremonese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854" y="6439060"/>
            <a:ext cx="599965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D1B03165-72FD-4ED3-BE00-5C1E3A3B3FBB}" type="slidenum">
              <a:rPr lang="en-US">
                <a:solidFill>
                  <a:prstClr val="black"/>
                </a:solidFill>
                <a:latin typeface="Calibri"/>
              </a:rPr>
              <a:pPr defTabSz="914400"/>
              <a:t>‹Nr.›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93391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-14514" y="-29971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10-Jun-15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24297" y="6440126"/>
            <a:ext cx="1574704" cy="365125"/>
          </a:xfrm>
          <a:prstGeom prst="rect">
            <a:avLst/>
          </a:prstGeom>
        </p:spPr>
        <p:txBody>
          <a:bodyPr/>
          <a:lstStyle/>
          <a:p>
            <a:pPr defTabSz="914400"/>
            <a:r>
              <a:rPr lang="en-US" dirty="0" err="1">
                <a:solidFill>
                  <a:prstClr val="black"/>
                </a:solidFill>
                <a:latin typeface="Calibri"/>
              </a:rPr>
              <a:t>G.Cremonese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854" y="6439060"/>
            <a:ext cx="599965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D1B03165-72FD-4ED3-BE00-5C1E3A3B3FBB}" type="slidenum">
              <a:rPr lang="en-US">
                <a:solidFill>
                  <a:prstClr val="black"/>
                </a:solidFill>
                <a:latin typeface="Calibri"/>
              </a:rPr>
              <a:pPr defTabSz="914400"/>
              <a:t>‹Nr.›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9362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-14514" y="-29971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10-Jun-15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24297" y="6440126"/>
            <a:ext cx="1574704" cy="365125"/>
          </a:xfrm>
          <a:prstGeom prst="rect">
            <a:avLst/>
          </a:prstGeom>
        </p:spPr>
        <p:txBody>
          <a:bodyPr/>
          <a:lstStyle/>
          <a:p>
            <a:pPr defTabSz="914400"/>
            <a:r>
              <a:rPr lang="en-US" dirty="0" err="1">
                <a:solidFill>
                  <a:prstClr val="black"/>
                </a:solidFill>
                <a:latin typeface="Calibri"/>
              </a:rPr>
              <a:t>G.Cremonese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854" y="6439060"/>
            <a:ext cx="599965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D1B03165-72FD-4ED3-BE00-5C1E3A3B3FBB}" type="slidenum">
              <a:rPr lang="en-US">
                <a:solidFill>
                  <a:prstClr val="black"/>
                </a:solidFill>
                <a:latin typeface="Calibri"/>
              </a:rPr>
              <a:pPr defTabSz="914400"/>
              <a:t>‹Nr.›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21373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-14514" y="-29971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10-Jun-15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24297" y="6440126"/>
            <a:ext cx="1574704" cy="365125"/>
          </a:xfrm>
          <a:prstGeom prst="rect">
            <a:avLst/>
          </a:prstGeom>
        </p:spPr>
        <p:txBody>
          <a:bodyPr/>
          <a:lstStyle/>
          <a:p>
            <a:pPr defTabSz="914400"/>
            <a:r>
              <a:rPr lang="en-US" dirty="0" err="1">
                <a:solidFill>
                  <a:prstClr val="black"/>
                </a:solidFill>
                <a:latin typeface="Calibri"/>
              </a:rPr>
              <a:t>G.Cremonese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854" y="6439060"/>
            <a:ext cx="599965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D1B03165-72FD-4ED3-BE00-5C1E3A3B3FBB}" type="slidenum">
              <a:rPr lang="en-US">
                <a:solidFill>
                  <a:prstClr val="black"/>
                </a:solidFill>
                <a:latin typeface="Calibri"/>
              </a:rPr>
              <a:pPr defTabSz="914400"/>
              <a:t>‹Nr.›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34980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88F21-2587-3745-B47A-F32D6798A8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15.06.15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95293-CBE7-8046-B4BB-849655C6333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50543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88F21-2587-3745-B47A-F32D6798A8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15.06.15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95293-CBE7-8046-B4BB-849655C6333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84561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88F21-2587-3745-B47A-F32D6798A8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15.06.15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95293-CBE7-8046-B4BB-849655C6333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4993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>
                <a:solidFill>
                  <a:srgbClr val="FFFFFF"/>
                </a:solidFill>
                <a:latin typeface="Arial"/>
              </a:rPr>
              <a:t>Dr. Jörn Helbert (</a:t>
            </a:r>
            <a:r>
              <a:rPr lang="de-DE" dirty="0" err="1" smtClean="0">
                <a:solidFill>
                  <a:srgbClr val="FFFFFF"/>
                </a:solidFill>
                <a:latin typeface="Arial"/>
              </a:rPr>
              <a:t>joern.helbert@dlr.de</a:t>
            </a:r>
            <a:r>
              <a:rPr lang="de-DE" dirty="0" smtClean="0">
                <a:solidFill>
                  <a:srgbClr val="FFFFFF"/>
                </a:solidFill>
                <a:latin typeface="Arial"/>
              </a:rPr>
              <a:t>) – Berlin 2015</a:t>
            </a:r>
            <a:endParaRPr lang="de-DE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59591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88F21-2587-3745-B47A-F32D6798A8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15.06.15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95293-CBE7-8046-B4BB-849655C6333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98566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88F21-2587-3745-B47A-F32D6798A8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15.06.15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95293-CBE7-8046-B4BB-849655C6333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72541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88F21-2587-3745-B47A-F32D6798A8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15.06.15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95293-CBE7-8046-B4BB-849655C6333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07843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88F21-2587-3745-B47A-F32D6798A8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15.06.15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95293-CBE7-8046-B4BB-849655C6333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73420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88F21-2587-3745-B47A-F32D6798A8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15.06.15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95293-CBE7-8046-B4BB-849655C6333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22967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88F21-2587-3745-B47A-F32D6798A8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15.06.15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95293-CBE7-8046-B4BB-849655C6333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77214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88F21-2587-3745-B47A-F32D6798A8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15.06.15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95293-CBE7-8046-B4BB-849655C6333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0608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88F21-2587-3745-B47A-F32D6798A8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15.06.15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95293-CBE7-8046-B4BB-849655C6333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2002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>
                <a:solidFill>
                  <a:srgbClr val="FFFFFF"/>
                </a:solidFill>
                <a:latin typeface="Arial"/>
              </a:rPr>
              <a:t>Dr. Jörn Helbert (</a:t>
            </a:r>
            <a:r>
              <a:rPr lang="de-DE" dirty="0" err="1" smtClean="0">
                <a:solidFill>
                  <a:srgbClr val="FFFFFF"/>
                </a:solidFill>
                <a:latin typeface="Arial"/>
              </a:rPr>
              <a:t>joern.helbert@dlr.de</a:t>
            </a:r>
            <a:r>
              <a:rPr lang="de-DE" dirty="0" smtClean="0">
                <a:solidFill>
                  <a:srgbClr val="FFFFFF"/>
                </a:solidFill>
                <a:latin typeface="Arial"/>
              </a:rPr>
              <a:t>) – Berlin 2015</a:t>
            </a:r>
            <a:endParaRPr lang="de-DE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7403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>
                <a:solidFill>
                  <a:srgbClr val="FFFFFF"/>
                </a:solidFill>
                <a:latin typeface="Arial"/>
              </a:rPr>
              <a:t>Dr. Jörn Helbert (</a:t>
            </a:r>
            <a:r>
              <a:rPr lang="de-DE" dirty="0" err="1" smtClean="0">
                <a:solidFill>
                  <a:srgbClr val="FFFFFF"/>
                </a:solidFill>
                <a:latin typeface="Arial"/>
              </a:rPr>
              <a:t>joern.helbert@dlr.de</a:t>
            </a:r>
            <a:r>
              <a:rPr lang="de-DE" dirty="0" smtClean="0">
                <a:solidFill>
                  <a:srgbClr val="FFFFFF"/>
                </a:solidFill>
                <a:latin typeface="Arial"/>
              </a:rPr>
              <a:t>) – Berlin 2015</a:t>
            </a:r>
            <a:endParaRPr lang="de-DE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5625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>
                <a:solidFill>
                  <a:srgbClr val="FFFFFF"/>
                </a:solidFill>
                <a:latin typeface="Arial"/>
              </a:rPr>
              <a:t>Dr. Jörn Helbert (</a:t>
            </a:r>
            <a:r>
              <a:rPr lang="de-DE" dirty="0" err="1" smtClean="0">
                <a:solidFill>
                  <a:srgbClr val="FFFFFF"/>
                </a:solidFill>
                <a:latin typeface="Arial"/>
              </a:rPr>
              <a:t>joern.helbert@dlr.de</a:t>
            </a:r>
            <a:r>
              <a:rPr lang="de-DE" dirty="0" smtClean="0">
                <a:solidFill>
                  <a:srgbClr val="FFFFFF"/>
                </a:solidFill>
                <a:latin typeface="Arial"/>
              </a:rPr>
              <a:t>) – Berlin 2015</a:t>
            </a:r>
            <a:endParaRPr lang="de-DE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4540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>
                <a:solidFill>
                  <a:srgbClr val="FFFFFF"/>
                </a:solidFill>
                <a:latin typeface="Arial"/>
              </a:rPr>
              <a:t>Dr. Jörn Helbert (</a:t>
            </a:r>
            <a:r>
              <a:rPr lang="de-DE" dirty="0" err="1" smtClean="0">
                <a:solidFill>
                  <a:srgbClr val="FFFFFF"/>
                </a:solidFill>
                <a:latin typeface="Arial"/>
              </a:rPr>
              <a:t>joern.helbert@dlr.de</a:t>
            </a:r>
            <a:r>
              <a:rPr lang="de-DE" dirty="0" smtClean="0">
                <a:solidFill>
                  <a:srgbClr val="FFFFFF"/>
                </a:solidFill>
                <a:latin typeface="Arial"/>
              </a:rPr>
              <a:t>) – Berlin 2015</a:t>
            </a:r>
            <a:endParaRPr lang="de-DE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7896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8100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447800"/>
            <a:ext cx="77724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1028" name="Picture 2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84900"/>
            <a:ext cx="91471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6" name="Rectangle 22"/>
          <p:cNvSpPr>
            <a:spLocks noChangeArrowheads="1"/>
          </p:cNvSpPr>
          <p:nvPr/>
        </p:nvSpPr>
        <p:spPr bwMode="auto">
          <a:xfrm>
            <a:off x="3363913" y="6477000"/>
            <a:ext cx="5399087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7200" rIns="0" bIns="0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Slide </a:t>
            </a:r>
            <a:fld id="{7D2D6A89-5871-A843-A8D5-96E5B8929B66}" type="slidenum">
              <a:rPr lang="de-DE" sz="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sz="8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47" name="Rectangle 2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63913" y="6627813"/>
            <a:ext cx="5399087" cy="15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18000" rIns="0" bIns="0" numCol="1" anchor="t" anchorCtr="0" compatLnSpc="1">
            <a:prstTxWarp prst="textNoShape">
              <a:avLst/>
            </a:prstTxWarp>
          </a:bodyPr>
          <a:lstStyle>
            <a:lvl1pPr algn="r">
              <a:defRPr sz="600" smtClean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Dr. Jörn Helbert (</a:t>
            </a:r>
            <a:r>
              <a:rPr lang="de-DE" dirty="0" err="1" smtClean="0">
                <a:solidFill>
                  <a:srgbClr val="FFFFFF"/>
                </a:solidFill>
                <a:latin typeface="Arial"/>
                <a:ea typeface="ＭＳ Ｐゴシック" charset="0"/>
              </a:rPr>
              <a:t>joern.helbert@dlr.de</a:t>
            </a:r>
            <a:r>
              <a:rPr lang="de-DE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) – Berlin 2015</a:t>
            </a:r>
            <a:endParaRPr lang="de-DE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047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  <a:ea typeface="ＭＳ Ｐゴシック" charset="0"/>
        </a:defRPr>
      </a:lvl6pPr>
      <a:lvl7pPr marL="9144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  <a:ea typeface="ＭＳ Ｐゴシック" charset="0"/>
        </a:defRPr>
      </a:lvl7pPr>
      <a:lvl8pPr marL="13716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  <a:ea typeface="ＭＳ Ｐゴシック" charset="0"/>
        </a:defRPr>
      </a:lvl8pPr>
      <a:lvl9pPr marL="18288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  <a:ea typeface="ＭＳ Ｐゴシック" charset="0"/>
        </a:defRPr>
      </a:lvl9pPr>
    </p:titleStyle>
    <p:bodyStyle>
      <a:lvl1pPr marL="381000" indent="-381000" algn="l" rtl="0" eaLnBrk="0" fontAlgn="base" hangingPunct="0">
        <a:spcBef>
          <a:spcPct val="25000"/>
        </a:spcBef>
        <a:spcAft>
          <a:spcPct val="0"/>
        </a:spcAft>
        <a:buSzPct val="90000"/>
        <a:buBlip>
          <a:blip r:embed="rId15"/>
        </a:buBlip>
        <a:defRPr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950913" indent="-379413" algn="l" rtl="0" eaLnBrk="0" fontAlgn="base" hangingPunct="0">
        <a:spcBef>
          <a:spcPct val="25000"/>
        </a:spcBef>
        <a:spcAft>
          <a:spcPct val="0"/>
        </a:spcAft>
        <a:buSzPct val="90000"/>
        <a:buBlip>
          <a:blip r:embed="rId15"/>
        </a:buBlip>
        <a:defRPr>
          <a:solidFill>
            <a:schemeClr val="tx1"/>
          </a:solidFill>
          <a:latin typeface="+mn-lt"/>
          <a:ea typeface="+mn-ea"/>
        </a:defRPr>
      </a:lvl2pPr>
      <a:lvl3pPr marL="1520825" indent="-379413" algn="l" rtl="0" eaLnBrk="0" fontAlgn="base" hangingPunct="0">
        <a:spcBef>
          <a:spcPct val="25000"/>
        </a:spcBef>
        <a:spcAft>
          <a:spcPct val="0"/>
        </a:spcAft>
        <a:buSzPct val="90000"/>
        <a:buBlip>
          <a:blip r:embed="rId15"/>
        </a:buBlip>
        <a:defRPr>
          <a:solidFill>
            <a:schemeClr val="tx1"/>
          </a:solidFill>
          <a:latin typeface="+mn-lt"/>
          <a:ea typeface="+mn-ea"/>
        </a:defRPr>
      </a:lvl3pPr>
      <a:lvl4pPr marL="2092325" indent="-381000" algn="l" rtl="0" eaLnBrk="0" fontAlgn="base" hangingPunct="0">
        <a:spcBef>
          <a:spcPct val="25000"/>
        </a:spcBef>
        <a:spcAft>
          <a:spcPct val="0"/>
        </a:spcAft>
        <a:buSzPct val="90000"/>
        <a:buBlip>
          <a:blip r:embed="rId15"/>
        </a:buBlip>
        <a:defRPr>
          <a:solidFill>
            <a:schemeClr val="tx1"/>
          </a:solidFill>
          <a:latin typeface="+mn-lt"/>
          <a:ea typeface="+mn-ea"/>
        </a:defRPr>
      </a:lvl4pPr>
      <a:lvl5pPr marL="2663825" indent="-381000" algn="l" rtl="0" eaLnBrk="0" fontAlgn="base" hangingPunct="0">
        <a:spcBef>
          <a:spcPct val="25000"/>
        </a:spcBef>
        <a:spcAft>
          <a:spcPct val="0"/>
        </a:spcAft>
        <a:buSzPct val="90000"/>
        <a:buBlip>
          <a:blip r:embed="rId15"/>
        </a:buBlip>
        <a:defRPr>
          <a:solidFill>
            <a:schemeClr val="tx1"/>
          </a:solidFill>
          <a:latin typeface="+mn-lt"/>
          <a:ea typeface="+mn-ea"/>
        </a:defRPr>
      </a:lvl5pPr>
      <a:lvl6pPr marL="3121025" indent="-381000" algn="l" rtl="0" fontAlgn="base">
        <a:spcBef>
          <a:spcPct val="25000"/>
        </a:spcBef>
        <a:spcAft>
          <a:spcPct val="0"/>
        </a:spcAft>
        <a:buSzPct val="90000"/>
        <a:buBlip>
          <a:blip r:embed="rId15"/>
        </a:buBlip>
        <a:defRPr>
          <a:solidFill>
            <a:schemeClr val="tx1"/>
          </a:solidFill>
          <a:latin typeface="+mn-lt"/>
          <a:ea typeface="+mn-ea"/>
        </a:defRPr>
      </a:lvl6pPr>
      <a:lvl7pPr marL="3578225" indent="-381000" algn="l" rtl="0" fontAlgn="base">
        <a:spcBef>
          <a:spcPct val="25000"/>
        </a:spcBef>
        <a:spcAft>
          <a:spcPct val="0"/>
        </a:spcAft>
        <a:buSzPct val="90000"/>
        <a:buBlip>
          <a:blip r:embed="rId15"/>
        </a:buBlip>
        <a:defRPr>
          <a:solidFill>
            <a:schemeClr val="tx1"/>
          </a:solidFill>
          <a:latin typeface="+mn-lt"/>
          <a:ea typeface="+mn-ea"/>
        </a:defRPr>
      </a:lvl7pPr>
      <a:lvl8pPr marL="4035425" indent="-381000" algn="l" rtl="0" fontAlgn="base">
        <a:spcBef>
          <a:spcPct val="25000"/>
        </a:spcBef>
        <a:spcAft>
          <a:spcPct val="0"/>
        </a:spcAft>
        <a:buSzPct val="90000"/>
        <a:buBlip>
          <a:blip r:embed="rId15"/>
        </a:buBlip>
        <a:defRPr>
          <a:solidFill>
            <a:schemeClr val="tx1"/>
          </a:solidFill>
          <a:latin typeface="+mn-lt"/>
          <a:ea typeface="+mn-ea"/>
        </a:defRPr>
      </a:lvl8pPr>
      <a:lvl9pPr marL="4492625" indent="-381000" algn="l" rtl="0" fontAlgn="base">
        <a:spcBef>
          <a:spcPct val="25000"/>
        </a:spcBef>
        <a:spcAft>
          <a:spcPct val="0"/>
        </a:spcAft>
        <a:buSzPct val="90000"/>
        <a:buBlip>
          <a:blip r:embed="rId15"/>
        </a:buBlip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8100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447800"/>
            <a:ext cx="77724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1028" name="Picture 2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84900"/>
            <a:ext cx="91471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6" name="Rectangle 22"/>
          <p:cNvSpPr>
            <a:spLocks noChangeArrowheads="1"/>
          </p:cNvSpPr>
          <p:nvPr/>
        </p:nvSpPr>
        <p:spPr bwMode="auto">
          <a:xfrm>
            <a:off x="3363913" y="6477000"/>
            <a:ext cx="5399087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7200" rIns="0" bIns="0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Slide </a:t>
            </a:r>
            <a:fld id="{7D2D6A89-5871-A843-A8D5-96E5B8929B66}" type="slidenum">
              <a:rPr lang="de-DE" sz="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sz="8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47" name="Rectangle 2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63913" y="6627813"/>
            <a:ext cx="5399087" cy="15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18000" rIns="0" bIns="0" numCol="1" anchor="t" anchorCtr="0" compatLnSpc="1">
            <a:prstTxWarp prst="textNoShape">
              <a:avLst/>
            </a:prstTxWarp>
          </a:bodyPr>
          <a:lstStyle>
            <a:lvl1pPr algn="r">
              <a:defRPr sz="600" smtClean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Dr. Jörn Helbert (</a:t>
            </a:r>
            <a:r>
              <a:rPr lang="de-DE" dirty="0" err="1" smtClean="0">
                <a:solidFill>
                  <a:srgbClr val="FFFFFF"/>
                </a:solidFill>
                <a:latin typeface="Arial"/>
                <a:ea typeface="ＭＳ Ｐゴシック" charset="0"/>
              </a:rPr>
              <a:t>joern.helbert@dlr.de</a:t>
            </a:r>
            <a:r>
              <a:rPr lang="de-DE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) – Berlin 2015</a:t>
            </a:r>
            <a:endParaRPr lang="de-DE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137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  <a:ea typeface="ＭＳ Ｐゴシック" charset="0"/>
        </a:defRPr>
      </a:lvl6pPr>
      <a:lvl7pPr marL="9144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  <a:ea typeface="ＭＳ Ｐゴシック" charset="0"/>
        </a:defRPr>
      </a:lvl7pPr>
      <a:lvl8pPr marL="13716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  <a:ea typeface="ＭＳ Ｐゴシック" charset="0"/>
        </a:defRPr>
      </a:lvl8pPr>
      <a:lvl9pPr marL="18288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  <a:ea typeface="ＭＳ Ｐゴシック" charset="0"/>
        </a:defRPr>
      </a:lvl9pPr>
    </p:titleStyle>
    <p:bodyStyle>
      <a:lvl1pPr marL="381000" indent="-381000" algn="l" rtl="0" eaLnBrk="0" fontAlgn="base" hangingPunct="0">
        <a:spcBef>
          <a:spcPct val="25000"/>
        </a:spcBef>
        <a:spcAft>
          <a:spcPct val="0"/>
        </a:spcAft>
        <a:buSzPct val="90000"/>
        <a:buBlip>
          <a:blip r:embed="rId15"/>
        </a:buBlip>
        <a:defRPr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950913" indent="-379413" algn="l" rtl="0" eaLnBrk="0" fontAlgn="base" hangingPunct="0">
        <a:spcBef>
          <a:spcPct val="25000"/>
        </a:spcBef>
        <a:spcAft>
          <a:spcPct val="0"/>
        </a:spcAft>
        <a:buSzPct val="90000"/>
        <a:buBlip>
          <a:blip r:embed="rId15"/>
        </a:buBlip>
        <a:defRPr>
          <a:solidFill>
            <a:schemeClr val="tx1"/>
          </a:solidFill>
          <a:latin typeface="+mn-lt"/>
          <a:ea typeface="+mn-ea"/>
        </a:defRPr>
      </a:lvl2pPr>
      <a:lvl3pPr marL="1520825" indent="-379413" algn="l" rtl="0" eaLnBrk="0" fontAlgn="base" hangingPunct="0">
        <a:spcBef>
          <a:spcPct val="25000"/>
        </a:spcBef>
        <a:spcAft>
          <a:spcPct val="0"/>
        </a:spcAft>
        <a:buSzPct val="90000"/>
        <a:buBlip>
          <a:blip r:embed="rId15"/>
        </a:buBlip>
        <a:defRPr>
          <a:solidFill>
            <a:schemeClr val="tx1"/>
          </a:solidFill>
          <a:latin typeface="+mn-lt"/>
          <a:ea typeface="+mn-ea"/>
        </a:defRPr>
      </a:lvl3pPr>
      <a:lvl4pPr marL="2092325" indent="-381000" algn="l" rtl="0" eaLnBrk="0" fontAlgn="base" hangingPunct="0">
        <a:spcBef>
          <a:spcPct val="25000"/>
        </a:spcBef>
        <a:spcAft>
          <a:spcPct val="0"/>
        </a:spcAft>
        <a:buSzPct val="90000"/>
        <a:buBlip>
          <a:blip r:embed="rId15"/>
        </a:buBlip>
        <a:defRPr>
          <a:solidFill>
            <a:schemeClr val="tx1"/>
          </a:solidFill>
          <a:latin typeface="+mn-lt"/>
          <a:ea typeface="+mn-ea"/>
        </a:defRPr>
      </a:lvl4pPr>
      <a:lvl5pPr marL="2663825" indent="-381000" algn="l" rtl="0" eaLnBrk="0" fontAlgn="base" hangingPunct="0">
        <a:spcBef>
          <a:spcPct val="25000"/>
        </a:spcBef>
        <a:spcAft>
          <a:spcPct val="0"/>
        </a:spcAft>
        <a:buSzPct val="90000"/>
        <a:buBlip>
          <a:blip r:embed="rId15"/>
        </a:buBlip>
        <a:defRPr>
          <a:solidFill>
            <a:schemeClr val="tx1"/>
          </a:solidFill>
          <a:latin typeface="+mn-lt"/>
          <a:ea typeface="+mn-ea"/>
        </a:defRPr>
      </a:lvl5pPr>
      <a:lvl6pPr marL="3121025" indent="-381000" algn="l" rtl="0" fontAlgn="base">
        <a:spcBef>
          <a:spcPct val="25000"/>
        </a:spcBef>
        <a:spcAft>
          <a:spcPct val="0"/>
        </a:spcAft>
        <a:buSzPct val="90000"/>
        <a:buBlip>
          <a:blip r:embed="rId15"/>
        </a:buBlip>
        <a:defRPr>
          <a:solidFill>
            <a:schemeClr val="tx1"/>
          </a:solidFill>
          <a:latin typeface="+mn-lt"/>
          <a:ea typeface="+mn-ea"/>
        </a:defRPr>
      </a:lvl6pPr>
      <a:lvl7pPr marL="3578225" indent="-381000" algn="l" rtl="0" fontAlgn="base">
        <a:spcBef>
          <a:spcPct val="25000"/>
        </a:spcBef>
        <a:spcAft>
          <a:spcPct val="0"/>
        </a:spcAft>
        <a:buSzPct val="90000"/>
        <a:buBlip>
          <a:blip r:embed="rId15"/>
        </a:buBlip>
        <a:defRPr>
          <a:solidFill>
            <a:schemeClr val="tx1"/>
          </a:solidFill>
          <a:latin typeface="+mn-lt"/>
          <a:ea typeface="+mn-ea"/>
        </a:defRPr>
      </a:lvl7pPr>
      <a:lvl8pPr marL="4035425" indent="-381000" algn="l" rtl="0" fontAlgn="base">
        <a:spcBef>
          <a:spcPct val="25000"/>
        </a:spcBef>
        <a:spcAft>
          <a:spcPct val="0"/>
        </a:spcAft>
        <a:buSzPct val="90000"/>
        <a:buBlip>
          <a:blip r:embed="rId15"/>
        </a:buBlip>
        <a:defRPr>
          <a:solidFill>
            <a:schemeClr val="tx1"/>
          </a:solidFill>
          <a:latin typeface="+mn-lt"/>
          <a:ea typeface="+mn-ea"/>
        </a:defRPr>
      </a:lvl8pPr>
      <a:lvl9pPr marL="4492625" indent="-381000" algn="l" rtl="0" fontAlgn="base">
        <a:spcBef>
          <a:spcPct val="25000"/>
        </a:spcBef>
        <a:spcAft>
          <a:spcPct val="0"/>
        </a:spcAft>
        <a:buSzPct val="90000"/>
        <a:buBlip>
          <a:blip r:embed="rId15"/>
        </a:buBlip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6CDFD706-7892-FE41-A1EB-38CFF9E218D9}" type="datetimeFigureOut">
              <a:rPr lang="en-GB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15.06.15</a:t>
            </a:fld>
            <a:endParaRPr lang="en-GB"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D9AB796-F7FB-9542-83E7-CDDFE28EEC97}" type="slidenum">
              <a:rPr lang="en-GB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94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itolo 1"/>
          <p:cNvSpPr>
            <a:spLocks noGrp="1"/>
          </p:cNvSpPr>
          <p:nvPr>
            <p:ph type="title"/>
          </p:nvPr>
        </p:nvSpPr>
        <p:spPr>
          <a:xfrm>
            <a:off x="609442" y="274639"/>
            <a:ext cx="8202049" cy="1143000"/>
          </a:xfrm>
          <a:prstGeom prst="rect">
            <a:avLst/>
          </a:prstGeom>
        </p:spPr>
        <p:txBody>
          <a:bodyPr vert="horz" lIns="108832" tIns="54416" rIns="108832" bIns="54416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8" name="Segnaposto testo 2"/>
          <p:cNvSpPr>
            <a:spLocks noGrp="1"/>
          </p:cNvSpPr>
          <p:nvPr>
            <p:ph type="body" idx="1"/>
          </p:nvPr>
        </p:nvSpPr>
        <p:spPr>
          <a:xfrm>
            <a:off x="609442" y="1600205"/>
            <a:ext cx="8202049" cy="4525963"/>
          </a:xfrm>
          <a:prstGeom prst="rect">
            <a:avLst/>
          </a:prstGeom>
        </p:spPr>
        <p:txBody>
          <a:bodyPr vert="horz" lIns="108832" tIns="54416" rIns="108832" bIns="54416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399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88F21-2587-3745-B47A-F32D6798A8F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15.06.15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95293-CBE7-8046-B4BB-849655C6333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757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tiff"/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wmf"/><Relationship Id="rId7" Type="http://schemas.openxmlformats.org/officeDocument/2006/relationships/image" Target="../media/image28.wmf"/><Relationship Id="rId8" Type="http://schemas.openxmlformats.org/officeDocument/2006/relationships/image" Target="../media/image23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jpeg"/><Relationship Id="rId6" Type="http://schemas.openxmlformats.org/officeDocument/2006/relationships/image" Target="../media/image33.em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4" Type="http://schemas.openxmlformats.org/officeDocument/2006/relationships/image" Target="../media/image37.png"/><Relationship Id="rId5" Type="http://schemas.openxmlformats.org/officeDocument/2006/relationships/image" Target="../media/image38.wmf"/><Relationship Id="rId6" Type="http://schemas.openxmlformats.org/officeDocument/2006/relationships/image" Target="../media/image39.jpeg"/><Relationship Id="rId7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4.jpeg"/><Relationship Id="rId3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7.jpeg"/><Relationship Id="rId3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jp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7.jpeg"/><Relationship Id="rId3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png"/><Relationship Id="rId5" Type="http://schemas.openxmlformats.org/officeDocument/2006/relationships/image" Target="../media/image55.png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8.jpeg"/><Relationship Id="rId3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JPG"/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latin typeface="Arial"/>
              </a:rPr>
              <a:t>Slide </a:t>
            </a:r>
            <a:fld id="{EA438B78-7ED0-AA4F-B443-969509592F35}" type="slidenum">
              <a:rPr lang="de-DE">
                <a:latin typeface="Arial"/>
              </a:rPr>
              <a:pPr>
                <a:defRPr/>
              </a:pPr>
              <a:t>1</a:t>
            </a:fld>
            <a:endParaRPr lang="de-DE">
              <a:latin typeface="Arial"/>
            </a:endParaRPr>
          </a:p>
        </p:txBody>
      </p:sp>
      <p:sp>
        <p:nvSpPr>
          <p:cNvPr id="7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rgbClr val="000000"/>
                </a:solidFill>
                <a:latin typeface="Arial"/>
              </a:rPr>
              <a:t>Dr. Jörn Helbert (</a:t>
            </a:r>
            <a:r>
              <a:rPr lang="de-DE" dirty="0" err="1">
                <a:solidFill>
                  <a:srgbClr val="000000"/>
                </a:solidFill>
                <a:latin typeface="Arial"/>
              </a:rPr>
              <a:t>joern.helbert@dlr.de</a:t>
            </a:r>
            <a:r>
              <a:rPr lang="de-DE" dirty="0">
                <a:solidFill>
                  <a:srgbClr val="000000"/>
                </a:solidFill>
                <a:latin typeface="Arial"/>
              </a:rPr>
              <a:t>) </a:t>
            </a:r>
            <a:r>
              <a:rPr lang="de-DE" dirty="0" smtClean="0">
                <a:solidFill>
                  <a:srgbClr val="000000"/>
                </a:solidFill>
                <a:latin typeface="Arial"/>
              </a:rPr>
              <a:t>–Berlin 2015</a:t>
            </a:r>
            <a:endParaRPr lang="de-DE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26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55576" y="2780927"/>
            <a:ext cx="8136904" cy="945367"/>
          </a:xfrm>
        </p:spPr>
        <p:txBody>
          <a:bodyPr/>
          <a:lstStyle/>
          <a:p>
            <a:r>
              <a:rPr lang="de-DE" sz="2800" b="0" dirty="0" err="1" smtClean="0">
                <a:latin typeface="Arial Rounded MT Bold"/>
                <a:cs typeface="Arial Rounded MT Bold"/>
              </a:rPr>
              <a:t>Studying</a:t>
            </a:r>
            <a:r>
              <a:rPr lang="de-DE" sz="2800" b="0" dirty="0" smtClean="0">
                <a:latin typeface="Arial Rounded MT Bold"/>
                <a:cs typeface="Arial Rounded MT Bold"/>
              </a:rPr>
              <a:t> </a:t>
            </a:r>
            <a:r>
              <a:rPr lang="de-DE" sz="2800" b="0" dirty="0" err="1" smtClean="0">
                <a:latin typeface="Arial Rounded MT Bold"/>
                <a:cs typeface="Arial Rounded MT Bold"/>
              </a:rPr>
              <a:t>the</a:t>
            </a:r>
            <a:r>
              <a:rPr lang="de-DE" sz="2800" b="0" dirty="0" smtClean="0">
                <a:latin typeface="Arial Rounded MT Bold"/>
                <a:cs typeface="Arial Rounded MT Bold"/>
              </a:rPr>
              <a:t> </a:t>
            </a:r>
            <a:r>
              <a:rPr lang="de-DE" sz="2800" b="0" dirty="0" err="1" smtClean="0">
                <a:latin typeface="Arial Rounded MT Bold"/>
                <a:cs typeface="Arial Rounded MT Bold"/>
              </a:rPr>
              <a:t>surface</a:t>
            </a:r>
            <a:r>
              <a:rPr lang="de-DE" sz="2800" b="0" dirty="0" smtClean="0">
                <a:latin typeface="Arial Rounded MT Bold"/>
                <a:cs typeface="Arial Rounded MT Bold"/>
              </a:rPr>
              <a:t> </a:t>
            </a:r>
            <a:r>
              <a:rPr lang="de-DE" sz="2800" b="0" dirty="0" err="1" smtClean="0">
                <a:latin typeface="Arial Rounded MT Bold"/>
                <a:cs typeface="Arial Rounded MT Bold"/>
              </a:rPr>
              <a:t>of</a:t>
            </a:r>
            <a:r>
              <a:rPr lang="de-DE" sz="2800" b="0" dirty="0" smtClean="0">
                <a:latin typeface="Arial Rounded MT Bold"/>
                <a:cs typeface="Arial Rounded MT Bold"/>
              </a:rPr>
              <a:t> Mercury </a:t>
            </a:r>
            <a:r>
              <a:rPr lang="de-DE" sz="2800" b="0" dirty="0" err="1" smtClean="0">
                <a:latin typeface="Arial Rounded MT Bold"/>
                <a:cs typeface="Arial Rounded MT Bold"/>
              </a:rPr>
              <a:t>with</a:t>
            </a:r>
            <a:r>
              <a:rPr lang="de-DE" sz="2800" b="0" dirty="0" smtClean="0">
                <a:latin typeface="Arial Rounded MT Bold"/>
                <a:cs typeface="Arial Rounded MT Bold"/>
              </a:rPr>
              <a:t> </a:t>
            </a:r>
            <a:r>
              <a:rPr lang="de-DE" sz="2800" b="0" dirty="0" err="1" smtClean="0">
                <a:latin typeface="Arial Rounded MT Bold"/>
                <a:cs typeface="Arial Rounded MT Bold"/>
              </a:rPr>
              <a:t>BepiColombo</a:t>
            </a:r>
            <a:endParaRPr lang="de-DE" sz="2800" dirty="0" smtClean="0">
              <a:latin typeface="Arial Rounded MT Bold"/>
              <a:cs typeface="Arial Rounded MT Bold"/>
            </a:endParaRPr>
          </a:p>
        </p:txBody>
      </p:sp>
      <p:sp>
        <p:nvSpPr>
          <p:cNvPr id="26726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758453" y="3706702"/>
            <a:ext cx="7773987" cy="792188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 err="1" smtClean="0">
                <a:cs typeface="+mn-cs"/>
              </a:rPr>
              <a:t>Presented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by</a:t>
            </a:r>
            <a:r>
              <a:rPr lang="de-DE" dirty="0" smtClean="0">
                <a:cs typeface="+mn-cs"/>
              </a:rPr>
              <a:t> Jörn Helbert</a:t>
            </a:r>
          </a:p>
          <a:p>
            <a:pPr eaLnBrk="1" hangingPunct="1">
              <a:defRPr/>
            </a:pPr>
            <a:r>
              <a:rPr lang="de-DE" dirty="0" smtClean="0">
                <a:cs typeface="+mn-cs"/>
              </a:rPr>
              <a:t>On behalf </a:t>
            </a:r>
            <a:r>
              <a:rPr lang="de-DE" dirty="0" err="1" smtClean="0">
                <a:cs typeface="+mn-cs"/>
              </a:rPr>
              <a:t>of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the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BepiColombo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surface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science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working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group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and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the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operation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team</a:t>
            </a:r>
            <a:endParaRPr lang="de-DE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870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B03165-72FD-4ED3-BE00-5C1E3A3B3FBB}" type="slidenum">
              <a:rPr lang="en-US" smtClean="0">
                <a:solidFill>
                  <a:schemeClr val="bg1"/>
                </a:solidFill>
              </a:rPr>
              <a:t>10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90331" y="0"/>
            <a:ext cx="7886700" cy="528143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+mn-lt"/>
              </a:rPr>
              <a:t>Surface science with SIMBIO-SYS</a:t>
            </a:r>
            <a:endParaRPr lang="en-US" sz="2400" b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304800" y="492556"/>
            <a:ext cx="8675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 smtClean="0">
                <a:solidFill>
                  <a:schemeClr val="bg1"/>
                </a:solidFill>
              </a:rPr>
              <a:t>Some </a:t>
            </a:r>
            <a:r>
              <a:rPr lang="it-IT" sz="1400" b="1" dirty="0" err="1" smtClean="0">
                <a:solidFill>
                  <a:schemeClr val="bg1"/>
                </a:solidFill>
              </a:rPr>
              <a:t>examples</a:t>
            </a:r>
            <a:r>
              <a:rPr lang="it-IT" sz="1400" b="1" dirty="0" smtClean="0">
                <a:solidFill>
                  <a:schemeClr val="bg1"/>
                </a:solidFill>
              </a:rPr>
              <a:t> of </a:t>
            </a:r>
            <a:r>
              <a:rPr lang="it-IT" sz="1400" b="1" u="sng" dirty="0" err="1" smtClean="0">
                <a:solidFill>
                  <a:schemeClr val="bg1"/>
                </a:solidFill>
              </a:rPr>
              <a:t>scientific</a:t>
            </a:r>
            <a:r>
              <a:rPr lang="it-IT" sz="1400" b="1" u="sng" dirty="0" smtClean="0">
                <a:solidFill>
                  <a:schemeClr val="bg1"/>
                </a:solidFill>
              </a:rPr>
              <a:t> targets </a:t>
            </a:r>
            <a:r>
              <a:rPr lang="it-IT" sz="1400" b="1" dirty="0" err="1" smtClean="0">
                <a:solidFill>
                  <a:schemeClr val="bg1"/>
                </a:solidFill>
              </a:rPr>
              <a:t>that</a:t>
            </a:r>
            <a:r>
              <a:rPr lang="it-IT" sz="1400" b="1" dirty="0" smtClean="0">
                <a:solidFill>
                  <a:schemeClr val="bg1"/>
                </a:solidFill>
              </a:rPr>
              <a:t> </a:t>
            </a:r>
            <a:r>
              <a:rPr lang="it-IT" sz="1400" b="1" dirty="0" err="1" smtClean="0">
                <a:solidFill>
                  <a:schemeClr val="bg1"/>
                </a:solidFill>
              </a:rPr>
              <a:t>need</a:t>
            </a:r>
            <a:r>
              <a:rPr lang="it-IT" sz="1400" b="1" dirty="0" smtClean="0">
                <a:solidFill>
                  <a:schemeClr val="bg1"/>
                </a:solidFill>
              </a:rPr>
              <a:t> </a:t>
            </a:r>
            <a:r>
              <a:rPr lang="it-IT" sz="1400" b="1" dirty="0" err="1" smtClean="0">
                <a:solidFill>
                  <a:schemeClr val="bg1"/>
                </a:solidFill>
              </a:rPr>
              <a:t>further</a:t>
            </a:r>
            <a:r>
              <a:rPr lang="it-IT" sz="1400" b="1" dirty="0" smtClean="0">
                <a:solidFill>
                  <a:schemeClr val="bg1"/>
                </a:solidFill>
              </a:rPr>
              <a:t> </a:t>
            </a:r>
            <a:r>
              <a:rPr lang="it-IT" sz="1400" b="1" dirty="0" err="1" smtClean="0">
                <a:solidFill>
                  <a:schemeClr val="bg1"/>
                </a:solidFill>
              </a:rPr>
              <a:t>investigation</a:t>
            </a:r>
            <a:r>
              <a:rPr lang="it-IT" sz="1400" b="1" dirty="0" smtClean="0">
                <a:solidFill>
                  <a:schemeClr val="bg1"/>
                </a:solidFill>
              </a:rPr>
              <a:t> </a:t>
            </a:r>
            <a:r>
              <a:rPr lang="it-IT" sz="1400" b="1" dirty="0" err="1" smtClean="0">
                <a:solidFill>
                  <a:schemeClr val="bg1"/>
                </a:solidFill>
              </a:rPr>
              <a:t>using</a:t>
            </a:r>
            <a:r>
              <a:rPr lang="it-IT" sz="1400" b="1" dirty="0" smtClean="0">
                <a:solidFill>
                  <a:schemeClr val="bg1"/>
                </a:solidFill>
              </a:rPr>
              <a:t> </a:t>
            </a:r>
            <a:r>
              <a:rPr lang="it-IT" sz="1400" b="1" dirty="0" err="1" smtClean="0">
                <a:solidFill>
                  <a:schemeClr val="bg1"/>
                </a:solidFill>
              </a:rPr>
              <a:t>higher</a:t>
            </a:r>
            <a:r>
              <a:rPr lang="it-IT" sz="1400" b="1" dirty="0" smtClean="0">
                <a:solidFill>
                  <a:schemeClr val="bg1"/>
                </a:solidFill>
              </a:rPr>
              <a:t> </a:t>
            </a:r>
            <a:r>
              <a:rPr lang="it-IT" sz="1400" b="1" dirty="0" err="1" smtClean="0">
                <a:solidFill>
                  <a:schemeClr val="bg1"/>
                </a:solidFill>
              </a:rPr>
              <a:t>resolution</a:t>
            </a:r>
            <a:r>
              <a:rPr lang="it-IT" sz="1400" b="1" dirty="0" smtClean="0">
                <a:solidFill>
                  <a:schemeClr val="bg1"/>
                </a:solidFill>
              </a:rPr>
              <a:t> </a:t>
            </a:r>
            <a:r>
              <a:rPr lang="it-IT" sz="1400" b="1" dirty="0" err="1" smtClean="0">
                <a:solidFill>
                  <a:schemeClr val="bg1"/>
                </a:solidFill>
              </a:rPr>
              <a:t>imaging</a:t>
            </a:r>
            <a:r>
              <a:rPr lang="it-IT" sz="1400" b="1" dirty="0" smtClean="0">
                <a:solidFill>
                  <a:schemeClr val="bg1"/>
                </a:solidFill>
              </a:rPr>
              <a:t>, </a:t>
            </a:r>
            <a:r>
              <a:rPr lang="it-IT" sz="1400" b="1" dirty="0" err="1" smtClean="0">
                <a:solidFill>
                  <a:schemeClr val="bg1"/>
                </a:solidFill>
              </a:rPr>
              <a:t>topography</a:t>
            </a:r>
            <a:r>
              <a:rPr lang="it-IT" sz="1400" b="1" dirty="0" smtClean="0">
                <a:solidFill>
                  <a:schemeClr val="bg1"/>
                </a:solidFill>
              </a:rPr>
              <a:t> and </a:t>
            </a:r>
            <a:r>
              <a:rPr lang="it-IT" sz="1400" b="1" dirty="0" err="1" smtClean="0">
                <a:solidFill>
                  <a:schemeClr val="bg1"/>
                </a:solidFill>
              </a:rPr>
              <a:t>spectroscopy</a:t>
            </a:r>
            <a:endParaRPr lang="it-IT" sz="1400" b="1" dirty="0">
              <a:solidFill>
                <a:schemeClr val="bg1"/>
              </a:solidFill>
            </a:endParaRPr>
          </a:p>
        </p:txBody>
      </p:sp>
      <p:grpSp>
        <p:nvGrpSpPr>
          <p:cNvPr id="23" name="Gruppo 22"/>
          <p:cNvGrpSpPr/>
          <p:nvPr/>
        </p:nvGrpSpPr>
        <p:grpSpPr>
          <a:xfrm>
            <a:off x="295275" y="974080"/>
            <a:ext cx="2269026" cy="2592830"/>
            <a:chOff x="304800" y="4298180"/>
            <a:chExt cx="2269026" cy="2592830"/>
          </a:xfrm>
        </p:grpSpPr>
        <p:grpSp>
          <p:nvGrpSpPr>
            <p:cNvPr id="24" name="Gruppo 23"/>
            <p:cNvGrpSpPr/>
            <p:nvPr/>
          </p:nvGrpSpPr>
          <p:grpSpPr>
            <a:xfrm>
              <a:off x="304800" y="4495800"/>
              <a:ext cx="2269026" cy="2395210"/>
              <a:chOff x="304800" y="4495800"/>
              <a:chExt cx="2269026" cy="2395210"/>
            </a:xfrm>
          </p:grpSpPr>
          <p:pic>
            <p:nvPicPr>
              <p:cNvPr id="26" name="Immagine 25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9853" y="4495800"/>
                <a:ext cx="2183973" cy="2183973"/>
              </a:xfrm>
              <a:prstGeom prst="rect">
                <a:avLst/>
              </a:prstGeom>
            </p:spPr>
          </p:pic>
          <p:sp>
            <p:nvSpPr>
              <p:cNvPr id="27" name="CasellaDiTesto 26"/>
              <p:cNvSpPr txBox="1"/>
              <p:nvPr/>
            </p:nvSpPr>
            <p:spPr>
              <a:xfrm>
                <a:off x="304800" y="6629400"/>
                <a:ext cx="150073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100" dirty="0" smtClean="0">
                    <a:solidFill>
                      <a:schemeClr val="bg1"/>
                    </a:solidFill>
                  </a:rPr>
                  <a:t>MDIS NAC ID: </a:t>
                </a:r>
                <a:r>
                  <a:rPr lang="it-IT" sz="1100" dirty="0">
                    <a:solidFill>
                      <a:schemeClr val="bg1"/>
                    </a:solidFill>
                  </a:rPr>
                  <a:t>8072780</a:t>
                </a:r>
              </a:p>
            </p:txBody>
          </p:sp>
        </p:grpSp>
        <p:sp>
          <p:nvSpPr>
            <p:cNvPr id="25" name="CasellaDiTesto 24"/>
            <p:cNvSpPr txBox="1"/>
            <p:nvPr/>
          </p:nvSpPr>
          <p:spPr>
            <a:xfrm>
              <a:off x="397473" y="4298180"/>
              <a:ext cx="78098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b="1" dirty="0" smtClean="0">
                  <a:solidFill>
                    <a:schemeClr val="bg1"/>
                  </a:solidFill>
                </a:rPr>
                <a:t>HOLLOWS</a:t>
              </a:r>
              <a:endParaRPr lang="it-IT" sz="11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Gruppo 27"/>
          <p:cNvGrpSpPr/>
          <p:nvPr/>
        </p:nvGrpSpPr>
        <p:grpSpPr>
          <a:xfrm>
            <a:off x="312855" y="3810000"/>
            <a:ext cx="2260971" cy="2603484"/>
            <a:chOff x="2537868" y="4287526"/>
            <a:chExt cx="2260971" cy="2603484"/>
          </a:xfrm>
        </p:grpSpPr>
        <p:grpSp>
          <p:nvGrpSpPr>
            <p:cNvPr id="29" name="Gruppo 28"/>
            <p:cNvGrpSpPr/>
            <p:nvPr/>
          </p:nvGrpSpPr>
          <p:grpSpPr>
            <a:xfrm>
              <a:off x="2537868" y="4495798"/>
              <a:ext cx="2260971" cy="2395212"/>
              <a:chOff x="2537868" y="4495798"/>
              <a:chExt cx="2260971" cy="2395212"/>
            </a:xfrm>
          </p:grpSpPr>
          <p:pic>
            <p:nvPicPr>
              <p:cNvPr id="31" name="Immagine 3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4866" y="4495798"/>
                <a:ext cx="2183973" cy="2183973"/>
              </a:xfrm>
              <a:prstGeom prst="rect">
                <a:avLst/>
              </a:prstGeom>
            </p:spPr>
          </p:pic>
          <p:sp>
            <p:nvSpPr>
              <p:cNvPr id="32" name="CasellaDiTesto 31"/>
              <p:cNvSpPr txBox="1"/>
              <p:nvPr/>
            </p:nvSpPr>
            <p:spPr>
              <a:xfrm>
                <a:off x="2537868" y="6629400"/>
                <a:ext cx="150073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100" smtClean="0">
                    <a:solidFill>
                      <a:schemeClr val="bg1"/>
                    </a:solidFill>
                  </a:rPr>
                  <a:t>MDIS NAC ID: 7847458</a:t>
                </a:r>
                <a:endParaRPr lang="it-IT" sz="11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0" name="CasellaDiTesto 29"/>
            <p:cNvSpPr txBox="1"/>
            <p:nvPr/>
          </p:nvSpPr>
          <p:spPr>
            <a:xfrm>
              <a:off x="2614866" y="4287526"/>
              <a:ext cx="6222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b="1" smtClean="0">
                  <a:solidFill>
                    <a:schemeClr val="bg1"/>
                  </a:solidFill>
                </a:rPr>
                <a:t>FAULTS</a:t>
              </a:r>
              <a:endParaRPr lang="it-IT" sz="11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Gruppo 32"/>
          <p:cNvGrpSpPr/>
          <p:nvPr/>
        </p:nvGrpSpPr>
        <p:grpSpPr>
          <a:xfrm>
            <a:off x="4826427" y="974080"/>
            <a:ext cx="2183973" cy="2601079"/>
            <a:chOff x="4846320" y="4289931"/>
            <a:chExt cx="2183973" cy="2601079"/>
          </a:xfrm>
        </p:grpSpPr>
        <p:pic>
          <p:nvPicPr>
            <p:cNvPr id="34" name="Immagine 3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6320" y="4495800"/>
              <a:ext cx="2183973" cy="2183973"/>
            </a:xfrm>
            <a:prstGeom prst="rect">
              <a:avLst/>
            </a:prstGeom>
          </p:spPr>
        </p:pic>
        <p:sp>
          <p:nvSpPr>
            <p:cNvPr id="35" name="CasellaDiTesto 34"/>
            <p:cNvSpPr txBox="1"/>
            <p:nvPr/>
          </p:nvSpPr>
          <p:spPr>
            <a:xfrm>
              <a:off x="4846320" y="6629400"/>
              <a:ext cx="142859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dirty="0" smtClean="0">
                  <a:solidFill>
                    <a:schemeClr val="bg1"/>
                  </a:solidFill>
                </a:rPr>
                <a:t>MDIS NAC ID: </a:t>
              </a:r>
              <a:r>
                <a:rPr lang="it-IT" sz="1100" dirty="0">
                  <a:solidFill>
                    <a:schemeClr val="bg1"/>
                  </a:solidFill>
                </a:rPr>
                <a:t>638531</a:t>
              </a:r>
            </a:p>
          </p:txBody>
        </p:sp>
        <p:sp>
          <p:nvSpPr>
            <p:cNvPr id="36" name="CasellaDiTesto 35"/>
            <p:cNvSpPr txBox="1"/>
            <p:nvPr/>
          </p:nvSpPr>
          <p:spPr>
            <a:xfrm>
              <a:off x="4846320" y="4289931"/>
              <a:ext cx="56778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b="1" dirty="0" smtClean="0">
                  <a:solidFill>
                    <a:schemeClr val="bg1"/>
                  </a:solidFill>
                </a:rPr>
                <a:t>VENTS</a:t>
              </a:r>
              <a:endParaRPr lang="it-IT" sz="11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7" name="CasellaDiTesto 36"/>
          <p:cNvSpPr txBox="1"/>
          <p:nvPr/>
        </p:nvSpPr>
        <p:spPr>
          <a:xfrm>
            <a:off x="2524125" y="1171700"/>
            <a:ext cx="1374094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1" dirty="0" smtClean="0">
                <a:solidFill>
                  <a:schemeClr val="bg1"/>
                </a:solidFill>
              </a:rPr>
              <a:t>From MDIS data:</a:t>
            </a:r>
          </a:p>
          <a:p>
            <a:endParaRPr lang="it-IT" sz="1100" b="1" dirty="0">
              <a:solidFill>
                <a:schemeClr val="bg1"/>
              </a:solidFill>
            </a:endParaRPr>
          </a:p>
          <a:p>
            <a:r>
              <a:rPr lang="it-IT" sz="1100" dirty="0">
                <a:solidFill>
                  <a:schemeClr val="bg1"/>
                </a:solidFill>
              </a:rPr>
              <a:t>Thomas et al., </a:t>
            </a:r>
            <a:r>
              <a:rPr lang="it-IT" sz="1100" dirty="0" smtClean="0">
                <a:solidFill>
                  <a:schemeClr val="bg1"/>
                </a:solidFill>
              </a:rPr>
              <a:t>2014a</a:t>
            </a:r>
          </a:p>
          <a:p>
            <a:r>
              <a:rPr lang="it-IT" sz="1100" dirty="0" err="1">
                <a:solidFill>
                  <a:schemeClr val="bg1"/>
                </a:solidFill>
              </a:rPr>
              <a:t>Blewett</a:t>
            </a:r>
            <a:r>
              <a:rPr lang="it-IT" sz="1100" dirty="0">
                <a:solidFill>
                  <a:schemeClr val="bg1"/>
                </a:solidFill>
              </a:rPr>
              <a:t> et al., </a:t>
            </a:r>
            <a:r>
              <a:rPr lang="it-IT" sz="1100" dirty="0" smtClean="0">
                <a:solidFill>
                  <a:schemeClr val="bg1"/>
                </a:solidFill>
              </a:rPr>
              <a:t>2013</a:t>
            </a:r>
            <a:endParaRPr lang="it-IT" sz="1100" dirty="0">
              <a:solidFill>
                <a:schemeClr val="bg1"/>
              </a:solidFill>
            </a:endParaRPr>
          </a:p>
          <a:p>
            <a:r>
              <a:rPr lang="it-IT" sz="1100" dirty="0" err="1" smtClean="0">
                <a:solidFill>
                  <a:schemeClr val="bg1"/>
                </a:solidFill>
              </a:rPr>
              <a:t>Blewett</a:t>
            </a:r>
            <a:r>
              <a:rPr lang="it-IT" sz="1100" dirty="0" smtClean="0">
                <a:solidFill>
                  <a:schemeClr val="bg1"/>
                </a:solidFill>
              </a:rPr>
              <a:t> et al., 2011</a:t>
            </a:r>
          </a:p>
        </p:txBody>
      </p:sp>
      <p:sp>
        <p:nvSpPr>
          <p:cNvPr id="38" name="CasellaDiTesto 37"/>
          <p:cNvSpPr txBox="1"/>
          <p:nvPr/>
        </p:nvSpPr>
        <p:spPr>
          <a:xfrm>
            <a:off x="6972300" y="1179949"/>
            <a:ext cx="1380506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1" dirty="0" smtClean="0">
                <a:solidFill>
                  <a:schemeClr val="bg1"/>
                </a:solidFill>
              </a:rPr>
              <a:t>From MDIS data:</a:t>
            </a:r>
          </a:p>
          <a:p>
            <a:endParaRPr lang="it-IT" sz="1100" b="1" dirty="0">
              <a:solidFill>
                <a:schemeClr val="bg1"/>
              </a:solidFill>
            </a:endParaRPr>
          </a:p>
          <a:p>
            <a:r>
              <a:rPr lang="it-IT" sz="1100" dirty="0" smtClean="0">
                <a:solidFill>
                  <a:schemeClr val="bg1"/>
                </a:solidFill>
              </a:rPr>
              <a:t>Thomas </a:t>
            </a:r>
            <a:r>
              <a:rPr lang="it-IT" sz="1100" dirty="0">
                <a:solidFill>
                  <a:schemeClr val="bg1"/>
                </a:solidFill>
              </a:rPr>
              <a:t>et al., </a:t>
            </a:r>
            <a:r>
              <a:rPr lang="it-IT" sz="1100" dirty="0" smtClean="0">
                <a:solidFill>
                  <a:schemeClr val="bg1"/>
                </a:solidFill>
              </a:rPr>
              <a:t>2014a</a:t>
            </a:r>
          </a:p>
          <a:p>
            <a:r>
              <a:rPr lang="it-IT" sz="1100" dirty="0">
                <a:solidFill>
                  <a:schemeClr val="bg1"/>
                </a:solidFill>
              </a:rPr>
              <a:t>Thomas et al., </a:t>
            </a:r>
            <a:r>
              <a:rPr lang="it-IT" sz="1100" dirty="0" smtClean="0">
                <a:solidFill>
                  <a:schemeClr val="bg1"/>
                </a:solidFill>
              </a:rPr>
              <a:t>2014b</a:t>
            </a:r>
            <a:endParaRPr lang="it-IT" sz="1100" dirty="0">
              <a:solidFill>
                <a:schemeClr val="bg1"/>
              </a:solidFill>
            </a:endParaRPr>
          </a:p>
          <a:p>
            <a:r>
              <a:rPr lang="it-IT" sz="1100" dirty="0" err="1" smtClean="0">
                <a:solidFill>
                  <a:schemeClr val="bg1"/>
                </a:solidFill>
              </a:rPr>
              <a:t>Goudge</a:t>
            </a:r>
            <a:r>
              <a:rPr lang="it-IT" sz="1100" dirty="0" smtClean="0">
                <a:solidFill>
                  <a:schemeClr val="bg1"/>
                </a:solidFill>
              </a:rPr>
              <a:t> et al., 2014</a:t>
            </a:r>
          </a:p>
          <a:p>
            <a:r>
              <a:rPr lang="it-IT" sz="1100" dirty="0" err="1" smtClean="0">
                <a:solidFill>
                  <a:schemeClr val="bg1"/>
                </a:solidFill>
              </a:rPr>
              <a:t>Kerber</a:t>
            </a:r>
            <a:r>
              <a:rPr lang="it-IT" sz="1100" dirty="0" smtClean="0">
                <a:solidFill>
                  <a:schemeClr val="bg1"/>
                </a:solidFill>
              </a:rPr>
              <a:t> et al., 2011</a:t>
            </a:r>
          </a:p>
          <a:p>
            <a:r>
              <a:rPr lang="it-IT" sz="1100" dirty="0" smtClean="0">
                <a:solidFill>
                  <a:schemeClr val="bg1"/>
                </a:solidFill>
              </a:rPr>
              <a:t>Head et al., 2008</a:t>
            </a:r>
            <a:endParaRPr lang="it-IT" sz="1100" dirty="0">
              <a:solidFill>
                <a:schemeClr val="bg1"/>
              </a:solidFill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2564301" y="4018272"/>
            <a:ext cx="1414170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1" dirty="0" smtClean="0">
                <a:solidFill>
                  <a:schemeClr val="bg1"/>
                </a:solidFill>
              </a:rPr>
              <a:t>From MDIS data:</a:t>
            </a:r>
          </a:p>
          <a:p>
            <a:endParaRPr lang="it-IT" sz="1100" dirty="0" smtClean="0">
              <a:solidFill>
                <a:schemeClr val="bg1"/>
              </a:solidFill>
            </a:endParaRPr>
          </a:p>
          <a:p>
            <a:r>
              <a:rPr lang="it-IT" sz="1100" dirty="0" err="1" smtClean="0">
                <a:solidFill>
                  <a:schemeClr val="bg1"/>
                </a:solidFill>
              </a:rPr>
              <a:t>Watters</a:t>
            </a:r>
            <a:r>
              <a:rPr lang="it-IT" sz="1100" dirty="0" smtClean="0">
                <a:solidFill>
                  <a:schemeClr val="bg1"/>
                </a:solidFill>
              </a:rPr>
              <a:t> et al., 2015</a:t>
            </a:r>
          </a:p>
          <a:p>
            <a:r>
              <a:rPr lang="it-IT" sz="1100" dirty="0" err="1" smtClean="0">
                <a:solidFill>
                  <a:schemeClr val="bg1"/>
                </a:solidFill>
              </a:rPr>
              <a:t>Klimczak</a:t>
            </a:r>
            <a:r>
              <a:rPr lang="it-IT" sz="1100" dirty="0" smtClean="0">
                <a:solidFill>
                  <a:schemeClr val="bg1"/>
                </a:solidFill>
              </a:rPr>
              <a:t> et al., 2015</a:t>
            </a:r>
          </a:p>
          <a:p>
            <a:r>
              <a:rPr lang="it-IT" sz="1100" dirty="0" smtClean="0">
                <a:solidFill>
                  <a:schemeClr val="bg1"/>
                </a:solidFill>
              </a:rPr>
              <a:t>Galluzzi et al., 2015</a:t>
            </a:r>
          </a:p>
          <a:p>
            <a:r>
              <a:rPr lang="it-IT" sz="1100" dirty="0" err="1" smtClean="0">
                <a:solidFill>
                  <a:schemeClr val="bg1"/>
                </a:solidFill>
              </a:rPr>
              <a:t>Massironi</a:t>
            </a:r>
            <a:r>
              <a:rPr lang="it-IT" sz="1100" dirty="0" smtClean="0">
                <a:solidFill>
                  <a:schemeClr val="bg1"/>
                </a:solidFill>
              </a:rPr>
              <a:t> et al., 2015</a:t>
            </a:r>
            <a:endParaRPr lang="it-IT" sz="1100" dirty="0">
              <a:solidFill>
                <a:schemeClr val="bg1"/>
              </a:solidFill>
            </a:endParaRPr>
          </a:p>
          <a:p>
            <a:r>
              <a:rPr lang="it-IT" sz="1100" dirty="0" smtClean="0">
                <a:solidFill>
                  <a:schemeClr val="bg1"/>
                </a:solidFill>
              </a:rPr>
              <a:t>Byrne et al., 2014</a:t>
            </a:r>
          </a:p>
          <a:p>
            <a:r>
              <a:rPr lang="it-IT" sz="1100" dirty="0" smtClean="0">
                <a:solidFill>
                  <a:schemeClr val="bg1"/>
                </a:solidFill>
              </a:rPr>
              <a:t>Di Achille et al., 2012</a:t>
            </a:r>
          </a:p>
          <a:p>
            <a:r>
              <a:rPr lang="it-IT" sz="1100" dirty="0" err="1" smtClean="0">
                <a:solidFill>
                  <a:schemeClr val="bg1"/>
                </a:solidFill>
              </a:rPr>
              <a:t>Watters</a:t>
            </a:r>
            <a:r>
              <a:rPr lang="it-IT" sz="1100" dirty="0" smtClean="0">
                <a:solidFill>
                  <a:schemeClr val="bg1"/>
                </a:solidFill>
              </a:rPr>
              <a:t> et al., 2009</a:t>
            </a:r>
          </a:p>
          <a:p>
            <a:endParaRPr lang="it-IT" sz="1100" b="1" dirty="0">
              <a:solidFill>
                <a:schemeClr val="bg1"/>
              </a:solidFill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4721736" y="3733800"/>
            <a:ext cx="40336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b="1" dirty="0" err="1" smtClean="0">
                <a:solidFill>
                  <a:schemeClr val="bg1"/>
                </a:solidFill>
              </a:rPr>
              <a:t>There</a:t>
            </a:r>
            <a:r>
              <a:rPr lang="it-IT" sz="1600" b="1" dirty="0" smtClean="0">
                <a:solidFill>
                  <a:schemeClr val="bg1"/>
                </a:solidFill>
              </a:rPr>
              <a:t> are </a:t>
            </a:r>
            <a:r>
              <a:rPr lang="it-IT" sz="1600" b="1" dirty="0" err="1" smtClean="0">
                <a:solidFill>
                  <a:schemeClr val="bg1"/>
                </a:solidFill>
              </a:rPr>
              <a:t>still</a:t>
            </a:r>
            <a:r>
              <a:rPr lang="it-IT" sz="1600" b="1" dirty="0" smtClean="0">
                <a:solidFill>
                  <a:schemeClr val="bg1"/>
                </a:solidFill>
              </a:rPr>
              <a:t> open </a:t>
            </a:r>
            <a:r>
              <a:rPr lang="it-IT" sz="1600" b="1" dirty="0" err="1" smtClean="0">
                <a:solidFill>
                  <a:schemeClr val="bg1"/>
                </a:solidFill>
              </a:rPr>
              <a:t>questions</a:t>
            </a:r>
            <a:r>
              <a:rPr lang="it-IT" sz="1600" b="1" dirty="0" smtClean="0">
                <a:solidFill>
                  <a:schemeClr val="bg1"/>
                </a:solidFill>
              </a:rPr>
              <a:t> on:</a:t>
            </a:r>
          </a:p>
          <a:p>
            <a:pPr algn="just"/>
            <a:endParaRPr lang="it-IT" sz="1600" b="1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 err="1" smtClean="0">
                <a:solidFill>
                  <a:schemeClr val="bg1"/>
                </a:solidFill>
              </a:rPr>
              <a:t>Formation</a:t>
            </a:r>
            <a:endParaRPr lang="it-IT" sz="1600" dirty="0" smtClean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 smtClean="0">
                <a:solidFill>
                  <a:schemeClr val="bg1"/>
                </a:solidFill>
              </a:rPr>
              <a:t>Timing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 err="1" smtClean="0">
                <a:solidFill>
                  <a:schemeClr val="bg1"/>
                </a:solidFill>
              </a:rPr>
              <a:t>Interaction</a:t>
            </a:r>
            <a:r>
              <a:rPr lang="it-IT" sz="1600" dirty="0" smtClean="0">
                <a:solidFill>
                  <a:schemeClr val="bg1"/>
                </a:solidFill>
              </a:rPr>
              <a:t> (e.g. </a:t>
            </a:r>
            <a:r>
              <a:rPr lang="it-IT" sz="1600" dirty="0" err="1" smtClean="0">
                <a:solidFill>
                  <a:schemeClr val="bg1"/>
                </a:solidFill>
              </a:rPr>
              <a:t>faults</a:t>
            </a:r>
            <a:r>
              <a:rPr lang="it-IT" sz="1600" dirty="0" smtClean="0">
                <a:solidFill>
                  <a:schemeClr val="bg1"/>
                </a:solidFill>
              </a:rPr>
              <a:t> vs. </a:t>
            </a:r>
            <a:r>
              <a:rPr lang="it-IT" sz="1600" dirty="0" err="1" smtClean="0">
                <a:solidFill>
                  <a:schemeClr val="bg1"/>
                </a:solidFill>
              </a:rPr>
              <a:t>vents</a:t>
            </a:r>
            <a:r>
              <a:rPr lang="it-IT" sz="1600" dirty="0" smtClean="0">
                <a:solidFill>
                  <a:schemeClr val="bg1"/>
                </a:solidFill>
              </a:rPr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600" dirty="0">
              <a:solidFill>
                <a:schemeClr val="bg1"/>
              </a:solidFill>
            </a:endParaRPr>
          </a:p>
          <a:p>
            <a:pPr algn="just"/>
            <a:r>
              <a:rPr lang="it-IT" sz="1600" b="1" dirty="0" smtClean="0">
                <a:solidFill>
                  <a:schemeClr val="bg1"/>
                </a:solidFill>
              </a:rPr>
              <a:t>SIMBIO-SYS </a:t>
            </a:r>
            <a:r>
              <a:rPr lang="it-IT" sz="1600" dirty="0" err="1" smtClean="0">
                <a:solidFill>
                  <a:schemeClr val="bg1"/>
                </a:solidFill>
              </a:rPr>
              <a:t>will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further</a:t>
            </a:r>
            <a:r>
              <a:rPr lang="it-IT" sz="1600" dirty="0" smtClean="0">
                <a:solidFill>
                  <a:schemeClr val="bg1"/>
                </a:solidFill>
              </a:rPr>
              <a:t> investigate the </a:t>
            </a:r>
            <a:r>
              <a:rPr lang="it-IT" sz="1600" dirty="0" err="1" smtClean="0">
                <a:solidFill>
                  <a:schemeClr val="bg1"/>
                </a:solidFill>
              </a:rPr>
              <a:t>surface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morphology</a:t>
            </a:r>
            <a:r>
              <a:rPr lang="it-IT" sz="1600" dirty="0" smtClean="0">
                <a:solidFill>
                  <a:schemeClr val="bg1"/>
                </a:solidFill>
              </a:rPr>
              <a:t>, colors and </a:t>
            </a:r>
            <a:r>
              <a:rPr lang="it-IT" sz="1600" dirty="0" err="1" smtClean="0">
                <a:solidFill>
                  <a:schemeClr val="bg1"/>
                </a:solidFill>
              </a:rPr>
              <a:t>composition</a:t>
            </a:r>
            <a:r>
              <a:rPr lang="it-IT" sz="1600" dirty="0" smtClean="0">
                <a:solidFill>
                  <a:schemeClr val="bg1"/>
                </a:solidFill>
              </a:rPr>
              <a:t> of </a:t>
            </a:r>
            <a:r>
              <a:rPr lang="it-IT" sz="1600" dirty="0" err="1" smtClean="0">
                <a:solidFill>
                  <a:schemeClr val="bg1"/>
                </a:solidFill>
              </a:rPr>
              <a:t>these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features</a:t>
            </a:r>
            <a:r>
              <a:rPr lang="it-IT" sz="1600" dirty="0" smtClean="0">
                <a:solidFill>
                  <a:schemeClr val="bg1"/>
                </a:solidFill>
              </a:rPr>
              <a:t> (and </a:t>
            </a:r>
            <a:r>
              <a:rPr lang="it-IT" sz="1600" dirty="0" err="1" smtClean="0">
                <a:solidFill>
                  <a:schemeClr val="bg1"/>
                </a:solidFill>
              </a:rPr>
              <a:t>many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others</a:t>
            </a:r>
            <a:r>
              <a:rPr lang="it-IT" sz="1600" dirty="0" smtClean="0">
                <a:solidFill>
                  <a:schemeClr val="bg1"/>
                </a:solidFill>
              </a:rPr>
              <a:t>) with </a:t>
            </a:r>
            <a:r>
              <a:rPr lang="it-IT" sz="1600" dirty="0" err="1" smtClean="0">
                <a:solidFill>
                  <a:schemeClr val="bg1"/>
                </a:solidFill>
              </a:rPr>
              <a:t>improved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resolution</a:t>
            </a:r>
            <a:endParaRPr lang="it-IT" sz="16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287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0338" y="800100"/>
            <a:ext cx="640715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5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8208963" cy="863600"/>
          </a:xfrm>
        </p:spPr>
        <p:txBody>
          <a:bodyPr/>
          <a:lstStyle/>
          <a:p>
            <a:pPr eaLnBrk="1" hangingPunct="1">
              <a:defRPr/>
            </a:pPr>
            <a:r>
              <a:rPr lang="en-GB" smtClean="0">
                <a:solidFill>
                  <a:schemeClr val="tx1"/>
                </a:solidFill>
                <a:cs typeface="+mj-cs"/>
              </a:rPr>
              <a:t>MERTIS - Mercury Radiometer and Thermal infrared Imaging Spectrometer</a:t>
            </a:r>
          </a:p>
        </p:txBody>
      </p:sp>
      <p:sp>
        <p:nvSpPr>
          <p:cNvPr id="136196" name="Text Box 4"/>
          <p:cNvSpPr txBox="1">
            <a:spLocks noChangeArrowheads="1"/>
          </p:cNvSpPr>
          <p:nvPr/>
        </p:nvSpPr>
        <p:spPr bwMode="auto">
          <a:xfrm>
            <a:off x="179388" y="3357563"/>
            <a:ext cx="8064500" cy="284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de-DE" b="1" dirty="0" smtClean="0">
                <a:solidFill>
                  <a:srgbClr val="000000"/>
                </a:solidFill>
              </a:rPr>
              <a:t>Monoblock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de-DE" b="1" dirty="0" smtClean="0">
                <a:solidFill>
                  <a:srgbClr val="000000"/>
                </a:solidFill>
              </a:rPr>
              <a:t>3.1 kg - 10W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de-DE" b="1" dirty="0" err="1" smtClean="0">
                <a:solidFill>
                  <a:srgbClr val="000000"/>
                </a:solidFill>
              </a:rPr>
              <a:t>Uncooled</a:t>
            </a:r>
            <a:r>
              <a:rPr lang="de-DE" b="1" dirty="0" smtClean="0">
                <a:solidFill>
                  <a:srgbClr val="000000"/>
                </a:solidFill>
              </a:rPr>
              <a:t> </a:t>
            </a:r>
            <a:r>
              <a:rPr lang="de-DE" b="1" dirty="0" err="1" smtClean="0">
                <a:solidFill>
                  <a:srgbClr val="000000"/>
                </a:solidFill>
              </a:rPr>
              <a:t>microbolometer</a:t>
            </a:r>
            <a:endParaRPr lang="de-DE" b="1" dirty="0" smtClean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de-DE" b="1" dirty="0" smtClean="0">
                <a:solidFill>
                  <a:srgbClr val="000000"/>
                </a:solidFill>
              </a:rPr>
              <a:t>7-14</a:t>
            </a:r>
            <a:r>
              <a:rPr lang="el-GR" b="1" dirty="0" smtClean="0">
                <a:solidFill>
                  <a:srgbClr val="000000"/>
                </a:solidFill>
                <a:cs typeface="Arial" charset="0"/>
              </a:rPr>
              <a:t>μ</a:t>
            </a:r>
            <a:r>
              <a:rPr lang="de-DE" b="1" dirty="0" smtClean="0">
                <a:solidFill>
                  <a:srgbClr val="000000"/>
                </a:solidFill>
                <a:cs typeface="Arial" charset="0"/>
              </a:rPr>
              <a:t>m @ 200nm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de-DE" b="1" dirty="0" smtClean="0">
                <a:solidFill>
                  <a:srgbClr val="000000"/>
                </a:solidFill>
                <a:cs typeface="Arial" charset="0"/>
              </a:rPr>
              <a:t>Global </a:t>
            </a:r>
            <a:r>
              <a:rPr lang="de-DE" b="1" dirty="0" err="1" smtClean="0">
                <a:solidFill>
                  <a:srgbClr val="000000"/>
                </a:solidFill>
                <a:cs typeface="Arial" charset="0"/>
              </a:rPr>
              <a:t>coverage</a:t>
            </a:r>
            <a:r>
              <a:rPr lang="de-DE" b="1" dirty="0" smtClean="0">
                <a:solidFill>
                  <a:srgbClr val="000000"/>
                </a:solidFill>
                <a:cs typeface="Arial" charset="0"/>
              </a:rPr>
              <a:t> @ </a:t>
            </a:r>
            <a:r>
              <a:rPr lang="de-DE" b="1" dirty="0" err="1" smtClean="0">
                <a:solidFill>
                  <a:srgbClr val="000000"/>
                </a:solidFill>
                <a:cs typeface="Arial" charset="0"/>
              </a:rPr>
              <a:t>up</a:t>
            </a:r>
            <a:r>
              <a:rPr lang="de-DE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b="1" dirty="0" err="1" smtClean="0">
                <a:solidFill>
                  <a:srgbClr val="000000"/>
                </a:solidFill>
                <a:cs typeface="Arial" charset="0"/>
              </a:rPr>
              <a:t>to</a:t>
            </a:r>
            <a:r>
              <a:rPr lang="de-DE" b="1" dirty="0" smtClean="0">
                <a:solidFill>
                  <a:srgbClr val="000000"/>
                </a:solidFill>
                <a:cs typeface="Arial" charset="0"/>
              </a:rPr>
              <a:t> 280m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de-DE" b="1" dirty="0" smtClean="0">
                <a:solidFill>
                  <a:srgbClr val="000000"/>
                </a:solidFill>
                <a:cs typeface="Arial" charset="0"/>
              </a:rPr>
              <a:t>Integrated </a:t>
            </a:r>
            <a:r>
              <a:rPr lang="el-GR" b="1" dirty="0" smtClean="0">
                <a:solidFill>
                  <a:srgbClr val="000000"/>
                </a:solidFill>
                <a:cs typeface="Arial" charset="0"/>
              </a:rPr>
              <a:t>μ</a:t>
            </a:r>
            <a:r>
              <a:rPr lang="de-DE" b="1" dirty="0" smtClean="0">
                <a:solidFill>
                  <a:srgbClr val="000000"/>
                </a:solidFill>
                <a:cs typeface="Arial" charset="0"/>
              </a:rPr>
              <a:t>-radiometer 7-40 </a:t>
            </a:r>
            <a:r>
              <a:rPr lang="el-GR" b="1" dirty="0" smtClean="0">
                <a:solidFill>
                  <a:srgbClr val="000000"/>
                </a:solidFill>
                <a:cs typeface="Arial" charset="0"/>
              </a:rPr>
              <a:t>μ</a:t>
            </a:r>
            <a:r>
              <a:rPr lang="de-DE" b="1" dirty="0" smtClean="0">
                <a:solidFill>
                  <a:srgbClr val="000000"/>
                </a:solidFill>
                <a:cs typeface="Arial" charset="0"/>
              </a:rPr>
              <a:t>m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de-DE" b="1" dirty="0" err="1" smtClean="0">
                <a:solidFill>
                  <a:srgbClr val="000000"/>
                </a:solidFill>
                <a:cs typeface="Arial" charset="0"/>
              </a:rPr>
              <a:t>No</a:t>
            </a:r>
            <a:r>
              <a:rPr lang="de-DE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b="1" dirty="0" err="1" smtClean="0">
                <a:solidFill>
                  <a:srgbClr val="000000"/>
                </a:solidFill>
                <a:cs typeface="Arial" charset="0"/>
              </a:rPr>
              <a:t>comparable</a:t>
            </a:r>
            <a:r>
              <a:rPr lang="de-DE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b="1" dirty="0" err="1" smtClean="0">
                <a:solidFill>
                  <a:srgbClr val="000000"/>
                </a:solidFill>
                <a:cs typeface="Arial" charset="0"/>
              </a:rPr>
              <a:t>instrument</a:t>
            </a:r>
            <a:r>
              <a:rPr lang="de-DE" b="1" dirty="0" smtClean="0">
                <a:solidFill>
                  <a:srgbClr val="000000"/>
                </a:solidFill>
                <a:cs typeface="Arial" charset="0"/>
              </a:rPr>
              <a:t> on </a:t>
            </a:r>
            <a:r>
              <a:rPr lang="de-DE" b="1" dirty="0" err="1" smtClean="0">
                <a:solidFill>
                  <a:srgbClr val="000000"/>
                </a:solidFill>
                <a:cs typeface="Arial" charset="0"/>
              </a:rPr>
              <a:t>the</a:t>
            </a:r>
            <a:r>
              <a:rPr lang="de-DE" b="1" dirty="0" smtClean="0">
                <a:solidFill>
                  <a:srgbClr val="000000"/>
                </a:solidFill>
                <a:cs typeface="Arial" charset="0"/>
              </a:rPr>
              <a:t> NASA MESSENGER </a:t>
            </a:r>
            <a:r>
              <a:rPr lang="de-DE" b="1" dirty="0" err="1" smtClean="0">
                <a:solidFill>
                  <a:srgbClr val="000000"/>
                </a:solidFill>
                <a:cs typeface="Arial" charset="0"/>
              </a:rPr>
              <a:t>mission</a:t>
            </a:r>
            <a:r>
              <a:rPr lang="de-DE" b="1" dirty="0" smtClean="0">
                <a:solidFill>
                  <a:srgbClr val="000000"/>
                </a:solidFill>
                <a:cs typeface="Arial" charset="0"/>
              </a:rPr>
              <a:t> </a:t>
            </a:r>
            <a:endParaRPr lang="el-GR" b="1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6197" name="Text Box 5"/>
          <p:cNvSpPr txBox="1">
            <a:spLocks noChangeArrowheads="1"/>
          </p:cNvSpPr>
          <p:nvPr/>
        </p:nvSpPr>
        <p:spPr bwMode="auto">
          <a:xfrm>
            <a:off x="215900" y="1400175"/>
            <a:ext cx="3132138" cy="174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b="1">
                <a:solidFill>
                  <a:srgbClr val="000000"/>
                </a:solidFill>
              </a:rPr>
              <a:t>Principle Investigators</a:t>
            </a:r>
          </a:p>
          <a:p>
            <a:pPr>
              <a:spcBef>
                <a:spcPct val="50000"/>
              </a:spcBef>
              <a:defRPr/>
            </a:pPr>
            <a:r>
              <a:rPr lang="de-DE">
                <a:solidFill>
                  <a:srgbClr val="000000"/>
                </a:solidFill>
              </a:rPr>
              <a:t>Dr. J. Helbert</a:t>
            </a:r>
            <a:br>
              <a:rPr lang="de-DE">
                <a:solidFill>
                  <a:srgbClr val="000000"/>
                </a:solidFill>
              </a:rPr>
            </a:br>
            <a:r>
              <a:rPr lang="de-DE">
                <a:solidFill>
                  <a:srgbClr val="000000"/>
                </a:solidFill>
              </a:rPr>
              <a:t>DLR</a:t>
            </a:r>
          </a:p>
          <a:p>
            <a:pPr>
              <a:spcBef>
                <a:spcPct val="50000"/>
              </a:spcBef>
              <a:defRPr/>
            </a:pPr>
            <a:r>
              <a:rPr lang="de-DE">
                <a:solidFill>
                  <a:srgbClr val="000000"/>
                </a:solidFill>
              </a:rPr>
              <a:t>Prof. H. Hiesinger</a:t>
            </a:r>
            <a:br>
              <a:rPr lang="de-DE">
                <a:solidFill>
                  <a:srgbClr val="000000"/>
                </a:solidFill>
              </a:rPr>
            </a:br>
            <a:r>
              <a:rPr lang="de-DE">
                <a:solidFill>
                  <a:srgbClr val="000000"/>
                </a:solidFill>
              </a:rPr>
              <a:t>University of Münster</a:t>
            </a:r>
          </a:p>
        </p:txBody>
      </p:sp>
      <p:pic>
        <p:nvPicPr>
          <p:cNvPr id="18438" name="Bild 6" descr="MERTIS_logo_final_JPEG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1775" y="-26988"/>
            <a:ext cx="1292225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165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5113337" cy="838200"/>
          </a:xfrm>
        </p:spPr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Scientific goals of MERTIS</a:t>
            </a:r>
          </a:p>
        </p:txBody>
      </p:sp>
      <p:sp>
        <p:nvSpPr>
          <p:cNvPr id="278531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628775"/>
            <a:ext cx="5040313" cy="467995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AutoNum type="arabicPeriod"/>
            </a:pPr>
            <a:r>
              <a:rPr lang="en-GB" b="1" dirty="0"/>
              <a:t>Study of Mercury‘s surface composition in the TIR</a:t>
            </a:r>
          </a:p>
          <a:p>
            <a:pPr>
              <a:lnSpc>
                <a:spcPct val="90000"/>
              </a:lnSpc>
              <a:buFontTx/>
              <a:buAutoNum type="arabicPeriod"/>
            </a:pPr>
            <a:r>
              <a:rPr lang="en-GB" b="1" dirty="0"/>
              <a:t>Identification of rock-forming </a:t>
            </a:r>
            <a:br>
              <a:rPr lang="en-GB" b="1" dirty="0"/>
            </a:br>
            <a:r>
              <a:rPr lang="en-GB" b="1" dirty="0"/>
              <a:t>minerals </a:t>
            </a:r>
          </a:p>
          <a:p>
            <a:pPr marL="717550" lvl="1" indent="-146050">
              <a:lnSpc>
                <a:spcPct val="90000"/>
              </a:lnSpc>
              <a:buFontTx/>
              <a:buChar char="•"/>
            </a:pPr>
            <a:r>
              <a:rPr lang="en-GB" dirty="0"/>
              <a:t>Spectral range 7-14</a:t>
            </a:r>
            <a:r>
              <a:rPr lang="el-GR" dirty="0">
                <a:cs typeface="Arial" charset="0"/>
              </a:rPr>
              <a:t>μ</a:t>
            </a:r>
            <a:r>
              <a:rPr lang="de-DE" dirty="0">
                <a:cs typeface="Arial" charset="0"/>
              </a:rPr>
              <a:t>m</a:t>
            </a:r>
          </a:p>
          <a:p>
            <a:pPr marL="717550" lvl="1" indent="-146050">
              <a:lnSpc>
                <a:spcPct val="90000"/>
              </a:lnSpc>
              <a:buFontTx/>
              <a:buChar char="•"/>
            </a:pPr>
            <a:r>
              <a:rPr lang="de-DE" dirty="0" err="1">
                <a:cs typeface="Arial" charset="0"/>
              </a:rPr>
              <a:t>Spectral</a:t>
            </a:r>
            <a:r>
              <a:rPr lang="de-DE" dirty="0">
                <a:cs typeface="Arial" charset="0"/>
              </a:rPr>
              <a:t> </a:t>
            </a:r>
            <a:r>
              <a:rPr lang="de-DE" dirty="0" err="1">
                <a:cs typeface="Arial" charset="0"/>
              </a:rPr>
              <a:t>resolution</a:t>
            </a:r>
            <a:r>
              <a:rPr lang="de-DE" dirty="0">
                <a:cs typeface="Arial" charset="0"/>
              </a:rPr>
              <a:t> </a:t>
            </a:r>
            <a:r>
              <a:rPr lang="de-DE" dirty="0" err="1">
                <a:cs typeface="Arial" charset="0"/>
              </a:rPr>
              <a:t>better</a:t>
            </a:r>
            <a:r>
              <a:rPr lang="de-DE" dirty="0">
                <a:cs typeface="Arial" charset="0"/>
              </a:rPr>
              <a:t/>
            </a:r>
            <a:br>
              <a:rPr lang="de-DE" dirty="0">
                <a:cs typeface="Arial" charset="0"/>
              </a:rPr>
            </a:br>
            <a:r>
              <a:rPr lang="de-DE" dirty="0" err="1">
                <a:cs typeface="Arial" charset="0"/>
              </a:rPr>
              <a:t>than</a:t>
            </a:r>
            <a:r>
              <a:rPr lang="de-DE" dirty="0">
                <a:cs typeface="Arial" charset="0"/>
              </a:rPr>
              <a:t> 200nm</a:t>
            </a:r>
            <a:endParaRPr lang="el-GR" dirty="0">
              <a:cs typeface="Arial" charset="0"/>
            </a:endParaRPr>
          </a:p>
          <a:p>
            <a:pPr>
              <a:lnSpc>
                <a:spcPct val="90000"/>
              </a:lnSpc>
              <a:buFontTx/>
              <a:buAutoNum type="arabicPeriod"/>
            </a:pPr>
            <a:r>
              <a:rPr lang="en-GB" b="1" dirty="0"/>
              <a:t>Global mapping of the surface mineralogy </a:t>
            </a:r>
          </a:p>
          <a:p>
            <a:pPr marL="717550" lvl="1" indent="-146050">
              <a:lnSpc>
                <a:spcPct val="90000"/>
              </a:lnSpc>
              <a:buFontTx/>
              <a:buChar char="•"/>
            </a:pPr>
            <a:r>
              <a:rPr lang="en-GB" dirty="0"/>
              <a:t>Global mapping with spatial resolution better than 500m</a:t>
            </a:r>
          </a:p>
          <a:p>
            <a:pPr marL="717550" lvl="1" indent="-146050">
              <a:lnSpc>
                <a:spcPct val="90000"/>
              </a:lnSpc>
              <a:buFontTx/>
              <a:buChar char="•"/>
            </a:pPr>
            <a:r>
              <a:rPr lang="en-GB" dirty="0"/>
              <a:t>10% of the planet with better than 500m resolution</a:t>
            </a:r>
          </a:p>
          <a:p>
            <a:pPr>
              <a:lnSpc>
                <a:spcPct val="90000"/>
              </a:lnSpc>
              <a:buFontTx/>
              <a:buAutoNum type="arabicPeriod"/>
            </a:pPr>
            <a:r>
              <a:rPr lang="en-GB" b="1" dirty="0"/>
              <a:t>Study of surface temperature and thermal inertia</a:t>
            </a:r>
          </a:p>
          <a:p>
            <a:pPr marL="717550" lvl="1" indent="-146050">
              <a:lnSpc>
                <a:spcPct val="90000"/>
              </a:lnSpc>
              <a:buFontTx/>
              <a:buChar char="•"/>
            </a:pPr>
            <a:r>
              <a:rPr lang="de-DE" dirty="0"/>
              <a:t>NETD &lt;1K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typical</a:t>
            </a:r>
            <a:r>
              <a:rPr lang="de-DE" dirty="0"/>
              <a:t> </a:t>
            </a:r>
            <a:r>
              <a:rPr lang="de-DE" dirty="0" err="1"/>
              <a:t>nightside</a:t>
            </a:r>
            <a:r>
              <a:rPr lang="de-DE" dirty="0"/>
              <a:t> </a:t>
            </a:r>
            <a:r>
              <a:rPr lang="de-DE" dirty="0" err="1"/>
              <a:t>temperature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80K</a:t>
            </a:r>
          </a:p>
        </p:txBody>
      </p:sp>
      <p:grpSp>
        <p:nvGrpSpPr>
          <p:cNvPr id="278532" name="Group 4"/>
          <p:cNvGrpSpPr>
            <a:grpSpLocks/>
          </p:cNvGrpSpPr>
          <p:nvPr/>
        </p:nvGrpSpPr>
        <p:grpSpPr bwMode="auto">
          <a:xfrm>
            <a:off x="4243388" y="1628775"/>
            <a:ext cx="4900612" cy="2987675"/>
            <a:chOff x="656" y="839"/>
            <a:chExt cx="4534" cy="3108"/>
          </a:xfrm>
        </p:grpSpPr>
        <p:pic>
          <p:nvPicPr>
            <p:cNvPr id="278533" name="Picture 5" descr="income_hemispherel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" y="1389"/>
              <a:ext cx="1327" cy="2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8534" name="Freeform 6"/>
            <p:cNvSpPr>
              <a:spLocks/>
            </p:cNvSpPr>
            <p:nvPr/>
          </p:nvSpPr>
          <p:spPr bwMode="auto">
            <a:xfrm>
              <a:off x="1736" y="1447"/>
              <a:ext cx="852" cy="2043"/>
            </a:xfrm>
            <a:custGeom>
              <a:avLst/>
              <a:gdLst>
                <a:gd name="T0" fmla="*/ 1127 w 1172"/>
                <a:gd name="T1" fmla="*/ 0 h 3220"/>
                <a:gd name="T2" fmla="*/ 310 w 1172"/>
                <a:gd name="T3" fmla="*/ 635 h 3220"/>
                <a:gd name="T4" fmla="*/ 38 w 1172"/>
                <a:gd name="T5" fmla="*/ 1315 h 3220"/>
                <a:gd name="T6" fmla="*/ 84 w 1172"/>
                <a:gd name="T7" fmla="*/ 2041 h 3220"/>
                <a:gd name="T8" fmla="*/ 356 w 1172"/>
                <a:gd name="T9" fmla="*/ 2585 h 3220"/>
                <a:gd name="T10" fmla="*/ 900 w 1172"/>
                <a:gd name="T11" fmla="*/ 3039 h 3220"/>
                <a:gd name="T12" fmla="*/ 1172 w 1172"/>
                <a:gd name="T13" fmla="*/ 3220 h 3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2" h="3220">
                  <a:moveTo>
                    <a:pt x="1127" y="0"/>
                  </a:moveTo>
                  <a:cubicBezTo>
                    <a:pt x="809" y="208"/>
                    <a:pt x="491" y="416"/>
                    <a:pt x="310" y="635"/>
                  </a:cubicBezTo>
                  <a:cubicBezTo>
                    <a:pt x="129" y="854"/>
                    <a:pt x="76" y="1081"/>
                    <a:pt x="38" y="1315"/>
                  </a:cubicBezTo>
                  <a:cubicBezTo>
                    <a:pt x="0" y="1549"/>
                    <a:pt x="31" y="1829"/>
                    <a:pt x="84" y="2041"/>
                  </a:cubicBezTo>
                  <a:cubicBezTo>
                    <a:pt x="137" y="2253"/>
                    <a:pt x="220" y="2419"/>
                    <a:pt x="356" y="2585"/>
                  </a:cubicBezTo>
                  <a:cubicBezTo>
                    <a:pt x="492" y="2751"/>
                    <a:pt x="764" y="2933"/>
                    <a:pt x="900" y="3039"/>
                  </a:cubicBezTo>
                  <a:cubicBezTo>
                    <a:pt x="1036" y="3145"/>
                    <a:pt x="1104" y="3182"/>
                    <a:pt x="1172" y="3220"/>
                  </a:cubicBezTo>
                </a:path>
              </a:pathLst>
            </a:custGeom>
            <a:noFill/>
            <a:ln w="76200" cap="rnd" cmpd="sng">
              <a:solidFill>
                <a:schemeClr val="hlink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8535" name="Freeform 7"/>
            <p:cNvSpPr>
              <a:spLocks/>
            </p:cNvSpPr>
            <p:nvPr/>
          </p:nvSpPr>
          <p:spPr bwMode="auto">
            <a:xfrm>
              <a:off x="1868" y="1447"/>
              <a:ext cx="759" cy="2071"/>
            </a:xfrm>
            <a:custGeom>
              <a:avLst/>
              <a:gdLst>
                <a:gd name="T0" fmla="*/ 1127 w 1172"/>
                <a:gd name="T1" fmla="*/ 0 h 3220"/>
                <a:gd name="T2" fmla="*/ 310 w 1172"/>
                <a:gd name="T3" fmla="*/ 635 h 3220"/>
                <a:gd name="T4" fmla="*/ 38 w 1172"/>
                <a:gd name="T5" fmla="*/ 1315 h 3220"/>
                <a:gd name="T6" fmla="*/ 84 w 1172"/>
                <a:gd name="T7" fmla="*/ 2041 h 3220"/>
                <a:gd name="T8" fmla="*/ 356 w 1172"/>
                <a:gd name="T9" fmla="*/ 2585 h 3220"/>
                <a:gd name="T10" fmla="*/ 900 w 1172"/>
                <a:gd name="T11" fmla="*/ 3039 h 3220"/>
                <a:gd name="T12" fmla="*/ 1172 w 1172"/>
                <a:gd name="T13" fmla="*/ 3220 h 3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2" h="3220">
                  <a:moveTo>
                    <a:pt x="1127" y="0"/>
                  </a:moveTo>
                  <a:cubicBezTo>
                    <a:pt x="809" y="208"/>
                    <a:pt x="491" y="416"/>
                    <a:pt x="310" y="635"/>
                  </a:cubicBezTo>
                  <a:cubicBezTo>
                    <a:pt x="129" y="854"/>
                    <a:pt x="76" y="1081"/>
                    <a:pt x="38" y="1315"/>
                  </a:cubicBezTo>
                  <a:cubicBezTo>
                    <a:pt x="0" y="1549"/>
                    <a:pt x="31" y="1829"/>
                    <a:pt x="84" y="2041"/>
                  </a:cubicBezTo>
                  <a:cubicBezTo>
                    <a:pt x="137" y="2253"/>
                    <a:pt x="220" y="2419"/>
                    <a:pt x="356" y="2585"/>
                  </a:cubicBezTo>
                  <a:cubicBezTo>
                    <a:pt x="492" y="2751"/>
                    <a:pt x="764" y="2933"/>
                    <a:pt x="900" y="3039"/>
                  </a:cubicBezTo>
                  <a:cubicBezTo>
                    <a:pt x="1036" y="3145"/>
                    <a:pt x="1104" y="3182"/>
                    <a:pt x="1172" y="3220"/>
                  </a:cubicBezTo>
                </a:path>
              </a:pathLst>
            </a:custGeom>
            <a:noFill/>
            <a:ln w="76200" cap="rnd" cmpd="sng">
              <a:solidFill>
                <a:schemeClr val="hlink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8536" name="Rectangle 8"/>
            <p:cNvSpPr>
              <a:spLocks noChangeArrowheads="1"/>
            </p:cNvSpPr>
            <p:nvPr/>
          </p:nvSpPr>
          <p:spPr bwMode="auto">
            <a:xfrm>
              <a:off x="1769" y="2281"/>
              <a:ext cx="131" cy="58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37" name="Text Box 9"/>
            <p:cNvSpPr txBox="1">
              <a:spLocks noChangeArrowheads="1"/>
            </p:cNvSpPr>
            <p:nvPr/>
          </p:nvSpPr>
          <p:spPr bwMode="auto">
            <a:xfrm>
              <a:off x="2179" y="2310"/>
              <a:ext cx="136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>
                  <a:solidFill>
                    <a:schemeClr val="bg1"/>
                  </a:solidFill>
                  <a:latin typeface="Arial" charset="0"/>
                  <a:cs typeface="Arial" charset="0"/>
                </a:rPr>
                <a:t>λ</a:t>
              </a:r>
            </a:p>
          </p:txBody>
        </p:sp>
        <p:sp>
          <p:nvSpPr>
            <p:cNvPr id="278538" name="Rectangle 10"/>
            <p:cNvSpPr>
              <a:spLocks noChangeArrowheads="1"/>
            </p:cNvSpPr>
            <p:nvPr/>
          </p:nvSpPr>
          <p:spPr bwMode="auto">
            <a:xfrm>
              <a:off x="2334" y="2195"/>
              <a:ext cx="885" cy="351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39" name="Line 11"/>
            <p:cNvSpPr>
              <a:spLocks noChangeShapeType="1"/>
            </p:cNvSpPr>
            <p:nvPr/>
          </p:nvSpPr>
          <p:spPr bwMode="auto">
            <a:xfrm>
              <a:off x="2334" y="2234"/>
              <a:ext cx="885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8540" name="Line 12"/>
            <p:cNvSpPr>
              <a:spLocks noChangeShapeType="1"/>
            </p:cNvSpPr>
            <p:nvPr/>
          </p:nvSpPr>
          <p:spPr bwMode="auto">
            <a:xfrm>
              <a:off x="2334" y="2273"/>
              <a:ext cx="885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8541" name="Line 13"/>
            <p:cNvSpPr>
              <a:spLocks noChangeShapeType="1"/>
            </p:cNvSpPr>
            <p:nvPr/>
          </p:nvSpPr>
          <p:spPr bwMode="auto">
            <a:xfrm>
              <a:off x="2334" y="2312"/>
              <a:ext cx="885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8542" name="Line 14"/>
            <p:cNvSpPr>
              <a:spLocks noChangeShapeType="1"/>
            </p:cNvSpPr>
            <p:nvPr/>
          </p:nvSpPr>
          <p:spPr bwMode="auto">
            <a:xfrm>
              <a:off x="2334" y="2351"/>
              <a:ext cx="885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8543" name="Line 15"/>
            <p:cNvSpPr>
              <a:spLocks noChangeShapeType="1"/>
            </p:cNvSpPr>
            <p:nvPr/>
          </p:nvSpPr>
          <p:spPr bwMode="auto">
            <a:xfrm>
              <a:off x="2334" y="2390"/>
              <a:ext cx="885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8544" name="Line 16"/>
            <p:cNvSpPr>
              <a:spLocks noChangeShapeType="1"/>
            </p:cNvSpPr>
            <p:nvPr/>
          </p:nvSpPr>
          <p:spPr bwMode="auto">
            <a:xfrm>
              <a:off x="2334" y="2429"/>
              <a:ext cx="885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8545" name="Line 17"/>
            <p:cNvSpPr>
              <a:spLocks noChangeShapeType="1"/>
            </p:cNvSpPr>
            <p:nvPr/>
          </p:nvSpPr>
          <p:spPr bwMode="auto">
            <a:xfrm>
              <a:off x="2334" y="2468"/>
              <a:ext cx="885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8546" name="Line 18"/>
            <p:cNvSpPr>
              <a:spLocks noChangeShapeType="1"/>
            </p:cNvSpPr>
            <p:nvPr/>
          </p:nvSpPr>
          <p:spPr bwMode="auto">
            <a:xfrm>
              <a:off x="2334" y="2507"/>
              <a:ext cx="885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8547" name="Line 19"/>
            <p:cNvSpPr>
              <a:spLocks noChangeShapeType="1"/>
            </p:cNvSpPr>
            <p:nvPr/>
          </p:nvSpPr>
          <p:spPr bwMode="auto">
            <a:xfrm>
              <a:off x="2385" y="2195"/>
              <a:ext cx="1" cy="3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8548" name="Line 20"/>
            <p:cNvSpPr>
              <a:spLocks noChangeShapeType="1"/>
            </p:cNvSpPr>
            <p:nvPr/>
          </p:nvSpPr>
          <p:spPr bwMode="auto">
            <a:xfrm>
              <a:off x="2436" y="2195"/>
              <a:ext cx="1" cy="3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8549" name="Line 21"/>
            <p:cNvSpPr>
              <a:spLocks noChangeShapeType="1"/>
            </p:cNvSpPr>
            <p:nvPr/>
          </p:nvSpPr>
          <p:spPr bwMode="auto">
            <a:xfrm>
              <a:off x="2487" y="2195"/>
              <a:ext cx="1" cy="3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8550" name="Line 22"/>
            <p:cNvSpPr>
              <a:spLocks noChangeShapeType="1"/>
            </p:cNvSpPr>
            <p:nvPr/>
          </p:nvSpPr>
          <p:spPr bwMode="auto">
            <a:xfrm>
              <a:off x="2539" y="2195"/>
              <a:ext cx="1" cy="3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8551" name="Line 23"/>
            <p:cNvSpPr>
              <a:spLocks noChangeShapeType="1"/>
            </p:cNvSpPr>
            <p:nvPr/>
          </p:nvSpPr>
          <p:spPr bwMode="auto">
            <a:xfrm>
              <a:off x="2590" y="2195"/>
              <a:ext cx="1" cy="3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8552" name="Line 24"/>
            <p:cNvSpPr>
              <a:spLocks noChangeShapeType="1"/>
            </p:cNvSpPr>
            <p:nvPr/>
          </p:nvSpPr>
          <p:spPr bwMode="auto">
            <a:xfrm>
              <a:off x="2641" y="2195"/>
              <a:ext cx="1" cy="3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8553" name="Line 25"/>
            <p:cNvSpPr>
              <a:spLocks noChangeShapeType="1"/>
            </p:cNvSpPr>
            <p:nvPr/>
          </p:nvSpPr>
          <p:spPr bwMode="auto">
            <a:xfrm>
              <a:off x="2693" y="2195"/>
              <a:ext cx="1" cy="3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8554" name="Line 26"/>
            <p:cNvSpPr>
              <a:spLocks noChangeShapeType="1"/>
            </p:cNvSpPr>
            <p:nvPr/>
          </p:nvSpPr>
          <p:spPr bwMode="auto">
            <a:xfrm>
              <a:off x="2745" y="2195"/>
              <a:ext cx="1" cy="3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8555" name="Line 27"/>
            <p:cNvSpPr>
              <a:spLocks noChangeShapeType="1"/>
            </p:cNvSpPr>
            <p:nvPr/>
          </p:nvSpPr>
          <p:spPr bwMode="auto">
            <a:xfrm>
              <a:off x="2796" y="2195"/>
              <a:ext cx="1" cy="3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8556" name="Line 28"/>
            <p:cNvSpPr>
              <a:spLocks noChangeShapeType="1"/>
            </p:cNvSpPr>
            <p:nvPr/>
          </p:nvSpPr>
          <p:spPr bwMode="auto">
            <a:xfrm>
              <a:off x="2847" y="2195"/>
              <a:ext cx="1" cy="3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8557" name="Line 29"/>
            <p:cNvSpPr>
              <a:spLocks noChangeShapeType="1"/>
            </p:cNvSpPr>
            <p:nvPr/>
          </p:nvSpPr>
          <p:spPr bwMode="auto">
            <a:xfrm>
              <a:off x="2899" y="2195"/>
              <a:ext cx="1" cy="3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8558" name="Line 30"/>
            <p:cNvSpPr>
              <a:spLocks noChangeShapeType="1"/>
            </p:cNvSpPr>
            <p:nvPr/>
          </p:nvSpPr>
          <p:spPr bwMode="auto">
            <a:xfrm>
              <a:off x="2951" y="2195"/>
              <a:ext cx="1" cy="3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8559" name="Line 31"/>
            <p:cNvSpPr>
              <a:spLocks noChangeShapeType="1"/>
            </p:cNvSpPr>
            <p:nvPr/>
          </p:nvSpPr>
          <p:spPr bwMode="auto">
            <a:xfrm>
              <a:off x="3002" y="2195"/>
              <a:ext cx="1" cy="3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8560" name="Line 32"/>
            <p:cNvSpPr>
              <a:spLocks noChangeShapeType="1"/>
            </p:cNvSpPr>
            <p:nvPr/>
          </p:nvSpPr>
          <p:spPr bwMode="auto">
            <a:xfrm>
              <a:off x="3054" y="2195"/>
              <a:ext cx="1" cy="3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8561" name="Line 33"/>
            <p:cNvSpPr>
              <a:spLocks noChangeShapeType="1"/>
            </p:cNvSpPr>
            <p:nvPr/>
          </p:nvSpPr>
          <p:spPr bwMode="auto">
            <a:xfrm>
              <a:off x="3105" y="2195"/>
              <a:ext cx="1" cy="3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8562" name="Line 34"/>
            <p:cNvSpPr>
              <a:spLocks noChangeShapeType="1"/>
            </p:cNvSpPr>
            <p:nvPr/>
          </p:nvSpPr>
          <p:spPr bwMode="auto">
            <a:xfrm>
              <a:off x="3156" y="2195"/>
              <a:ext cx="1" cy="3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8563" name="Line 35"/>
            <p:cNvSpPr>
              <a:spLocks noChangeShapeType="1"/>
            </p:cNvSpPr>
            <p:nvPr/>
          </p:nvSpPr>
          <p:spPr bwMode="auto">
            <a:xfrm flipV="1">
              <a:off x="2300" y="2195"/>
              <a:ext cx="1" cy="35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8564" name="Rectangle 36"/>
            <p:cNvSpPr>
              <a:spLocks noChangeArrowheads="1"/>
            </p:cNvSpPr>
            <p:nvPr/>
          </p:nvSpPr>
          <p:spPr bwMode="auto">
            <a:xfrm>
              <a:off x="2896" y="2390"/>
              <a:ext cx="323" cy="156"/>
            </a:xfrm>
            <a:prstGeom prst="rect">
              <a:avLst/>
            </a:prstGeom>
            <a:solidFill>
              <a:srgbClr val="FFCC66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65" name="Line 37"/>
            <p:cNvSpPr>
              <a:spLocks noChangeShapeType="1"/>
            </p:cNvSpPr>
            <p:nvPr/>
          </p:nvSpPr>
          <p:spPr bwMode="auto">
            <a:xfrm>
              <a:off x="1869" y="2310"/>
              <a:ext cx="461" cy="201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8566" name="Line 38"/>
            <p:cNvSpPr>
              <a:spLocks noChangeShapeType="1"/>
            </p:cNvSpPr>
            <p:nvPr/>
          </p:nvSpPr>
          <p:spPr bwMode="auto">
            <a:xfrm flipV="1">
              <a:off x="2528" y="1792"/>
              <a:ext cx="164" cy="40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pic>
          <p:nvPicPr>
            <p:cNvPr id="278567" name="Picture 39" descr="Aufbau1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22358101">
              <a:off x="656" y="1447"/>
              <a:ext cx="915" cy="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8568" name="Picture 40" descr="hhtimstitleimagecopy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2" y="1792"/>
              <a:ext cx="1367" cy="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8569" name="Line 41"/>
            <p:cNvSpPr>
              <a:spLocks noChangeShapeType="1"/>
            </p:cNvSpPr>
            <p:nvPr/>
          </p:nvSpPr>
          <p:spPr bwMode="auto">
            <a:xfrm>
              <a:off x="3219" y="2195"/>
              <a:ext cx="363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8570" name="Line 42"/>
            <p:cNvSpPr>
              <a:spLocks noChangeShapeType="1"/>
            </p:cNvSpPr>
            <p:nvPr/>
          </p:nvSpPr>
          <p:spPr bwMode="auto">
            <a:xfrm flipV="1">
              <a:off x="3219" y="2195"/>
              <a:ext cx="363" cy="34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8571" name="AutoShape 43"/>
            <p:cNvSpPr>
              <a:spLocks noChangeAspect="1" noChangeArrowheads="1"/>
            </p:cNvSpPr>
            <p:nvPr/>
          </p:nvSpPr>
          <p:spPr bwMode="auto">
            <a:xfrm>
              <a:off x="2480" y="839"/>
              <a:ext cx="1318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278572" name="Group 44"/>
            <p:cNvGrpSpPr>
              <a:grpSpLocks/>
            </p:cNvGrpSpPr>
            <p:nvPr/>
          </p:nvGrpSpPr>
          <p:grpSpPr bwMode="auto">
            <a:xfrm>
              <a:off x="2627" y="1101"/>
              <a:ext cx="1318" cy="691"/>
              <a:chOff x="0" y="0"/>
              <a:chExt cx="4307" cy="3062"/>
            </a:xfrm>
          </p:grpSpPr>
          <p:sp>
            <p:nvSpPr>
              <p:cNvPr id="278573" name="Rectangle 4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307" cy="3062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574" name="Freeform 46"/>
              <p:cNvSpPr>
                <a:spLocks/>
              </p:cNvSpPr>
              <p:nvPr/>
            </p:nvSpPr>
            <p:spPr bwMode="auto">
              <a:xfrm>
                <a:off x="970" y="45"/>
                <a:ext cx="51" cy="74"/>
              </a:xfrm>
              <a:custGeom>
                <a:avLst/>
                <a:gdLst>
                  <a:gd name="T0" fmla="*/ 51 w 51"/>
                  <a:gd name="T1" fmla="*/ 10 h 74"/>
                  <a:gd name="T2" fmla="*/ 43 w 51"/>
                  <a:gd name="T3" fmla="*/ 4 h 74"/>
                  <a:gd name="T4" fmla="*/ 32 w 51"/>
                  <a:gd name="T5" fmla="*/ 0 h 74"/>
                  <a:gd name="T6" fmla="*/ 19 w 51"/>
                  <a:gd name="T7" fmla="*/ 0 h 74"/>
                  <a:gd name="T8" fmla="*/ 8 w 51"/>
                  <a:gd name="T9" fmla="*/ 4 h 74"/>
                  <a:gd name="T10" fmla="*/ 0 w 51"/>
                  <a:gd name="T11" fmla="*/ 10 h 74"/>
                  <a:gd name="T12" fmla="*/ 0 w 51"/>
                  <a:gd name="T13" fmla="*/ 17 h 74"/>
                  <a:gd name="T14" fmla="*/ 4 w 51"/>
                  <a:gd name="T15" fmla="*/ 25 h 74"/>
                  <a:gd name="T16" fmla="*/ 8 w 51"/>
                  <a:gd name="T17" fmla="*/ 27 h 74"/>
                  <a:gd name="T18" fmla="*/ 15 w 51"/>
                  <a:gd name="T19" fmla="*/ 32 h 74"/>
                  <a:gd name="T20" fmla="*/ 36 w 51"/>
                  <a:gd name="T21" fmla="*/ 38 h 74"/>
                  <a:gd name="T22" fmla="*/ 43 w 51"/>
                  <a:gd name="T23" fmla="*/ 42 h 74"/>
                  <a:gd name="T24" fmla="*/ 47 w 51"/>
                  <a:gd name="T25" fmla="*/ 46 h 74"/>
                  <a:gd name="T26" fmla="*/ 51 w 51"/>
                  <a:gd name="T27" fmla="*/ 53 h 74"/>
                  <a:gd name="T28" fmla="*/ 51 w 51"/>
                  <a:gd name="T29" fmla="*/ 63 h 74"/>
                  <a:gd name="T30" fmla="*/ 43 w 51"/>
                  <a:gd name="T31" fmla="*/ 70 h 74"/>
                  <a:gd name="T32" fmla="*/ 32 w 51"/>
                  <a:gd name="T33" fmla="*/ 74 h 74"/>
                  <a:gd name="T34" fmla="*/ 19 w 51"/>
                  <a:gd name="T35" fmla="*/ 74 h 74"/>
                  <a:gd name="T36" fmla="*/ 8 w 51"/>
                  <a:gd name="T37" fmla="*/ 70 h 74"/>
                  <a:gd name="T38" fmla="*/ 0 w 51"/>
                  <a:gd name="T39" fmla="*/ 63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1" h="74">
                    <a:moveTo>
                      <a:pt x="51" y="10"/>
                    </a:moveTo>
                    <a:lnTo>
                      <a:pt x="43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8" y="4"/>
                    </a:lnTo>
                    <a:lnTo>
                      <a:pt x="0" y="10"/>
                    </a:lnTo>
                    <a:lnTo>
                      <a:pt x="0" y="17"/>
                    </a:lnTo>
                    <a:lnTo>
                      <a:pt x="4" y="25"/>
                    </a:lnTo>
                    <a:lnTo>
                      <a:pt x="8" y="27"/>
                    </a:lnTo>
                    <a:lnTo>
                      <a:pt x="15" y="32"/>
                    </a:lnTo>
                    <a:lnTo>
                      <a:pt x="36" y="38"/>
                    </a:lnTo>
                    <a:lnTo>
                      <a:pt x="43" y="42"/>
                    </a:lnTo>
                    <a:lnTo>
                      <a:pt x="47" y="46"/>
                    </a:lnTo>
                    <a:lnTo>
                      <a:pt x="51" y="53"/>
                    </a:lnTo>
                    <a:lnTo>
                      <a:pt x="51" y="63"/>
                    </a:lnTo>
                    <a:lnTo>
                      <a:pt x="43" y="70"/>
                    </a:lnTo>
                    <a:lnTo>
                      <a:pt x="32" y="74"/>
                    </a:lnTo>
                    <a:lnTo>
                      <a:pt x="19" y="74"/>
                    </a:lnTo>
                    <a:lnTo>
                      <a:pt x="8" y="70"/>
                    </a:lnTo>
                    <a:lnTo>
                      <a:pt x="0" y="63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575" name="Line 47"/>
              <p:cNvSpPr>
                <a:spLocks noChangeShapeType="1"/>
              </p:cNvSpPr>
              <p:nvPr/>
            </p:nvSpPr>
            <p:spPr bwMode="auto">
              <a:xfrm>
                <a:off x="1045" y="70"/>
                <a:ext cx="1" cy="77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576" name="Freeform 48"/>
              <p:cNvSpPr>
                <a:spLocks/>
              </p:cNvSpPr>
              <p:nvPr/>
            </p:nvSpPr>
            <p:spPr bwMode="auto">
              <a:xfrm>
                <a:off x="1045" y="70"/>
                <a:ext cx="42" cy="49"/>
              </a:xfrm>
              <a:custGeom>
                <a:avLst/>
                <a:gdLst>
                  <a:gd name="T0" fmla="*/ 0 w 42"/>
                  <a:gd name="T1" fmla="*/ 11 h 49"/>
                  <a:gd name="T2" fmla="*/ 6 w 42"/>
                  <a:gd name="T3" fmla="*/ 2 h 49"/>
                  <a:gd name="T4" fmla="*/ 15 w 42"/>
                  <a:gd name="T5" fmla="*/ 0 h 49"/>
                  <a:gd name="T6" fmla="*/ 25 w 42"/>
                  <a:gd name="T7" fmla="*/ 0 h 49"/>
                  <a:gd name="T8" fmla="*/ 32 w 42"/>
                  <a:gd name="T9" fmla="*/ 2 h 49"/>
                  <a:gd name="T10" fmla="*/ 38 w 42"/>
                  <a:gd name="T11" fmla="*/ 11 h 49"/>
                  <a:gd name="T12" fmla="*/ 42 w 42"/>
                  <a:gd name="T13" fmla="*/ 21 h 49"/>
                  <a:gd name="T14" fmla="*/ 42 w 42"/>
                  <a:gd name="T15" fmla="*/ 28 h 49"/>
                  <a:gd name="T16" fmla="*/ 38 w 42"/>
                  <a:gd name="T17" fmla="*/ 38 h 49"/>
                  <a:gd name="T18" fmla="*/ 32 w 42"/>
                  <a:gd name="T19" fmla="*/ 45 h 49"/>
                  <a:gd name="T20" fmla="*/ 25 w 42"/>
                  <a:gd name="T21" fmla="*/ 49 h 49"/>
                  <a:gd name="T22" fmla="*/ 15 w 42"/>
                  <a:gd name="T23" fmla="*/ 49 h 49"/>
                  <a:gd name="T24" fmla="*/ 6 w 42"/>
                  <a:gd name="T25" fmla="*/ 45 h 49"/>
                  <a:gd name="T26" fmla="*/ 0 w 42"/>
                  <a:gd name="T27" fmla="*/ 3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" h="49">
                    <a:moveTo>
                      <a:pt x="0" y="11"/>
                    </a:moveTo>
                    <a:lnTo>
                      <a:pt x="6" y="2"/>
                    </a:lnTo>
                    <a:lnTo>
                      <a:pt x="15" y="0"/>
                    </a:lnTo>
                    <a:lnTo>
                      <a:pt x="25" y="0"/>
                    </a:lnTo>
                    <a:lnTo>
                      <a:pt x="32" y="2"/>
                    </a:lnTo>
                    <a:lnTo>
                      <a:pt x="38" y="11"/>
                    </a:lnTo>
                    <a:lnTo>
                      <a:pt x="42" y="21"/>
                    </a:lnTo>
                    <a:lnTo>
                      <a:pt x="42" y="28"/>
                    </a:lnTo>
                    <a:lnTo>
                      <a:pt x="38" y="38"/>
                    </a:lnTo>
                    <a:lnTo>
                      <a:pt x="32" y="45"/>
                    </a:lnTo>
                    <a:lnTo>
                      <a:pt x="25" y="49"/>
                    </a:lnTo>
                    <a:lnTo>
                      <a:pt x="15" y="49"/>
                    </a:lnTo>
                    <a:lnTo>
                      <a:pt x="6" y="45"/>
                    </a:lnTo>
                    <a:lnTo>
                      <a:pt x="0" y="38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577" name="Line 49"/>
              <p:cNvSpPr>
                <a:spLocks noChangeShapeType="1"/>
              </p:cNvSpPr>
              <p:nvPr/>
            </p:nvSpPr>
            <p:spPr bwMode="auto">
              <a:xfrm>
                <a:off x="1113" y="70"/>
                <a:ext cx="1" cy="49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578" name="Freeform 50"/>
              <p:cNvSpPr>
                <a:spLocks/>
              </p:cNvSpPr>
              <p:nvPr/>
            </p:nvSpPr>
            <p:spPr bwMode="auto">
              <a:xfrm>
                <a:off x="1113" y="70"/>
                <a:ext cx="28" cy="21"/>
              </a:xfrm>
              <a:custGeom>
                <a:avLst/>
                <a:gdLst>
                  <a:gd name="T0" fmla="*/ 0 w 28"/>
                  <a:gd name="T1" fmla="*/ 21 h 21"/>
                  <a:gd name="T2" fmla="*/ 2 w 28"/>
                  <a:gd name="T3" fmla="*/ 11 h 21"/>
                  <a:gd name="T4" fmla="*/ 11 w 28"/>
                  <a:gd name="T5" fmla="*/ 2 h 21"/>
                  <a:gd name="T6" fmla="*/ 17 w 28"/>
                  <a:gd name="T7" fmla="*/ 0 h 21"/>
                  <a:gd name="T8" fmla="*/ 28 w 28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1">
                    <a:moveTo>
                      <a:pt x="0" y="21"/>
                    </a:moveTo>
                    <a:lnTo>
                      <a:pt x="2" y="11"/>
                    </a:lnTo>
                    <a:lnTo>
                      <a:pt x="11" y="2"/>
                    </a:lnTo>
                    <a:lnTo>
                      <a:pt x="17" y="0"/>
                    </a:lnTo>
                    <a:lnTo>
                      <a:pt x="28" y="0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579" name="Line 51"/>
              <p:cNvSpPr>
                <a:spLocks noChangeShapeType="1"/>
              </p:cNvSpPr>
              <p:nvPr/>
            </p:nvSpPr>
            <p:spPr bwMode="auto">
              <a:xfrm>
                <a:off x="1196" y="70"/>
                <a:ext cx="1" cy="49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580" name="Freeform 52"/>
              <p:cNvSpPr>
                <a:spLocks/>
              </p:cNvSpPr>
              <p:nvPr/>
            </p:nvSpPr>
            <p:spPr bwMode="auto">
              <a:xfrm>
                <a:off x="1156" y="70"/>
                <a:ext cx="40" cy="49"/>
              </a:xfrm>
              <a:custGeom>
                <a:avLst/>
                <a:gdLst>
                  <a:gd name="T0" fmla="*/ 40 w 40"/>
                  <a:gd name="T1" fmla="*/ 11 h 49"/>
                  <a:gd name="T2" fmla="*/ 34 w 40"/>
                  <a:gd name="T3" fmla="*/ 2 h 49"/>
                  <a:gd name="T4" fmla="*/ 28 w 40"/>
                  <a:gd name="T5" fmla="*/ 0 h 49"/>
                  <a:gd name="T6" fmla="*/ 17 w 40"/>
                  <a:gd name="T7" fmla="*/ 0 h 49"/>
                  <a:gd name="T8" fmla="*/ 10 w 40"/>
                  <a:gd name="T9" fmla="*/ 2 h 49"/>
                  <a:gd name="T10" fmla="*/ 2 w 40"/>
                  <a:gd name="T11" fmla="*/ 11 h 49"/>
                  <a:gd name="T12" fmla="*/ 0 w 40"/>
                  <a:gd name="T13" fmla="*/ 21 h 49"/>
                  <a:gd name="T14" fmla="*/ 0 w 40"/>
                  <a:gd name="T15" fmla="*/ 28 h 49"/>
                  <a:gd name="T16" fmla="*/ 2 w 40"/>
                  <a:gd name="T17" fmla="*/ 38 h 49"/>
                  <a:gd name="T18" fmla="*/ 10 w 40"/>
                  <a:gd name="T19" fmla="*/ 45 h 49"/>
                  <a:gd name="T20" fmla="*/ 17 w 40"/>
                  <a:gd name="T21" fmla="*/ 49 h 49"/>
                  <a:gd name="T22" fmla="*/ 28 w 40"/>
                  <a:gd name="T23" fmla="*/ 49 h 49"/>
                  <a:gd name="T24" fmla="*/ 34 w 40"/>
                  <a:gd name="T25" fmla="*/ 45 h 49"/>
                  <a:gd name="T26" fmla="*/ 40 w 40"/>
                  <a:gd name="T27" fmla="*/ 3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" h="49">
                    <a:moveTo>
                      <a:pt x="40" y="11"/>
                    </a:moveTo>
                    <a:lnTo>
                      <a:pt x="34" y="2"/>
                    </a:lnTo>
                    <a:lnTo>
                      <a:pt x="28" y="0"/>
                    </a:lnTo>
                    <a:lnTo>
                      <a:pt x="17" y="0"/>
                    </a:lnTo>
                    <a:lnTo>
                      <a:pt x="10" y="2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0" y="28"/>
                    </a:lnTo>
                    <a:lnTo>
                      <a:pt x="2" y="38"/>
                    </a:lnTo>
                    <a:lnTo>
                      <a:pt x="10" y="45"/>
                    </a:lnTo>
                    <a:lnTo>
                      <a:pt x="17" y="49"/>
                    </a:lnTo>
                    <a:lnTo>
                      <a:pt x="28" y="49"/>
                    </a:lnTo>
                    <a:lnTo>
                      <a:pt x="34" y="45"/>
                    </a:lnTo>
                    <a:lnTo>
                      <a:pt x="40" y="38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581" name="Freeform 53"/>
              <p:cNvSpPr>
                <a:spLocks/>
              </p:cNvSpPr>
              <p:nvPr/>
            </p:nvSpPr>
            <p:spPr bwMode="auto">
              <a:xfrm>
                <a:off x="1233" y="70"/>
                <a:ext cx="32" cy="77"/>
              </a:xfrm>
              <a:custGeom>
                <a:avLst/>
                <a:gdLst>
                  <a:gd name="T0" fmla="*/ 32 w 32"/>
                  <a:gd name="T1" fmla="*/ 0 h 77"/>
                  <a:gd name="T2" fmla="*/ 32 w 32"/>
                  <a:gd name="T3" fmla="*/ 60 h 77"/>
                  <a:gd name="T4" fmla="*/ 27 w 32"/>
                  <a:gd name="T5" fmla="*/ 70 h 77"/>
                  <a:gd name="T6" fmla="*/ 25 w 32"/>
                  <a:gd name="T7" fmla="*/ 72 h 77"/>
                  <a:gd name="T8" fmla="*/ 17 w 32"/>
                  <a:gd name="T9" fmla="*/ 77 h 77"/>
                  <a:gd name="T10" fmla="*/ 6 w 32"/>
                  <a:gd name="T11" fmla="*/ 77 h 77"/>
                  <a:gd name="T12" fmla="*/ 0 w 32"/>
                  <a:gd name="T13" fmla="*/ 7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77">
                    <a:moveTo>
                      <a:pt x="32" y="0"/>
                    </a:moveTo>
                    <a:lnTo>
                      <a:pt x="32" y="60"/>
                    </a:lnTo>
                    <a:lnTo>
                      <a:pt x="27" y="70"/>
                    </a:lnTo>
                    <a:lnTo>
                      <a:pt x="25" y="72"/>
                    </a:lnTo>
                    <a:lnTo>
                      <a:pt x="17" y="77"/>
                    </a:lnTo>
                    <a:lnTo>
                      <a:pt x="6" y="77"/>
                    </a:lnTo>
                    <a:lnTo>
                      <a:pt x="0" y="72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582" name="Freeform 54"/>
              <p:cNvSpPr>
                <a:spLocks/>
              </p:cNvSpPr>
              <p:nvPr/>
            </p:nvSpPr>
            <p:spPr bwMode="auto">
              <a:xfrm>
                <a:off x="1222" y="70"/>
                <a:ext cx="43" cy="49"/>
              </a:xfrm>
              <a:custGeom>
                <a:avLst/>
                <a:gdLst>
                  <a:gd name="T0" fmla="*/ 43 w 43"/>
                  <a:gd name="T1" fmla="*/ 11 h 49"/>
                  <a:gd name="T2" fmla="*/ 36 w 43"/>
                  <a:gd name="T3" fmla="*/ 2 h 49"/>
                  <a:gd name="T4" fmla="*/ 28 w 43"/>
                  <a:gd name="T5" fmla="*/ 0 h 49"/>
                  <a:gd name="T6" fmla="*/ 17 w 43"/>
                  <a:gd name="T7" fmla="*/ 0 h 49"/>
                  <a:gd name="T8" fmla="*/ 11 w 43"/>
                  <a:gd name="T9" fmla="*/ 2 h 49"/>
                  <a:gd name="T10" fmla="*/ 4 w 43"/>
                  <a:gd name="T11" fmla="*/ 11 h 49"/>
                  <a:gd name="T12" fmla="*/ 0 w 43"/>
                  <a:gd name="T13" fmla="*/ 21 h 49"/>
                  <a:gd name="T14" fmla="*/ 0 w 43"/>
                  <a:gd name="T15" fmla="*/ 28 h 49"/>
                  <a:gd name="T16" fmla="*/ 4 w 43"/>
                  <a:gd name="T17" fmla="*/ 38 h 49"/>
                  <a:gd name="T18" fmla="*/ 11 w 43"/>
                  <a:gd name="T19" fmla="*/ 45 h 49"/>
                  <a:gd name="T20" fmla="*/ 17 w 43"/>
                  <a:gd name="T21" fmla="*/ 49 h 49"/>
                  <a:gd name="T22" fmla="*/ 28 w 43"/>
                  <a:gd name="T23" fmla="*/ 49 h 49"/>
                  <a:gd name="T24" fmla="*/ 36 w 43"/>
                  <a:gd name="T25" fmla="*/ 45 h 49"/>
                  <a:gd name="T26" fmla="*/ 43 w 43"/>
                  <a:gd name="T27" fmla="*/ 3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3" h="49">
                    <a:moveTo>
                      <a:pt x="43" y="11"/>
                    </a:moveTo>
                    <a:lnTo>
                      <a:pt x="36" y="2"/>
                    </a:lnTo>
                    <a:lnTo>
                      <a:pt x="28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4" y="11"/>
                    </a:lnTo>
                    <a:lnTo>
                      <a:pt x="0" y="21"/>
                    </a:lnTo>
                    <a:lnTo>
                      <a:pt x="0" y="28"/>
                    </a:lnTo>
                    <a:lnTo>
                      <a:pt x="4" y="38"/>
                    </a:lnTo>
                    <a:lnTo>
                      <a:pt x="11" y="45"/>
                    </a:lnTo>
                    <a:lnTo>
                      <a:pt x="17" y="49"/>
                    </a:lnTo>
                    <a:lnTo>
                      <a:pt x="28" y="49"/>
                    </a:lnTo>
                    <a:lnTo>
                      <a:pt x="36" y="45"/>
                    </a:lnTo>
                    <a:lnTo>
                      <a:pt x="43" y="38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583" name="Freeform 55"/>
              <p:cNvSpPr>
                <a:spLocks/>
              </p:cNvSpPr>
              <p:nvPr/>
            </p:nvSpPr>
            <p:spPr bwMode="auto">
              <a:xfrm>
                <a:off x="1293" y="70"/>
                <a:ext cx="38" cy="49"/>
              </a:xfrm>
              <a:custGeom>
                <a:avLst/>
                <a:gdLst>
                  <a:gd name="T0" fmla="*/ 0 w 38"/>
                  <a:gd name="T1" fmla="*/ 0 h 49"/>
                  <a:gd name="T2" fmla="*/ 0 w 38"/>
                  <a:gd name="T3" fmla="*/ 34 h 49"/>
                  <a:gd name="T4" fmla="*/ 4 w 38"/>
                  <a:gd name="T5" fmla="*/ 45 h 49"/>
                  <a:gd name="T6" fmla="*/ 10 w 38"/>
                  <a:gd name="T7" fmla="*/ 49 h 49"/>
                  <a:gd name="T8" fmla="*/ 21 w 38"/>
                  <a:gd name="T9" fmla="*/ 49 h 49"/>
                  <a:gd name="T10" fmla="*/ 27 w 38"/>
                  <a:gd name="T11" fmla="*/ 45 h 49"/>
                  <a:gd name="T12" fmla="*/ 38 w 38"/>
                  <a:gd name="T13" fmla="*/ 3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49">
                    <a:moveTo>
                      <a:pt x="0" y="0"/>
                    </a:moveTo>
                    <a:lnTo>
                      <a:pt x="0" y="34"/>
                    </a:lnTo>
                    <a:lnTo>
                      <a:pt x="4" y="45"/>
                    </a:lnTo>
                    <a:lnTo>
                      <a:pt x="10" y="49"/>
                    </a:lnTo>
                    <a:lnTo>
                      <a:pt x="21" y="49"/>
                    </a:lnTo>
                    <a:lnTo>
                      <a:pt x="27" y="45"/>
                    </a:lnTo>
                    <a:lnTo>
                      <a:pt x="38" y="34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584" name="Line 56"/>
              <p:cNvSpPr>
                <a:spLocks noChangeShapeType="1"/>
              </p:cNvSpPr>
              <p:nvPr/>
            </p:nvSpPr>
            <p:spPr bwMode="auto">
              <a:xfrm>
                <a:off x="1331" y="70"/>
                <a:ext cx="1" cy="49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585" name="Freeform 57"/>
              <p:cNvSpPr>
                <a:spLocks/>
              </p:cNvSpPr>
              <p:nvPr/>
            </p:nvSpPr>
            <p:spPr bwMode="auto">
              <a:xfrm>
                <a:off x="1357" y="70"/>
                <a:ext cx="42" cy="49"/>
              </a:xfrm>
              <a:custGeom>
                <a:avLst/>
                <a:gdLst>
                  <a:gd name="T0" fmla="*/ 0 w 42"/>
                  <a:gd name="T1" fmla="*/ 21 h 49"/>
                  <a:gd name="T2" fmla="*/ 42 w 42"/>
                  <a:gd name="T3" fmla="*/ 21 h 49"/>
                  <a:gd name="T4" fmla="*/ 42 w 42"/>
                  <a:gd name="T5" fmla="*/ 13 h 49"/>
                  <a:gd name="T6" fmla="*/ 38 w 42"/>
                  <a:gd name="T7" fmla="*/ 7 h 49"/>
                  <a:gd name="T8" fmla="*/ 36 w 42"/>
                  <a:gd name="T9" fmla="*/ 2 h 49"/>
                  <a:gd name="T10" fmla="*/ 27 w 42"/>
                  <a:gd name="T11" fmla="*/ 0 h 49"/>
                  <a:gd name="T12" fmla="*/ 17 w 42"/>
                  <a:gd name="T13" fmla="*/ 0 h 49"/>
                  <a:gd name="T14" fmla="*/ 10 w 42"/>
                  <a:gd name="T15" fmla="*/ 2 h 49"/>
                  <a:gd name="T16" fmla="*/ 4 w 42"/>
                  <a:gd name="T17" fmla="*/ 11 h 49"/>
                  <a:gd name="T18" fmla="*/ 0 w 42"/>
                  <a:gd name="T19" fmla="*/ 21 h 49"/>
                  <a:gd name="T20" fmla="*/ 0 w 42"/>
                  <a:gd name="T21" fmla="*/ 28 h 49"/>
                  <a:gd name="T22" fmla="*/ 4 w 42"/>
                  <a:gd name="T23" fmla="*/ 38 h 49"/>
                  <a:gd name="T24" fmla="*/ 10 w 42"/>
                  <a:gd name="T25" fmla="*/ 45 h 49"/>
                  <a:gd name="T26" fmla="*/ 17 w 42"/>
                  <a:gd name="T27" fmla="*/ 49 h 49"/>
                  <a:gd name="T28" fmla="*/ 27 w 42"/>
                  <a:gd name="T29" fmla="*/ 49 h 49"/>
                  <a:gd name="T30" fmla="*/ 36 w 42"/>
                  <a:gd name="T31" fmla="*/ 45 h 49"/>
                  <a:gd name="T32" fmla="*/ 42 w 42"/>
                  <a:gd name="T33" fmla="*/ 3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2" h="49">
                    <a:moveTo>
                      <a:pt x="0" y="21"/>
                    </a:moveTo>
                    <a:lnTo>
                      <a:pt x="42" y="21"/>
                    </a:lnTo>
                    <a:lnTo>
                      <a:pt x="42" y="13"/>
                    </a:lnTo>
                    <a:lnTo>
                      <a:pt x="38" y="7"/>
                    </a:lnTo>
                    <a:lnTo>
                      <a:pt x="36" y="2"/>
                    </a:lnTo>
                    <a:lnTo>
                      <a:pt x="27" y="0"/>
                    </a:lnTo>
                    <a:lnTo>
                      <a:pt x="17" y="0"/>
                    </a:lnTo>
                    <a:lnTo>
                      <a:pt x="10" y="2"/>
                    </a:lnTo>
                    <a:lnTo>
                      <a:pt x="4" y="11"/>
                    </a:lnTo>
                    <a:lnTo>
                      <a:pt x="0" y="21"/>
                    </a:lnTo>
                    <a:lnTo>
                      <a:pt x="0" y="28"/>
                    </a:lnTo>
                    <a:lnTo>
                      <a:pt x="4" y="38"/>
                    </a:lnTo>
                    <a:lnTo>
                      <a:pt x="10" y="45"/>
                    </a:lnTo>
                    <a:lnTo>
                      <a:pt x="17" y="49"/>
                    </a:lnTo>
                    <a:lnTo>
                      <a:pt x="27" y="49"/>
                    </a:lnTo>
                    <a:lnTo>
                      <a:pt x="36" y="45"/>
                    </a:lnTo>
                    <a:lnTo>
                      <a:pt x="42" y="38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586" name="Freeform 58"/>
              <p:cNvSpPr>
                <a:spLocks/>
              </p:cNvSpPr>
              <p:nvPr/>
            </p:nvSpPr>
            <p:spPr bwMode="auto">
              <a:xfrm>
                <a:off x="1481" y="45"/>
                <a:ext cx="44" cy="74"/>
              </a:xfrm>
              <a:custGeom>
                <a:avLst/>
                <a:gdLst>
                  <a:gd name="T0" fmla="*/ 42 w 44"/>
                  <a:gd name="T1" fmla="*/ 10 h 74"/>
                  <a:gd name="T2" fmla="*/ 38 w 44"/>
                  <a:gd name="T3" fmla="*/ 4 h 74"/>
                  <a:gd name="T4" fmla="*/ 27 w 44"/>
                  <a:gd name="T5" fmla="*/ 0 h 74"/>
                  <a:gd name="T6" fmla="*/ 21 w 44"/>
                  <a:gd name="T7" fmla="*/ 0 h 74"/>
                  <a:gd name="T8" fmla="*/ 10 w 44"/>
                  <a:gd name="T9" fmla="*/ 4 h 74"/>
                  <a:gd name="T10" fmla="*/ 2 w 44"/>
                  <a:gd name="T11" fmla="*/ 15 h 74"/>
                  <a:gd name="T12" fmla="*/ 0 w 44"/>
                  <a:gd name="T13" fmla="*/ 32 h 74"/>
                  <a:gd name="T14" fmla="*/ 0 w 44"/>
                  <a:gd name="T15" fmla="*/ 49 h 74"/>
                  <a:gd name="T16" fmla="*/ 2 w 44"/>
                  <a:gd name="T17" fmla="*/ 63 h 74"/>
                  <a:gd name="T18" fmla="*/ 10 w 44"/>
                  <a:gd name="T19" fmla="*/ 70 h 74"/>
                  <a:gd name="T20" fmla="*/ 21 w 44"/>
                  <a:gd name="T21" fmla="*/ 74 h 74"/>
                  <a:gd name="T22" fmla="*/ 23 w 44"/>
                  <a:gd name="T23" fmla="*/ 74 h 74"/>
                  <a:gd name="T24" fmla="*/ 34 w 44"/>
                  <a:gd name="T25" fmla="*/ 70 h 74"/>
                  <a:gd name="T26" fmla="*/ 42 w 44"/>
                  <a:gd name="T27" fmla="*/ 63 h 74"/>
                  <a:gd name="T28" fmla="*/ 44 w 44"/>
                  <a:gd name="T29" fmla="*/ 53 h 74"/>
                  <a:gd name="T30" fmla="*/ 44 w 44"/>
                  <a:gd name="T31" fmla="*/ 49 h 74"/>
                  <a:gd name="T32" fmla="*/ 42 w 44"/>
                  <a:gd name="T33" fmla="*/ 38 h 74"/>
                  <a:gd name="T34" fmla="*/ 34 w 44"/>
                  <a:gd name="T35" fmla="*/ 32 h 74"/>
                  <a:gd name="T36" fmla="*/ 23 w 44"/>
                  <a:gd name="T37" fmla="*/ 27 h 74"/>
                  <a:gd name="T38" fmla="*/ 21 w 44"/>
                  <a:gd name="T39" fmla="*/ 27 h 74"/>
                  <a:gd name="T40" fmla="*/ 10 w 44"/>
                  <a:gd name="T41" fmla="*/ 32 h 74"/>
                  <a:gd name="T42" fmla="*/ 2 w 44"/>
                  <a:gd name="T43" fmla="*/ 38 h 74"/>
                  <a:gd name="T44" fmla="*/ 0 w 44"/>
                  <a:gd name="T45" fmla="*/ 49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" h="74">
                    <a:moveTo>
                      <a:pt x="42" y="10"/>
                    </a:moveTo>
                    <a:lnTo>
                      <a:pt x="38" y="4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0" y="4"/>
                    </a:lnTo>
                    <a:lnTo>
                      <a:pt x="2" y="15"/>
                    </a:lnTo>
                    <a:lnTo>
                      <a:pt x="0" y="32"/>
                    </a:lnTo>
                    <a:lnTo>
                      <a:pt x="0" y="49"/>
                    </a:lnTo>
                    <a:lnTo>
                      <a:pt x="2" y="63"/>
                    </a:lnTo>
                    <a:lnTo>
                      <a:pt x="10" y="70"/>
                    </a:lnTo>
                    <a:lnTo>
                      <a:pt x="21" y="74"/>
                    </a:lnTo>
                    <a:lnTo>
                      <a:pt x="23" y="74"/>
                    </a:lnTo>
                    <a:lnTo>
                      <a:pt x="34" y="70"/>
                    </a:lnTo>
                    <a:lnTo>
                      <a:pt x="42" y="63"/>
                    </a:lnTo>
                    <a:lnTo>
                      <a:pt x="44" y="53"/>
                    </a:lnTo>
                    <a:lnTo>
                      <a:pt x="44" y="49"/>
                    </a:lnTo>
                    <a:lnTo>
                      <a:pt x="42" y="38"/>
                    </a:lnTo>
                    <a:lnTo>
                      <a:pt x="34" y="32"/>
                    </a:lnTo>
                    <a:lnTo>
                      <a:pt x="23" y="27"/>
                    </a:lnTo>
                    <a:lnTo>
                      <a:pt x="21" y="27"/>
                    </a:lnTo>
                    <a:lnTo>
                      <a:pt x="10" y="32"/>
                    </a:lnTo>
                    <a:lnTo>
                      <a:pt x="2" y="38"/>
                    </a:lnTo>
                    <a:lnTo>
                      <a:pt x="0" y="49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587" name="Freeform 59"/>
              <p:cNvSpPr>
                <a:spLocks/>
              </p:cNvSpPr>
              <p:nvPr/>
            </p:nvSpPr>
            <p:spPr bwMode="auto">
              <a:xfrm>
                <a:off x="1547" y="45"/>
                <a:ext cx="51" cy="74"/>
              </a:xfrm>
              <a:custGeom>
                <a:avLst/>
                <a:gdLst>
                  <a:gd name="T0" fmla="*/ 19 w 51"/>
                  <a:gd name="T1" fmla="*/ 0 h 74"/>
                  <a:gd name="T2" fmla="*/ 8 w 51"/>
                  <a:gd name="T3" fmla="*/ 4 h 74"/>
                  <a:gd name="T4" fmla="*/ 4 w 51"/>
                  <a:gd name="T5" fmla="*/ 10 h 74"/>
                  <a:gd name="T6" fmla="*/ 4 w 51"/>
                  <a:gd name="T7" fmla="*/ 17 h 74"/>
                  <a:gd name="T8" fmla="*/ 8 w 51"/>
                  <a:gd name="T9" fmla="*/ 25 h 74"/>
                  <a:gd name="T10" fmla="*/ 15 w 51"/>
                  <a:gd name="T11" fmla="*/ 27 h 74"/>
                  <a:gd name="T12" fmla="*/ 30 w 51"/>
                  <a:gd name="T13" fmla="*/ 32 h 74"/>
                  <a:gd name="T14" fmla="*/ 40 w 51"/>
                  <a:gd name="T15" fmla="*/ 36 h 74"/>
                  <a:gd name="T16" fmla="*/ 47 w 51"/>
                  <a:gd name="T17" fmla="*/ 42 h 74"/>
                  <a:gd name="T18" fmla="*/ 51 w 51"/>
                  <a:gd name="T19" fmla="*/ 49 h 74"/>
                  <a:gd name="T20" fmla="*/ 51 w 51"/>
                  <a:gd name="T21" fmla="*/ 59 h 74"/>
                  <a:gd name="T22" fmla="*/ 47 w 51"/>
                  <a:gd name="T23" fmla="*/ 68 h 74"/>
                  <a:gd name="T24" fmla="*/ 42 w 51"/>
                  <a:gd name="T25" fmla="*/ 70 h 74"/>
                  <a:gd name="T26" fmla="*/ 32 w 51"/>
                  <a:gd name="T27" fmla="*/ 74 h 74"/>
                  <a:gd name="T28" fmla="*/ 19 w 51"/>
                  <a:gd name="T29" fmla="*/ 74 h 74"/>
                  <a:gd name="T30" fmla="*/ 8 w 51"/>
                  <a:gd name="T31" fmla="*/ 70 h 74"/>
                  <a:gd name="T32" fmla="*/ 4 w 51"/>
                  <a:gd name="T33" fmla="*/ 68 h 74"/>
                  <a:gd name="T34" fmla="*/ 0 w 51"/>
                  <a:gd name="T35" fmla="*/ 59 h 74"/>
                  <a:gd name="T36" fmla="*/ 0 w 51"/>
                  <a:gd name="T37" fmla="*/ 49 h 74"/>
                  <a:gd name="T38" fmla="*/ 4 w 51"/>
                  <a:gd name="T39" fmla="*/ 42 h 74"/>
                  <a:gd name="T40" fmla="*/ 10 w 51"/>
                  <a:gd name="T41" fmla="*/ 36 h 74"/>
                  <a:gd name="T42" fmla="*/ 21 w 51"/>
                  <a:gd name="T43" fmla="*/ 32 h 74"/>
                  <a:gd name="T44" fmla="*/ 36 w 51"/>
                  <a:gd name="T45" fmla="*/ 27 h 74"/>
                  <a:gd name="T46" fmla="*/ 42 w 51"/>
                  <a:gd name="T47" fmla="*/ 25 h 74"/>
                  <a:gd name="T48" fmla="*/ 47 w 51"/>
                  <a:gd name="T49" fmla="*/ 17 h 74"/>
                  <a:gd name="T50" fmla="*/ 47 w 51"/>
                  <a:gd name="T51" fmla="*/ 10 h 74"/>
                  <a:gd name="T52" fmla="*/ 42 w 51"/>
                  <a:gd name="T53" fmla="*/ 4 h 74"/>
                  <a:gd name="T54" fmla="*/ 32 w 51"/>
                  <a:gd name="T55" fmla="*/ 0 h 74"/>
                  <a:gd name="T56" fmla="*/ 19 w 51"/>
                  <a:gd name="T5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1" h="74">
                    <a:moveTo>
                      <a:pt x="19" y="0"/>
                    </a:moveTo>
                    <a:lnTo>
                      <a:pt x="8" y="4"/>
                    </a:lnTo>
                    <a:lnTo>
                      <a:pt x="4" y="10"/>
                    </a:lnTo>
                    <a:lnTo>
                      <a:pt x="4" y="17"/>
                    </a:lnTo>
                    <a:lnTo>
                      <a:pt x="8" y="25"/>
                    </a:lnTo>
                    <a:lnTo>
                      <a:pt x="15" y="27"/>
                    </a:lnTo>
                    <a:lnTo>
                      <a:pt x="30" y="32"/>
                    </a:lnTo>
                    <a:lnTo>
                      <a:pt x="40" y="36"/>
                    </a:lnTo>
                    <a:lnTo>
                      <a:pt x="47" y="42"/>
                    </a:lnTo>
                    <a:lnTo>
                      <a:pt x="51" y="49"/>
                    </a:lnTo>
                    <a:lnTo>
                      <a:pt x="51" y="59"/>
                    </a:lnTo>
                    <a:lnTo>
                      <a:pt x="47" y="68"/>
                    </a:lnTo>
                    <a:lnTo>
                      <a:pt x="42" y="70"/>
                    </a:lnTo>
                    <a:lnTo>
                      <a:pt x="32" y="74"/>
                    </a:lnTo>
                    <a:lnTo>
                      <a:pt x="19" y="74"/>
                    </a:lnTo>
                    <a:lnTo>
                      <a:pt x="8" y="70"/>
                    </a:lnTo>
                    <a:lnTo>
                      <a:pt x="4" y="68"/>
                    </a:lnTo>
                    <a:lnTo>
                      <a:pt x="0" y="59"/>
                    </a:lnTo>
                    <a:lnTo>
                      <a:pt x="0" y="49"/>
                    </a:lnTo>
                    <a:lnTo>
                      <a:pt x="4" y="42"/>
                    </a:lnTo>
                    <a:lnTo>
                      <a:pt x="10" y="36"/>
                    </a:lnTo>
                    <a:lnTo>
                      <a:pt x="21" y="32"/>
                    </a:lnTo>
                    <a:lnTo>
                      <a:pt x="36" y="27"/>
                    </a:lnTo>
                    <a:lnTo>
                      <a:pt x="42" y="25"/>
                    </a:lnTo>
                    <a:lnTo>
                      <a:pt x="47" y="17"/>
                    </a:lnTo>
                    <a:lnTo>
                      <a:pt x="47" y="10"/>
                    </a:lnTo>
                    <a:lnTo>
                      <a:pt x="42" y="4"/>
                    </a:lnTo>
                    <a:lnTo>
                      <a:pt x="32" y="0"/>
                    </a:lnTo>
                    <a:lnTo>
                      <a:pt x="19" y="0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588" name="Line 60"/>
              <p:cNvSpPr>
                <a:spLocks noChangeShapeType="1"/>
              </p:cNvSpPr>
              <p:nvPr/>
            </p:nvSpPr>
            <p:spPr bwMode="auto">
              <a:xfrm>
                <a:off x="1622" y="87"/>
                <a:ext cx="64" cy="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589" name="Freeform 61"/>
              <p:cNvSpPr>
                <a:spLocks/>
              </p:cNvSpPr>
              <p:nvPr/>
            </p:nvSpPr>
            <p:spPr bwMode="auto">
              <a:xfrm>
                <a:off x="1720" y="45"/>
                <a:ext cx="19" cy="74"/>
              </a:xfrm>
              <a:custGeom>
                <a:avLst/>
                <a:gdLst>
                  <a:gd name="T0" fmla="*/ 0 w 19"/>
                  <a:gd name="T1" fmla="*/ 15 h 74"/>
                  <a:gd name="T2" fmla="*/ 8 w 19"/>
                  <a:gd name="T3" fmla="*/ 10 h 74"/>
                  <a:gd name="T4" fmla="*/ 19 w 19"/>
                  <a:gd name="T5" fmla="*/ 0 h 74"/>
                  <a:gd name="T6" fmla="*/ 19 w 19"/>
                  <a:gd name="T7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74">
                    <a:moveTo>
                      <a:pt x="0" y="15"/>
                    </a:moveTo>
                    <a:lnTo>
                      <a:pt x="8" y="10"/>
                    </a:lnTo>
                    <a:lnTo>
                      <a:pt x="19" y="0"/>
                    </a:lnTo>
                    <a:lnTo>
                      <a:pt x="19" y="74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590" name="Freeform 62"/>
              <p:cNvSpPr>
                <a:spLocks/>
              </p:cNvSpPr>
              <p:nvPr/>
            </p:nvSpPr>
            <p:spPr bwMode="auto">
              <a:xfrm>
                <a:off x="1782" y="45"/>
                <a:ext cx="49" cy="74"/>
              </a:xfrm>
              <a:custGeom>
                <a:avLst/>
                <a:gdLst>
                  <a:gd name="T0" fmla="*/ 21 w 49"/>
                  <a:gd name="T1" fmla="*/ 0 h 74"/>
                  <a:gd name="T2" fmla="*/ 10 w 49"/>
                  <a:gd name="T3" fmla="*/ 4 h 74"/>
                  <a:gd name="T4" fmla="*/ 2 w 49"/>
                  <a:gd name="T5" fmla="*/ 15 h 74"/>
                  <a:gd name="T6" fmla="*/ 0 w 49"/>
                  <a:gd name="T7" fmla="*/ 32 h 74"/>
                  <a:gd name="T8" fmla="*/ 0 w 49"/>
                  <a:gd name="T9" fmla="*/ 42 h 74"/>
                  <a:gd name="T10" fmla="*/ 2 w 49"/>
                  <a:gd name="T11" fmla="*/ 59 h 74"/>
                  <a:gd name="T12" fmla="*/ 10 w 49"/>
                  <a:gd name="T13" fmla="*/ 70 h 74"/>
                  <a:gd name="T14" fmla="*/ 21 w 49"/>
                  <a:gd name="T15" fmla="*/ 74 h 74"/>
                  <a:gd name="T16" fmla="*/ 28 w 49"/>
                  <a:gd name="T17" fmla="*/ 74 h 74"/>
                  <a:gd name="T18" fmla="*/ 38 w 49"/>
                  <a:gd name="T19" fmla="*/ 70 h 74"/>
                  <a:gd name="T20" fmla="*/ 45 w 49"/>
                  <a:gd name="T21" fmla="*/ 59 h 74"/>
                  <a:gd name="T22" fmla="*/ 49 w 49"/>
                  <a:gd name="T23" fmla="*/ 42 h 74"/>
                  <a:gd name="T24" fmla="*/ 49 w 49"/>
                  <a:gd name="T25" fmla="*/ 32 h 74"/>
                  <a:gd name="T26" fmla="*/ 45 w 49"/>
                  <a:gd name="T27" fmla="*/ 15 h 74"/>
                  <a:gd name="T28" fmla="*/ 38 w 49"/>
                  <a:gd name="T29" fmla="*/ 4 h 74"/>
                  <a:gd name="T30" fmla="*/ 28 w 49"/>
                  <a:gd name="T31" fmla="*/ 0 h 74"/>
                  <a:gd name="T32" fmla="*/ 21 w 49"/>
                  <a:gd name="T33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" h="74">
                    <a:moveTo>
                      <a:pt x="21" y="0"/>
                    </a:moveTo>
                    <a:lnTo>
                      <a:pt x="10" y="4"/>
                    </a:lnTo>
                    <a:lnTo>
                      <a:pt x="2" y="1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2" y="59"/>
                    </a:lnTo>
                    <a:lnTo>
                      <a:pt x="10" y="70"/>
                    </a:lnTo>
                    <a:lnTo>
                      <a:pt x="21" y="74"/>
                    </a:lnTo>
                    <a:lnTo>
                      <a:pt x="28" y="74"/>
                    </a:lnTo>
                    <a:lnTo>
                      <a:pt x="38" y="70"/>
                    </a:lnTo>
                    <a:lnTo>
                      <a:pt x="45" y="59"/>
                    </a:lnTo>
                    <a:lnTo>
                      <a:pt x="49" y="42"/>
                    </a:lnTo>
                    <a:lnTo>
                      <a:pt x="49" y="32"/>
                    </a:lnTo>
                    <a:lnTo>
                      <a:pt x="45" y="15"/>
                    </a:lnTo>
                    <a:lnTo>
                      <a:pt x="38" y="4"/>
                    </a:lnTo>
                    <a:lnTo>
                      <a:pt x="28" y="0"/>
                    </a:lnTo>
                    <a:lnTo>
                      <a:pt x="21" y="0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591" name="Freeform 63"/>
              <p:cNvSpPr>
                <a:spLocks/>
              </p:cNvSpPr>
              <p:nvPr/>
            </p:nvSpPr>
            <p:spPr bwMode="auto">
              <a:xfrm>
                <a:off x="1852" y="45"/>
                <a:ext cx="49" cy="74"/>
              </a:xfrm>
              <a:custGeom>
                <a:avLst/>
                <a:gdLst>
                  <a:gd name="T0" fmla="*/ 17 w 49"/>
                  <a:gd name="T1" fmla="*/ 0 h 74"/>
                  <a:gd name="T2" fmla="*/ 7 w 49"/>
                  <a:gd name="T3" fmla="*/ 4 h 74"/>
                  <a:gd name="T4" fmla="*/ 2 w 49"/>
                  <a:gd name="T5" fmla="*/ 10 h 74"/>
                  <a:gd name="T6" fmla="*/ 2 w 49"/>
                  <a:gd name="T7" fmla="*/ 17 h 74"/>
                  <a:gd name="T8" fmla="*/ 7 w 49"/>
                  <a:gd name="T9" fmla="*/ 25 h 74"/>
                  <a:gd name="T10" fmla="*/ 13 w 49"/>
                  <a:gd name="T11" fmla="*/ 27 h 74"/>
                  <a:gd name="T12" fmla="*/ 28 w 49"/>
                  <a:gd name="T13" fmla="*/ 32 h 74"/>
                  <a:gd name="T14" fmla="*/ 39 w 49"/>
                  <a:gd name="T15" fmla="*/ 36 h 74"/>
                  <a:gd name="T16" fmla="*/ 45 w 49"/>
                  <a:gd name="T17" fmla="*/ 42 h 74"/>
                  <a:gd name="T18" fmla="*/ 49 w 49"/>
                  <a:gd name="T19" fmla="*/ 49 h 74"/>
                  <a:gd name="T20" fmla="*/ 49 w 49"/>
                  <a:gd name="T21" fmla="*/ 59 h 74"/>
                  <a:gd name="T22" fmla="*/ 45 w 49"/>
                  <a:gd name="T23" fmla="*/ 68 h 74"/>
                  <a:gd name="T24" fmla="*/ 43 w 49"/>
                  <a:gd name="T25" fmla="*/ 70 h 74"/>
                  <a:gd name="T26" fmla="*/ 32 w 49"/>
                  <a:gd name="T27" fmla="*/ 74 h 74"/>
                  <a:gd name="T28" fmla="*/ 17 w 49"/>
                  <a:gd name="T29" fmla="*/ 74 h 74"/>
                  <a:gd name="T30" fmla="*/ 7 w 49"/>
                  <a:gd name="T31" fmla="*/ 70 h 74"/>
                  <a:gd name="T32" fmla="*/ 2 w 49"/>
                  <a:gd name="T33" fmla="*/ 68 h 74"/>
                  <a:gd name="T34" fmla="*/ 0 w 49"/>
                  <a:gd name="T35" fmla="*/ 59 h 74"/>
                  <a:gd name="T36" fmla="*/ 0 w 49"/>
                  <a:gd name="T37" fmla="*/ 49 h 74"/>
                  <a:gd name="T38" fmla="*/ 2 w 49"/>
                  <a:gd name="T39" fmla="*/ 42 h 74"/>
                  <a:gd name="T40" fmla="*/ 11 w 49"/>
                  <a:gd name="T41" fmla="*/ 36 h 74"/>
                  <a:gd name="T42" fmla="*/ 22 w 49"/>
                  <a:gd name="T43" fmla="*/ 32 h 74"/>
                  <a:gd name="T44" fmla="*/ 34 w 49"/>
                  <a:gd name="T45" fmla="*/ 27 h 74"/>
                  <a:gd name="T46" fmla="*/ 43 w 49"/>
                  <a:gd name="T47" fmla="*/ 25 h 74"/>
                  <a:gd name="T48" fmla="*/ 45 w 49"/>
                  <a:gd name="T49" fmla="*/ 17 h 74"/>
                  <a:gd name="T50" fmla="*/ 45 w 49"/>
                  <a:gd name="T51" fmla="*/ 10 h 74"/>
                  <a:gd name="T52" fmla="*/ 43 w 49"/>
                  <a:gd name="T53" fmla="*/ 4 h 74"/>
                  <a:gd name="T54" fmla="*/ 32 w 49"/>
                  <a:gd name="T55" fmla="*/ 0 h 74"/>
                  <a:gd name="T56" fmla="*/ 17 w 49"/>
                  <a:gd name="T5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9" h="74">
                    <a:moveTo>
                      <a:pt x="17" y="0"/>
                    </a:moveTo>
                    <a:lnTo>
                      <a:pt x="7" y="4"/>
                    </a:lnTo>
                    <a:lnTo>
                      <a:pt x="2" y="10"/>
                    </a:lnTo>
                    <a:lnTo>
                      <a:pt x="2" y="17"/>
                    </a:lnTo>
                    <a:lnTo>
                      <a:pt x="7" y="25"/>
                    </a:lnTo>
                    <a:lnTo>
                      <a:pt x="13" y="27"/>
                    </a:lnTo>
                    <a:lnTo>
                      <a:pt x="28" y="32"/>
                    </a:lnTo>
                    <a:lnTo>
                      <a:pt x="39" y="36"/>
                    </a:lnTo>
                    <a:lnTo>
                      <a:pt x="45" y="42"/>
                    </a:lnTo>
                    <a:lnTo>
                      <a:pt x="49" y="49"/>
                    </a:lnTo>
                    <a:lnTo>
                      <a:pt x="49" y="59"/>
                    </a:lnTo>
                    <a:lnTo>
                      <a:pt x="45" y="68"/>
                    </a:lnTo>
                    <a:lnTo>
                      <a:pt x="43" y="70"/>
                    </a:lnTo>
                    <a:lnTo>
                      <a:pt x="32" y="74"/>
                    </a:lnTo>
                    <a:lnTo>
                      <a:pt x="17" y="74"/>
                    </a:lnTo>
                    <a:lnTo>
                      <a:pt x="7" y="70"/>
                    </a:lnTo>
                    <a:lnTo>
                      <a:pt x="2" y="68"/>
                    </a:lnTo>
                    <a:lnTo>
                      <a:pt x="0" y="59"/>
                    </a:lnTo>
                    <a:lnTo>
                      <a:pt x="0" y="49"/>
                    </a:lnTo>
                    <a:lnTo>
                      <a:pt x="2" y="42"/>
                    </a:lnTo>
                    <a:lnTo>
                      <a:pt x="11" y="36"/>
                    </a:lnTo>
                    <a:lnTo>
                      <a:pt x="22" y="32"/>
                    </a:lnTo>
                    <a:lnTo>
                      <a:pt x="34" y="27"/>
                    </a:lnTo>
                    <a:lnTo>
                      <a:pt x="43" y="25"/>
                    </a:lnTo>
                    <a:lnTo>
                      <a:pt x="45" y="17"/>
                    </a:lnTo>
                    <a:lnTo>
                      <a:pt x="45" y="10"/>
                    </a:lnTo>
                    <a:lnTo>
                      <a:pt x="43" y="4"/>
                    </a:lnTo>
                    <a:lnTo>
                      <a:pt x="32" y="0"/>
                    </a:lnTo>
                    <a:lnTo>
                      <a:pt x="17" y="0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592" name="Freeform 64"/>
              <p:cNvSpPr>
                <a:spLocks/>
              </p:cNvSpPr>
              <p:nvPr/>
            </p:nvSpPr>
            <p:spPr bwMode="auto">
              <a:xfrm>
                <a:off x="1927" y="40"/>
                <a:ext cx="28" cy="30"/>
              </a:xfrm>
              <a:custGeom>
                <a:avLst/>
                <a:gdLst>
                  <a:gd name="T0" fmla="*/ 11 w 28"/>
                  <a:gd name="T1" fmla="*/ 0 h 30"/>
                  <a:gd name="T2" fmla="*/ 2 w 28"/>
                  <a:gd name="T3" fmla="*/ 5 h 30"/>
                  <a:gd name="T4" fmla="*/ 0 w 28"/>
                  <a:gd name="T5" fmla="*/ 11 h 30"/>
                  <a:gd name="T6" fmla="*/ 0 w 28"/>
                  <a:gd name="T7" fmla="*/ 20 h 30"/>
                  <a:gd name="T8" fmla="*/ 2 w 28"/>
                  <a:gd name="T9" fmla="*/ 26 h 30"/>
                  <a:gd name="T10" fmla="*/ 11 w 28"/>
                  <a:gd name="T11" fmla="*/ 30 h 30"/>
                  <a:gd name="T12" fmla="*/ 17 w 28"/>
                  <a:gd name="T13" fmla="*/ 30 h 30"/>
                  <a:gd name="T14" fmla="*/ 24 w 28"/>
                  <a:gd name="T15" fmla="*/ 26 h 30"/>
                  <a:gd name="T16" fmla="*/ 28 w 28"/>
                  <a:gd name="T17" fmla="*/ 20 h 30"/>
                  <a:gd name="T18" fmla="*/ 28 w 28"/>
                  <a:gd name="T19" fmla="*/ 11 h 30"/>
                  <a:gd name="T20" fmla="*/ 24 w 28"/>
                  <a:gd name="T21" fmla="*/ 5 h 30"/>
                  <a:gd name="T22" fmla="*/ 17 w 28"/>
                  <a:gd name="T23" fmla="*/ 0 h 30"/>
                  <a:gd name="T24" fmla="*/ 11 w 28"/>
                  <a:gd name="T2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30">
                    <a:moveTo>
                      <a:pt x="11" y="0"/>
                    </a:moveTo>
                    <a:lnTo>
                      <a:pt x="2" y="5"/>
                    </a:lnTo>
                    <a:lnTo>
                      <a:pt x="0" y="11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11" y="30"/>
                    </a:lnTo>
                    <a:lnTo>
                      <a:pt x="17" y="30"/>
                    </a:lnTo>
                    <a:lnTo>
                      <a:pt x="24" y="26"/>
                    </a:lnTo>
                    <a:lnTo>
                      <a:pt x="28" y="20"/>
                    </a:lnTo>
                    <a:lnTo>
                      <a:pt x="28" y="11"/>
                    </a:lnTo>
                    <a:lnTo>
                      <a:pt x="24" y="5"/>
                    </a:lnTo>
                    <a:lnTo>
                      <a:pt x="17" y="0"/>
                    </a:lnTo>
                    <a:lnTo>
                      <a:pt x="11" y="0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593" name="Line 65"/>
              <p:cNvSpPr>
                <a:spLocks noChangeShapeType="1"/>
              </p:cNvSpPr>
              <p:nvPr/>
            </p:nvSpPr>
            <p:spPr bwMode="auto">
              <a:xfrm>
                <a:off x="2032" y="70"/>
                <a:ext cx="1" cy="49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594" name="Freeform 66"/>
              <p:cNvSpPr>
                <a:spLocks/>
              </p:cNvSpPr>
              <p:nvPr/>
            </p:nvSpPr>
            <p:spPr bwMode="auto">
              <a:xfrm>
                <a:off x="2032" y="70"/>
                <a:ext cx="38" cy="49"/>
              </a:xfrm>
              <a:custGeom>
                <a:avLst/>
                <a:gdLst>
                  <a:gd name="T0" fmla="*/ 0 w 38"/>
                  <a:gd name="T1" fmla="*/ 13 h 49"/>
                  <a:gd name="T2" fmla="*/ 10 w 38"/>
                  <a:gd name="T3" fmla="*/ 2 h 49"/>
                  <a:gd name="T4" fmla="*/ 17 w 38"/>
                  <a:gd name="T5" fmla="*/ 0 h 49"/>
                  <a:gd name="T6" fmla="*/ 27 w 38"/>
                  <a:gd name="T7" fmla="*/ 0 h 49"/>
                  <a:gd name="T8" fmla="*/ 36 w 38"/>
                  <a:gd name="T9" fmla="*/ 2 h 49"/>
                  <a:gd name="T10" fmla="*/ 38 w 38"/>
                  <a:gd name="T11" fmla="*/ 13 h 49"/>
                  <a:gd name="T12" fmla="*/ 38 w 38"/>
                  <a:gd name="T13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49">
                    <a:moveTo>
                      <a:pt x="0" y="13"/>
                    </a:moveTo>
                    <a:lnTo>
                      <a:pt x="10" y="2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36" y="2"/>
                    </a:lnTo>
                    <a:lnTo>
                      <a:pt x="38" y="13"/>
                    </a:lnTo>
                    <a:lnTo>
                      <a:pt x="38" y="49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595" name="Freeform 67"/>
              <p:cNvSpPr>
                <a:spLocks/>
              </p:cNvSpPr>
              <p:nvPr/>
            </p:nvSpPr>
            <p:spPr bwMode="auto">
              <a:xfrm>
                <a:off x="2096" y="70"/>
                <a:ext cx="47" cy="49"/>
              </a:xfrm>
              <a:custGeom>
                <a:avLst/>
                <a:gdLst>
                  <a:gd name="T0" fmla="*/ 17 w 47"/>
                  <a:gd name="T1" fmla="*/ 0 h 49"/>
                  <a:gd name="T2" fmla="*/ 10 w 47"/>
                  <a:gd name="T3" fmla="*/ 2 h 49"/>
                  <a:gd name="T4" fmla="*/ 4 w 47"/>
                  <a:gd name="T5" fmla="*/ 11 h 49"/>
                  <a:gd name="T6" fmla="*/ 0 w 47"/>
                  <a:gd name="T7" fmla="*/ 21 h 49"/>
                  <a:gd name="T8" fmla="*/ 0 w 47"/>
                  <a:gd name="T9" fmla="*/ 28 h 49"/>
                  <a:gd name="T10" fmla="*/ 4 w 47"/>
                  <a:gd name="T11" fmla="*/ 38 h 49"/>
                  <a:gd name="T12" fmla="*/ 10 w 47"/>
                  <a:gd name="T13" fmla="*/ 45 h 49"/>
                  <a:gd name="T14" fmla="*/ 17 w 47"/>
                  <a:gd name="T15" fmla="*/ 49 h 49"/>
                  <a:gd name="T16" fmla="*/ 28 w 47"/>
                  <a:gd name="T17" fmla="*/ 49 h 49"/>
                  <a:gd name="T18" fmla="*/ 36 w 47"/>
                  <a:gd name="T19" fmla="*/ 45 h 49"/>
                  <a:gd name="T20" fmla="*/ 43 w 47"/>
                  <a:gd name="T21" fmla="*/ 38 h 49"/>
                  <a:gd name="T22" fmla="*/ 47 w 47"/>
                  <a:gd name="T23" fmla="*/ 28 h 49"/>
                  <a:gd name="T24" fmla="*/ 47 w 47"/>
                  <a:gd name="T25" fmla="*/ 21 h 49"/>
                  <a:gd name="T26" fmla="*/ 43 w 47"/>
                  <a:gd name="T27" fmla="*/ 11 h 49"/>
                  <a:gd name="T28" fmla="*/ 36 w 47"/>
                  <a:gd name="T29" fmla="*/ 2 h 49"/>
                  <a:gd name="T30" fmla="*/ 28 w 47"/>
                  <a:gd name="T31" fmla="*/ 0 h 49"/>
                  <a:gd name="T32" fmla="*/ 17 w 47"/>
                  <a:gd name="T33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7" h="49">
                    <a:moveTo>
                      <a:pt x="17" y="0"/>
                    </a:moveTo>
                    <a:lnTo>
                      <a:pt x="10" y="2"/>
                    </a:lnTo>
                    <a:lnTo>
                      <a:pt x="4" y="11"/>
                    </a:lnTo>
                    <a:lnTo>
                      <a:pt x="0" y="21"/>
                    </a:lnTo>
                    <a:lnTo>
                      <a:pt x="0" y="28"/>
                    </a:lnTo>
                    <a:lnTo>
                      <a:pt x="4" y="38"/>
                    </a:lnTo>
                    <a:lnTo>
                      <a:pt x="10" y="45"/>
                    </a:lnTo>
                    <a:lnTo>
                      <a:pt x="17" y="49"/>
                    </a:lnTo>
                    <a:lnTo>
                      <a:pt x="28" y="49"/>
                    </a:lnTo>
                    <a:lnTo>
                      <a:pt x="36" y="45"/>
                    </a:lnTo>
                    <a:lnTo>
                      <a:pt x="43" y="38"/>
                    </a:lnTo>
                    <a:lnTo>
                      <a:pt x="47" y="28"/>
                    </a:lnTo>
                    <a:lnTo>
                      <a:pt x="47" y="21"/>
                    </a:lnTo>
                    <a:lnTo>
                      <a:pt x="43" y="11"/>
                    </a:lnTo>
                    <a:lnTo>
                      <a:pt x="36" y="2"/>
                    </a:lnTo>
                    <a:lnTo>
                      <a:pt x="28" y="0"/>
                    </a:lnTo>
                    <a:lnTo>
                      <a:pt x="17" y="0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596" name="Freeform 68"/>
              <p:cNvSpPr>
                <a:spLocks/>
              </p:cNvSpPr>
              <p:nvPr/>
            </p:nvSpPr>
            <p:spPr bwMode="auto">
              <a:xfrm>
                <a:off x="2164" y="40"/>
                <a:ext cx="7" cy="9"/>
              </a:xfrm>
              <a:custGeom>
                <a:avLst/>
                <a:gdLst>
                  <a:gd name="T0" fmla="*/ 0 w 7"/>
                  <a:gd name="T1" fmla="*/ 5 h 9"/>
                  <a:gd name="T2" fmla="*/ 2 w 7"/>
                  <a:gd name="T3" fmla="*/ 9 h 9"/>
                  <a:gd name="T4" fmla="*/ 7 w 7"/>
                  <a:gd name="T5" fmla="*/ 5 h 9"/>
                  <a:gd name="T6" fmla="*/ 2 w 7"/>
                  <a:gd name="T7" fmla="*/ 0 h 9"/>
                  <a:gd name="T8" fmla="*/ 0 w 7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9">
                    <a:moveTo>
                      <a:pt x="0" y="5"/>
                    </a:moveTo>
                    <a:lnTo>
                      <a:pt x="2" y="9"/>
                    </a:lnTo>
                    <a:lnTo>
                      <a:pt x="7" y="5"/>
                    </a:lnTo>
                    <a:lnTo>
                      <a:pt x="2" y="0"/>
                    </a:lnTo>
                    <a:lnTo>
                      <a:pt x="0" y="5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597" name="Line 69"/>
              <p:cNvSpPr>
                <a:spLocks noChangeShapeType="1"/>
              </p:cNvSpPr>
              <p:nvPr/>
            </p:nvSpPr>
            <p:spPr bwMode="auto">
              <a:xfrm>
                <a:off x="2166" y="70"/>
                <a:ext cx="1" cy="49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598" name="Freeform 70"/>
              <p:cNvSpPr>
                <a:spLocks/>
              </p:cNvSpPr>
              <p:nvPr/>
            </p:nvSpPr>
            <p:spPr bwMode="auto">
              <a:xfrm>
                <a:off x="2192" y="70"/>
                <a:ext cx="38" cy="49"/>
              </a:xfrm>
              <a:custGeom>
                <a:avLst/>
                <a:gdLst>
                  <a:gd name="T0" fmla="*/ 38 w 38"/>
                  <a:gd name="T1" fmla="*/ 11 h 49"/>
                  <a:gd name="T2" fmla="*/ 34 w 38"/>
                  <a:gd name="T3" fmla="*/ 2 h 49"/>
                  <a:gd name="T4" fmla="*/ 23 w 38"/>
                  <a:gd name="T5" fmla="*/ 0 h 49"/>
                  <a:gd name="T6" fmla="*/ 13 w 38"/>
                  <a:gd name="T7" fmla="*/ 0 h 49"/>
                  <a:gd name="T8" fmla="*/ 2 w 38"/>
                  <a:gd name="T9" fmla="*/ 2 h 49"/>
                  <a:gd name="T10" fmla="*/ 0 w 38"/>
                  <a:gd name="T11" fmla="*/ 11 h 49"/>
                  <a:gd name="T12" fmla="*/ 2 w 38"/>
                  <a:gd name="T13" fmla="*/ 17 h 49"/>
                  <a:gd name="T14" fmla="*/ 11 w 38"/>
                  <a:gd name="T15" fmla="*/ 21 h 49"/>
                  <a:gd name="T16" fmla="*/ 28 w 38"/>
                  <a:gd name="T17" fmla="*/ 24 h 49"/>
                  <a:gd name="T18" fmla="*/ 34 w 38"/>
                  <a:gd name="T19" fmla="*/ 28 h 49"/>
                  <a:gd name="T20" fmla="*/ 38 w 38"/>
                  <a:gd name="T21" fmla="*/ 34 h 49"/>
                  <a:gd name="T22" fmla="*/ 38 w 38"/>
                  <a:gd name="T23" fmla="*/ 38 h 49"/>
                  <a:gd name="T24" fmla="*/ 34 w 38"/>
                  <a:gd name="T25" fmla="*/ 45 h 49"/>
                  <a:gd name="T26" fmla="*/ 23 w 38"/>
                  <a:gd name="T27" fmla="*/ 49 h 49"/>
                  <a:gd name="T28" fmla="*/ 13 w 38"/>
                  <a:gd name="T29" fmla="*/ 49 h 49"/>
                  <a:gd name="T30" fmla="*/ 2 w 38"/>
                  <a:gd name="T31" fmla="*/ 45 h 49"/>
                  <a:gd name="T32" fmla="*/ 0 w 38"/>
                  <a:gd name="T33" fmla="*/ 3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" h="49">
                    <a:moveTo>
                      <a:pt x="38" y="11"/>
                    </a:moveTo>
                    <a:lnTo>
                      <a:pt x="34" y="2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11"/>
                    </a:lnTo>
                    <a:lnTo>
                      <a:pt x="2" y="17"/>
                    </a:lnTo>
                    <a:lnTo>
                      <a:pt x="11" y="21"/>
                    </a:lnTo>
                    <a:lnTo>
                      <a:pt x="28" y="24"/>
                    </a:lnTo>
                    <a:lnTo>
                      <a:pt x="34" y="28"/>
                    </a:lnTo>
                    <a:lnTo>
                      <a:pt x="38" y="34"/>
                    </a:lnTo>
                    <a:lnTo>
                      <a:pt x="38" y="38"/>
                    </a:lnTo>
                    <a:lnTo>
                      <a:pt x="34" y="45"/>
                    </a:lnTo>
                    <a:lnTo>
                      <a:pt x="23" y="49"/>
                    </a:lnTo>
                    <a:lnTo>
                      <a:pt x="13" y="49"/>
                    </a:lnTo>
                    <a:lnTo>
                      <a:pt x="2" y="45"/>
                    </a:lnTo>
                    <a:lnTo>
                      <a:pt x="0" y="38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599" name="Freeform 71"/>
              <p:cNvSpPr>
                <a:spLocks/>
              </p:cNvSpPr>
              <p:nvPr/>
            </p:nvSpPr>
            <p:spPr bwMode="auto">
              <a:xfrm>
                <a:off x="2248" y="70"/>
                <a:ext cx="42" cy="49"/>
              </a:xfrm>
              <a:custGeom>
                <a:avLst/>
                <a:gdLst>
                  <a:gd name="T0" fmla="*/ 0 w 42"/>
                  <a:gd name="T1" fmla="*/ 0 h 49"/>
                  <a:gd name="T2" fmla="*/ 21 w 42"/>
                  <a:gd name="T3" fmla="*/ 49 h 49"/>
                  <a:gd name="T4" fmla="*/ 42 w 42"/>
                  <a:gd name="T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49">
                    <a:moveTo>
                      <a:pt x="0" y="0"/>
                    </a:moveTo>
                    <a:lnTo>
                      <a:pt x="21" y="49"/>
                    </a:lnTo>
                    <a:lnTo>
                      <a:pt x="42" y="0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00" name="Freeform 72"/>
              <p:cNvSpPr>
                <a:spLocks/>
              </p:cNvSpPr>
              <p:nvPr/>
            </p:nvSpPr>
            <p:spPr bwMode="auto">
              <a:xfrm>
                <a:off x="2245" y="119"/>
                <a:ext cx="24" cy="28"/>
              </a:xfrm>
              <a:custGeom>
                <a:avLst/>
                <a:gdLst>
                  <a:gd name="T0" fmla="*/ 24 w 24"/>
                  <a:gd name="T1" fmla="*/ 0 h 28"/>
                  <a:gd name="T2" fmla="*/ 17 w 24"/>
                  <a:gd name="T3" fmla="*/ 17 h 28"/>
                  <a:gd name="T4" fmla="*/ 11 w 24"/>
                  <a:gd name="T5" fmla="*/ 23 h 28"/>
                  <a:gd name="T6" fmla="*/ 3 w 24"/>
                  <a:gd name="T7" fmla="*/ 28 h 28"/>
                  <a:gd name="T8" fmla="*/ 0 w 2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8">
                    <a:moveTo>
                      <a:pt x="24" y="0"/>
                    </a:moveTo>
                    <a:lnTo>
                      <a:pt x="17" y="17"/>
                    </a:lnTo>
                    <a:lnTo>
                      <a:pt x="11" y="23"/>
                    </a:lnTo>
                    <a:lnTo>
                      <a:pt x="3" y="28"/>
                    </a:lnTo>
                    <a:lnTo>
                      <a:pt x="0" y="28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01" name="Line 73"/>
              <p:cNvSpPr>
                <a:spLocks noChangeShapeType="1"/>
              </p:cNvSpPr>
              <p:nvPr/>
            </p:nvSpPr>
            <p:spPr bwMode="auto">
              <a:xfrm>
                <a:off x="2369" y="45"/>
                <a:ext cx="1" cy="74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02" name="Freeform 74"/>
              <p:cNvSpPr>
                <a:spLocks/>
              </p:cNvSpPr>
              <p:nvPr/>
            </p:nvSpPr>
            <p:spPr bwMode="auto">
              <a:xfrm>
                <a:off x="2369" y="70"/>
                <a:ext cx="41" cy="49"/>
              </a:xfrm>
              <a:custGeom>
                <a:avLst/>
                <a:gdLst>
                  <a:gd name="T0" fmla="*/ 0 w 41"/>
                  <a:gd name="T1" fmla="*/ 11 h 49"/>
                  <a:gd name="T2" fmla="*/ 7 w 41"/>
                  <a:gd name="T3" fmla="*/ 2 h 49"/>
                  <a:gd name="T4" fmla="*/ 13 w 41"/>
                  <a:gd name="T5" fmla="*/ 0 h 49"/>
                  <a:gd name="T6" fmla="*/ 24 w 41"/>
                  <a:gd name="T7" fmla="*/ 0 h 49"/>
                  <a:gd name="T8" fmla="*/ 30 w 41"/>
                  <a:gd name="T9" fmla="*/ 2 h 49"/>
                  <a:gd name="T10" fmla="*/ 39 w 41"/>
                  <a:gd name="T11" fmla="*/ 11 h 49"/>
                  <a:gd name="T12" fmla="*/ 41 w 41"/>
                  <a:gd name="T13" fmla="*/ 21 h 49"/>
                  <a:gd name="T14" fmla="*/ 41 w 41"/>
                  <a:gd name="T15" fmla="*/ 28 h 49"/>
                  <a:gd name="T16" fmla="*/ 39 w 41"/>
                  <a:gd name="T17" fmla="*/ 38 h 49"/>
                  <a:gd name="T18" fmla="*/ 30 w 41"/>
                  <a:gd name="T19" fmla="*/ 45 h 49"/>
                  <a:gd name="T20" fmla="*/ 24 w 41"/>
                  <a:gd name="T21" fmla="*/ 49 h 49"/>
                  <a:gd name="T22" fmla="*/ 13 w 41"/>
                  <a:gd name="T23" fmla="*/ 49 h 49"/>
                  <a:gd name="T24" fmla="*/ 7 w 41"/>
                  <a:gd name="T25" fmla="*/ 45 h 49"/>
                  <a:gd name="T26" fmla="*/ 0 w 41"/>
                  <a:gd name="T27" fmla="*/ 3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1" h="49">
                    <a:moveTo>
                      <a:pt x="0" y="11"/>
                    </a:moveTo>
                    <a:lnTo>
                      <a:pt x="7" y="2"/>
                    </a:lnTo>
                    <a:lnTo>
                      <a:pt x="13" y="0"/>
                    </a:lnTo>
                    <a:lnTo>
                      <a:pt x="24" y="0"/>
                    </a:lnTo>
                    <a:lnTo>
                      <a:pt x="30" y="2"/>
                    </a:lnTo>
                    <a:lnTo>
                      <a:pt x="39" y="11"/>
                    </a:lnTo>
                    <a:lnTo>
                      <a:pt x="41" y="21"/>
                    </a:lnTo>
                    <a:lnTo>
                      <a:pt x="41" y="28"/>
                    </a:lnTo>
                    <a:lnTo>
                      <a:pt x="39" y="38"/>
                    </a:lnTo>
                    <a:lnTo>
                      <a:pt x="30" y="45"/>
                    </a:lnTo>
                    <a:lnTo>
                      <a:pt x="24" y="49"/>
                    </a:lnTo>
                    <a:lnTo>
                      <a:pt x="13" y="49"/>
                    </a:lnTo>
                    <a:lnTo>
                      <a:pt x="7" y="45"/>
                    </a:lnTo>
                    <a:lnTo>
                      <a:pt x="0" y="38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03" name="Line 75"/>
              <p:cNvSpPr>
                <a:spLocks noChangeShapeType="1"/>
              </p:cNvSpPr>
              <p:nvPr/>
            </p:nvSpPr>
            <p:spPr bwMode="auto">
              <a:xfrm>
                <a:off x="2436" y="70"/>
                <a:ext cx="1" cy="49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04" name="Freeform 76"/>
              <p:cNvSpPr>
                <a:spLocks/>
              </p:cNvSpPr>
              <p:nvPr/>
            </p:nvSpPr>
            <p:spPr bwMode="auto">
              <a:xfrm>
                <a:off x="2436" y="70"/>
                <a:ext cx="27" cy="21"/>
              </a:xfrm>
              <a:custGeom>
                <a:avLst/>
                <a:gdLst>
                  <a:gd name="T0" fmla="*/ 0 w 27"/>
                  <a:gd name="T1" fmla="*/ 21 h 21"/>
                  <a:gd name="T2" fmla="*/ 4 w 27"/>
                  <a:gd name="T3" fmla="*/ 11 h 21"/>
                  <a:gd name="T4" fmla="*/ 10 w 27"/>
                  <a:gd name="T5" fmla="*/ 2 h 21"/>
                  <a:gd name="T6" fmla="*/ 17 w 27"/>
                  <a:gd name="T7" fmla="*/ 0 h 21"/>
                  <a:gd name="T8" fmla="*/ 27 w 27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1">
                    <a:moveTo>
                      <a:pt x="0" y="21"/>
                    </a:moveTo>
                    <a:lnTo>
                      <a:pt x="4" y="11"/>
                    </a:lnTo>
                    <a:lnTo>
                      <a:pt x="10" y="2"/>
                    </a:lnTo>
                    <a:lnTo>
                      <a:pt x="17" y="0"/>
                    </a:lnTo>
                    <a:lnTo>
                      <a:pt x="27" y="0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05" name="Freeform 77"/>
              <p:cNvSpPr>
                <a:spLocks/>
              </p:cNvSpPr>
              <p:nvPr/>
            </p:nvSpPr>
            <p:spPr bwMode="auto">
              <a:xfrm>
                <a:off x="2478" y="40"/>
                <a:ext cx="7" cy="9"/>
              </a:xfrm>
              <a:custGeom>
                <a:avLst/>
                <a:gdLst>
                  <a:gd name="T0" fmla="*/ 0 w 7"/>
                  <a:gd name="T1" fmla="*/ 5 h 9"/>
                  <a:gd name="T2" fmla="*/ 5 w 7"/>
                  <a:gd name="T3" fmla="*/ 9 h 9"/>
                  <a:gd name="T4" fmla="*/ 7 w 7"/>
                  <a:gd name="T5" fmla="*/ 5 h 9"/>
                  <a:gd name="T6" fmla="*/ 5 w 7"/>
                  <a:gd name="T7" fmla="*/ 0 h 9"/>
                  <a:gd name="T8" fmla="*/ 0 w 7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9">
                    <a:moveTo>
                      <a:pt x="0" y="5"/>
                    </a:moveTo>
                    <a:lnTo>
                      <a:pt x="5" y="9"/>
                    </a:lnTo>
                    <a:lnTo>
                      <a:pt x="7" y="5"/>
                    </a:lnTo>
                    <a:lnTo>
                      <a:pt x="5" y="0"/>
                    </a:lnTo>
                    <a:lnTo>
                      <a:pt x="0" y="5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06" name="Line 78"/>
              <p:cNvSpPr>
                <a:spLocks noChangeShapeType="1"/>
              </p:cNvSpPr>
              <p:nvPr/>
            </p:nvSpPr>
            <p:spPr bwMode="auto">
              <a:xfrm>
                <a:off x="2483" y="70"/>
                <a:ext cx="1" cy="49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07" name="Freeform 79"/>
              <p:cNvSpPr>
                <a:spLocks/>
              </p:cNvSpPr>
              <p:nvPr/>
            </p:nvSpPr>
            <p:spPr bwMode="auto">
              <a:xfrm>
                <a:off x="2517" y="70"/>
                <a:ext cx="32" cy="77"/>
              </a:xfrm>
              <a:custGeom>
                <a:avLst/>
                <a:gdLst>
                  <a:gd name="T0" fmla="*/ 32 w 32"/>
                  <a:gd name="T1" fmla="*/ 0 h 77"/>
                  <a:gd name="T2" fmla="*/ 32 w 32"/>
                  <a:gd name="T3" fmla="*/ 60 h 77"/>
                  <a:gd name="T4" fmla="*/ 27 w 32"/>
                  <a:gd name="T5" fmla="*/ 70 h 77"/>
                  <a:gd name="T6" fmla="*/ 25 w 32"/>
                  <a:gd name="T7" fmla="*/ 72 h 77"/>
                  <a:gd name="T8" fmla="*/ 17 w 32"/>
                  <a:gd name="T9" fmla="*/ 77 h 77"/>
                  <a:gd name="T10" fmla="*/ 6 w 32"/>
                  <a:gd name="T11" fmla="*/ 77 h 77"/>
                  <a:gd name="T12" fmla="*/ 0 w 32"/>
                  <a:gd name="T13" fmla="*/ 7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77">
                    <a:moveTo>
                      <a:pt x="32" y="0"/>
                    </a:moveTo>
                    <a:lnTo>
                      <a:pt x="32" y="60"/>
                    </a:lnTo>
                    <a:lnTo>
                      <a:pt x="27" y="70"/>
                    </a:lnTo>
                    <a:lnTo>
                      <a:pt x="25" y="72"/>
                    </a:lnTo>
                    <a:lnTo>
                      <a:pt x="17" y="77"/>
                    </a:lnTo>
                    <a:lnTo>
                      <a:pt x="6" y="77"/>
                    </a:lnTo>
                    <a:lnTo>
                      <a:pt x="0" y="72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08" name="Freeform 80"/>
              <p:cNvSpPr>
                <a:spLocks/>
              </p:cNvSpPr>
              <p:nvPr/>
            </p:nvSpPr>
            <p:spPr bwMode="auto">
              <a:xfrm>
                <a:off x="2506" y="70"/>
                <a:ext cx="43" cy="49"/>
              </a:xfrm>
              <a:custGeom>
                <a:avLst/>
                <a:gdLst>
                  <a:gd name="T0" fmla="*/ 43 w 43"/>
                  <a:gd name="T1" fmla="*/ 11 h 49"/>
                  <a:gd name="T2" fmla="*/ 36 w 43"/>
                  <a:gd name="T3" fmla="*/ 2 h 49"/>
                  <a:gd name="T4" fmla="*/ 28 w 43"/>
                  <a:gd name="T5" fmla="*/ 0 h 49"/>
                  <a:gd name="T6" fmla="*/ 17 w 43"/>
                  <a:gd name="T7" fmla="*/ 0 h 49"/>
                  <a:gd name="T8" fmla="*/ 11 w 43"/>
                  <a:gd name="T9" fmla="*/ 2 h 49"/>
                  <a:gd name="T10" fmla="*/ 4 w 43"/>
                  <a:gd name="T11" fmla="*/ 11 h 49"/>
                  <a:gd name="T12" fmla="*/ 0 w 43"/>
                  <a:gd name="T13" fmla="*/ 21 h 49"/>
                  <a:gd name="T14" fmla="*/ 0 w 43"/>
                  <a:gd name="T15" fmla="*/ 28 h 49"/>
                  <a:gd name="T16" fmla="*/ 4 w 43"/>
                  <a:gd name="T17" fmla="*/ 38 h 49"/>
                  <a:gd name="T18" fmla="*/ 11 w 43"/>
                  <a:gd name="T19" fmla="*/ 45 h 49"/>
                  <a:gd name="T20" fmla="*/ 17 w 43"/>
                  <a:gd name="T21" fmla="*/ 49 h 49"/>
                  <a:gd name="T22" fmla="*/ 28 w 43"/>
                  <a:gd name="T23" fmla="*/ 49 h 49"/>
                  <a:gd name="T24" fmla="*/ 36 w 43"/>
                  <a:gd name="T25" fmla="*/ 45 h 49"/>
                  <a:gd name="T26" fmla="*/ 43 w 43"/>
                  <a:gd name="T27" fmla="*/ 3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3" h="49">
                    <a:moveTo>
                      <a:pt x="43" y="11"/>
                    </a:moveTo>
                    <a:lnTo>
                      <a:pt x="36" y="2"/>
                    </a:lnTo>
                    <a:lnTo>
                      <a:pt x="28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4" y="11"/>
                    </a:lnTo>
                    <a:lnTo>
                      <a:pt x="0" y="21"/>
                    </a:lnTo>
                    <a:lnTo>
                      <a:pt x="0" y="28"/>
                    </a:lnTo>
                    <a:lnTo>
                      <a:pt x="4" y="38"/>
                    </a:lnTo>
                    <a:lnTo>
                      <a:pt x="11" y="45"/>
                    </a:lnTo>
                    <a:lnTo>
                      <a:pt x="17" y="49"/>
                    </a:lnTo>
                    <a:lnTo>
                      <a:pt x="28" y="49"/>
                    </a:lnTo>
                    <a:lnTo>
                      <a:pt x="36" y="45"/>
                    </a:lnTo>
                    <a:lnTo>
                      <a:pt x="43" y="38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09" name="Line 81"/>
              <p:cNvSpPr>
                <a:spLocks noChangeShapeType="1"/>
              </p:cNvSpPr>
              <p:nvPr/>
            </p:nvSpPr>
            <p:spPr bwMode="auto">
              <a:xfrm>
                <a:off x="2577" y="45"/>
                <a:ext cx="1" cy="74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10" name="Freeform 82"/>
              <p:cNvSpPr>
                <a:spLocks/>
              </p:cNvSpPr>
              <p:nvPr/>
            </p:nvSpPr>
            <p:spPr bwMode="auto">
              <a:xfrm>
                <a:off x="2577" y="70"/>
                <a:ext cx="38" cy="49"/>
              </a:xfrm>
              <a:custGeom>
                <a:avLst/>
                <a:gdLst>
                  <a:gd name="T0" fmla="*/ 0 w 38"/>
                  <a:gd name="T1" fmla="*/ 13 h 49"/>
                  <a:gd name="T2" fmla="*/ 10 w 38"/>
                  <a:gd name="T3" fmla="*/ 2 h 49"/>
                  <a:gd name="T4" fmla="*/ 17 w 38"/>
                  <a:gd name="T5" fmla="*/ 0 h 49"/>
                  <a:gd name="T6" fmla="*/ 27 w 38"/>
                  <a:gd name="T7" fmla="*/ 0 h 49"/>
                  <a:gd name="T8" fmla="*/ 36 w 38"/>
                  <a:gd name="T9" fmla="*/ 2 h 49"/>
                  <a:gd name="T10" fmla="*/ 38 w 38"/>
                  <a:gd name="T11" fmla="*/ 13 h 49"/>
                  <a:gd name="T12" fmla="*/ 38 w 38"/>
                  <a:gd name="T13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49">
                    <a:moveTo>
                      <a:pt x="0" y="13"/>
                    </a:moveTo>
                    <a:lnTo>
                      <a:pt x="10" y="2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36" y="2"/>
                    </a:lnTo>
                    <a:lnTo>
                      <a:pt x="38" y="13"/>
                    </a:lnTo>
                    <a:lnTo>
                      <a:pt x="38" y="49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11" name="Freeform 83"/>
              <p:cNvSpPr>
                <a:spLocks/>
              </p:cNvSpPr>
              <p:nvPr/>
            </p:nvSpPr>
            <p:spPr bwMode="auto">
              <a:xfrm>
                <a:off x="2647" y="45"/>
                <a:ext cx="19" cy="74"/>
              </a:xfrm>
              <a:custGeom>
                <a:avLst/>
                <a:gdLst>
                  <a:gd name="T0" fmla="*/ 0 w 19"/>
                  <a:gd name="T1" fmla="*/ 0 h 74"/>
                  <a:gd name="T2" fmla="*/ 0 w 19"/>
                  <a:gd name="T3" fmla="*/ 59 h 74"/>
                  <a:gd name="T4" fmla="*/ 4 w 19"/>
                  <a:gd name="T5" fmla="*/ 70 h 74"/>
                  <a:gd name="T6" fmla="*/ 11 w 19"/>
                  <a:gd name="T7" fmla="*/ 74 h 74"/>
                  <a:gd name="T8" fmla="*/ 19 w 19"/>
                  <a:gd name="T9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4">
                    <a:moveTo>
                      <a:pt x="0" y="0"/>
                    </a:moveTo>
                    <a:lnTo>
                      <a:pt x="0" y="59"/>
                    </a:lnTo>
                    <a:lnTo>
                      <a:pt x="4" y="70"/>
                    </a:lnTo>
                    <a:lnTo>
                      <a:pt x="11" y="74"/>
                    </a:lnTo>
                    <a:lnTo>
                      <a:pt x="19" y="74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12" name="Line 84"/>
              <p:cNvSpPr>
                <a:spLocks noChangeShapeType="1"/>
              </p:cNvSpPr>
              <p:nvPr/>
            </p:nvSpPr>
            <p:spPr bwMode="auto">
              <a:xfrm>
                <a:off x="2636" y="70"/>
                <a:ext cx="26" cy="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13" name="Line 85"/>
              <p:cNvSpPr>
                <a:spLocks noChangeShapeType="1"/>
              </p:cNvSpPr>
              <p:nvPr/>
            </p:nvSpPr>
            <p:spPr bwMode="auto">
              <a:xfrm>
                <a:off x="2688" y="70"/>
                <a:ext cx="1" cy="49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14" name="Freeform 86"/>
              <p:cNvSpPr>
                <a:spLocks/>
              </p:cNvSpPr>
              <p:nvPr/>
            </p:nvSpPr>
            <p:spPr bwMode="auto">
              <a:xfrm>
                <a:off x="2688" y="70"/>
                <a:ext cx="38" cy="49"/>
              </a:xfrm>
              <a:custGeom>
                <a:avLst/>
                <a:gdLst>
                  <a:gd name="T0" fmla="*/ 0 w 38"/>
                  <a:gd name="T1" fmla="*/ 13 h 49"/>
                  <a:gd name="T2" fmla="*/ 10 w 38"/>
                  <a:gd name="T3" fmla="*/ 2 h 49"/>
                  <a:gd name="T4" fmla="*/ 17 w 38"/>
                  <a:gd name="T5" fmla="*/ 0 h 49"/>
                  <a:gd name="T6" fmla="*/ 27 w 38"/>
                  <a:gd name="T7" fmla="*/ 0 h 49"/>
                  <a:gd name="T8" fmla="*/ 34 w 38"/>
                  <a:gd name="T9" fmla="*/ 2 h 49"/>
                  <a:gd name="T10" fmla="*/ 38 w 38"/>
                  <a:gd name="T11" fmla="*/ 13 h 49"/>
                  <a:gd name="T12" fmla="*/ 38 w 38"/>
                  <a:gd name="T13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49">
                    <a:moveTo>
                      <a:pt x="0" y="13"/>
                    </a:moveTo>
                    <a:lnTo>
                      <a:pt x="10" y="2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34" y="2"/>
                    </a:lnTo>
                    <a:lnTo>
                      <a:pt x="38" y="13"/>
                    </a:lnTo>
                    <a:lnTo>
                      <a:pt x="38" y="49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15" name="Freeform 87"/>
              <p:cNvSpPr>
                <a:spLocks/>
              </p:cNvSpPr>
              <p:nvPr/>
            </p:nvSpPr>
            <p:spPr bwMode="auto">
              <a:xfrm>
                <a:off x="2750" y="70"/>
                <a:ext cx="42" cy="49"/>
              </a:xfrm>
              <a:custGeom>
                <a:avLst/>
                <a:gdLst>
                  <a:gd name="T0" fmla="*/ 0 w 42"/>
                  <a:gd name="T1" fmla="*/ 21 h 49"/>
                  <a:gd name="T2" fmla="*/ 42 w 42"/>
                  <a:gd name="T3" fmla="*/ 21 h 49"/>
                  <a:gd name="T4" fmla="*/ 42 w 42"/>
                  <a:gd name="T5" fmla="*/ 13 h 49"/>
                  <a:gd name="T6" fmla="*/ 40 w 42"/>
                  <a:gd name="T7" fmla="*/ 7 h 49"/>
                  <a:gd name="T8" fmla="*/ 36 w 42"/>
                  <a:gd name="T9" fmla="*/ 2 h 49"/>
                  <a:gd name="T10" fmla="*/ 29 w 42"/>
                  <a:gd name="T11" fmla="*/ 0 h 49"/>
                  <a:gd name="T12" fmla="*/ 19 w 42"/>
                  <a:gd name="T13" fmla="*/ 0 h 49"/>
                  <a:gd name="T14" fmla="*/ 10 w 42"/>
                  <a:gd name="T15" fmla="*/ 2 h 49"/>
                  <a:gd name="T16" fmla="*/ 4 w 42"/>
                  <a:gd name="T17" fmla="*/ 11 h 49"/>
                  <a:gd name="T18" fmla="*/ 0 w 42"/>
                  <a:gd name="T19" fmla="*/ 21 h 49"/>
                  <a:gd name="T20" fmla="*/ 0 w 42"/>
                  <a:gd name="T21" fmla="*/ 28 h 49"/>
                  <a:gd name="T22" fmla="*/ 4 w 42"/>
                  <a:gd name="T23" fmla="*/ 38 h 49"/>
                  <a:gd name="T24" fmla="*/ 10 w 42"/>
                  <a:gd name="T25" fmla="*/ 45 h 49"/>
                  <a:gd name="T26" fmla="*/ 19 w 42"/>
                  <a:gd name="T27" fmla="*/ 49 h 49"/>
                  <a:gd name="T28" fmla="*/ 29 w 42"/>
                  <a:gd name="T29" fmla="*/ 49 h 49"/>
                  <a:gd name="T30" fmla="*/ 36 w 42"/>
                  <a:gd name="T31" fmla="*/ 45 h 49"/>
                  <a:gd name="T32" fmla="*/ 42 w 42"/>
                  <a:gd name="T33" fmla="*/ 3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2" h="49">
                    <a:moveTo>
                      <a:pt x="0" y="21"/>
                    </a:moveTo>
                    <a:lnTo>
                      <a:pt x="42" y="21"/>
                    </a:lnTo>
                    <a:lnTo>
                      <a:pt x="42" y="13"/>
                    </a:lnTo>
                    <a:lnTo>
                      <a:pt x="40" y="7"/>
                    </a:lnTo>
                    <a:lnTo>
                      <a:pt x="36" y="2"/>
                    </a:lnTo>
                    <a:lnTo>
                      <a:pt x="29" y="0"/>
                    </a:lnTo>
                    <a:lnTo>
                      <a:pt x="19" y="0"/>
                    </a:lnTo>
                    <a:lnTo>
                      <a:pt x="10" y="2"/>
                    </a:lnTo>
                    <a:lnTo>
                      <a:pt x="4" y="11"/>
                    </a:lnTo>
                    <a:lnTo>
                      <a:pt x="0" y="21"/>
                    </a:lnTo>
                    <a:lnTo>
                      <a:pt x="0" y="28"/>
                    </a:lnTo>
                    <a:lnTo>
                      <a:pt x="4" y="38"/>
                    </a:lnTo>
                    <a:lnTo>
                      <a:pt x="10" y="45"/>
                    </a:lnTo>
                    <a:lnTo>
                      <a:pt x="19" y="49"/>
                    </a:lnTo>
                    <a:lnTo>
                      <a:pt x="29" y="49"/>
                    </a:lnTo>
                    <a:lnTo>
                      <a:pt x="36" y="45"/>
                    </a:lnTo>
                    <a:lnTo>
                      <a:pt x="42" y="38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16" name="Freeform 88"/>
              <p:cNvSpPr>
                <a:spLocks/>
              </p:cNvSpPr>
              <p:nvPr/>
            </p:nvSpPr>
            <p:spPr bwMode="auto">
              <a:xfrm>
                <a:off x="2814" y="70"/>
                <a:ext cx="38" cy="49"/>
              </a:xfrm>
              <a:custGeom>
                <a:avLst/>
                <a:gdLst>
                  <a:gd name="T0" fmla="*/ 38 w 38"/>
                  <a:gd name="T1" fmla="*/ 11 h 49"/>
                  <a:gd name="T2" fmla="*/ 36 w 38"/>
                  <a:gd name="T3" fmla="*/ 2 h 49"/>
                  <a:gd name="T4" fmla="*/ 25 w 38"/>
                  <a:gd name="T5" fmla="*/ 0 h 49"/>
                  <a:gd name="T6" fmla="*/ 15 w 38"/>
                  <a:gd name="T7" fmla="*/ 0 h 49"/>
                  <a:gd name="T8" fmla="*/ 4 w 38"/>
                  <a:gd name="T9" fmla="*/ 2 h 49"/>
                  <a:gd name="T10" fmla="*/ 0 w 38"/>
                  <a:gd name="T11" fmla="*/ 11 h 49"/>
                  <a:gd name="T12" fmla="*/ 4 w 38"/>
                  <a:gd name="T13" fmla="*/ 17 h 49"/>
                  <a:gd name="T14" fmla="*/ 10 w 38"/>
                  <a:gd name="T15" fmla="*/ 21 h 49"/>
                  <a:gd name="T16" fmla="*/ 27 w 38"/>
                  <a:gd name="T17" fmla="*/ 24 h 49"/>
                  <a:gd name="T18" fmla="*/ 36 w 38"/>
                  <a:gd name="T19" fmla="*/ 28 h 49"/>
                  <a:gd name="T20" fmla="*/ 38 w 38"/>
                  <a:gd name="T21" fmla="*/ 34 h 49"/>
                  <a:gd name="T22" fmla="*/ 38 w 38"/>
                  <a:gd name="T23" fmla="*/ 38 h 49"/>
                  <a:gd name="T24" fmla="*/ 36 w 38"/>
                  <a:gd name="T25" fmla="*/ 45 h 49"/>
                  <a:gd name="T26" fmla="*/ 25 w 38"/>
                  <a:gd name="T27" fmla="*/ 49 h 49"/>
                  <a:gd name="T28" fmla="*/ 15 w 38"/>
                  <a:gd name="T29" fmla="*/ 49 h 49"/>
                  <a:gd name="T30" fmla="*/ 4 w 38"/>
                  <a:gd name="T31" fmla="*/ 45 h 49"/>
                  <a:gd name="T32" fmla="*/ 0 w 38"/>
                  <a:gd name="T33" fmla="*/ 3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" h="49">
                    <a:moveTo>
                      <a:pt x="38" y="11"/>
                    </a:moveTo>
                    <a:lnTo>
                      <a:pt x="36" y="2"/>
                    </a:lnTo>
                    <a:lnTo>
                      <a:pt x="25" y="0"/>
                    </a:lnTo>
                    <a:lnTo>
                      <a:pt x="15" y="0"/>
                    </a:lnTo>
                    <a:lnTo>
                      <a:pt x="4" y="2"/>
                    </a:lnTo>
                    <a:lnTo>
                      <a:pt x="0" y="11"/>
                    </a:lnTo>
                    <a:lnTo>
                      <a:pt x="4" y="17"/>
                    </a:lnTo>
                    <a:lnTo>
                      <a:pt x="10" y="21"/>
                    </a:lnTo>
                    <a:lnTo>
                      <a:pt x="27" y="24"/>
                    </a:lnTo>
                    <a:lnTo>
                      <a:pt x="36" y="28"/>
                    </a:lnTo>
                    <a:lnTo>
                      <a:pt x="38" y="34"/>
                    </a:lnTo>
                    <a:lnTo>
                      <a:pt x="38" y="38"/>
                    </a:lnTo>
                    <a:lnTo>
                      <a:pt x="36" y="45"/>
                    </a:lnTo>
                    <a:lnTo>
                      <a:pt x="25" y="49"/>
                    </a:lnTo>
                    <a:lnTo>
                      <a:pt x="15" y="49"/>
                    </a:lnTo>
                    <a:lnTo>
                      <a:pt x="4" y="45"/>
                    </a:lnTo>
                    <a:lnTo>
                      <a:pt x="0" y="38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17" name="Freeform 89"/>
              <p:cNvSpPr>
                <a:spLocks/>
              </p:cNvSpPr>
              <p:nvPr/>
            </p:nvSpPr>
            <p:spPr bwMode="auto">
              <a:xfrm>
                <a:off x="2873" y="70"/>
                <a:ext cx="41" cy="49"/>
              </a:xfrm>
              <a:custGeom>
                <a:avLst/>
                <a:gdLst>
                  <a:gd name="T0" fmla="*/ 41 w 41"/>
                  <a:gd name="T1" fmla="*/ 11 h 49"/>
                  <a:gd name="T2" fmla="*/ 37 w 41"/>
                  <a:gd name="T3" fmla="*/ 2 h 49"/>
                  <a:gd name="T4" fmla="*/ 26 w 41"/>
                  <a:gd name="T5" fmla="*/ 0 h 49"/>
                  <a:gd name="T6" fmla="*/ 15 w 41"/>
                  <a:gd name="T7" fmla="*/ 0 h 49"/>
                  <a:gd name="T8" fmla="*/ 5 w 41"/>
                  <a:gd name="T9" fmla="*/ 2 h 49"/>
                  <a:gd name="T10" fmla="*/ 0 w 41"/>
                  <a:gd name="T11" fmla="*/ 11 h 49"/>
                  <a:gd name="T12" fmla="*/ 5 w 41"/>
                  <a:gd name="T13" fmla="*/ 17 h 49"/>
                  <a:gd name="T14" fmla="*/ 11 w 41"/>
                  <a:gd name="T15" fmla="*/ 21 h 49"/>
                  <a:gd name="T16" fmla="*/ 30 w 41"/>
                  <a:gd name="T17" fmla="*/ 24 h 49"/>
                  <a:gd name="T18" fmla="*/ 37 w 41"/>
                  <a:gd name="T19" fmla="*/ 28 h 49"/>
                  <a:gd name="T20" fmla="*/ 41 w 41"/>
                  <a:gd name="T21" fmla="*/ 34 h 49"/>
                  <a:gd name="T22" fmla="*/ 41 w 41"/>
                  <a:gd name="T23" fmla="*/ 38 h 49"/>
                  <a:gd name="T24" fmla="*/ 37 w 41"/>
                  <a:gd name="T25" fmla="*/ 45 h 49"/>
                  <a:gd name="T26" fmla="*/ 26 w 41"/>
                  <a:gd name="T27" fmla="*/ 49 h 49"/>
                  <a:gd name="T28" fmla="*/ 15 w 41"/>
                  <a:gd name="T29" fmla="*/ 49 h 49"/>
                  <a:gd name="T30" fmla="*/ 5 w 41"/>
                  <a:gd name="T31" fmla="*/ 45 h 49"/>
                  <a:gd name="T32" fmla="*/ 0 w 41"/>
                  <a:gd name="T33" fmla="*/ 3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1" h="49">
                    <a:moveTo>
                      <a:pt x="41" y="11"/>
                    </a:moveTo>
                    <a:lnTo>
                      <a:pt x="37" y="2"/>
                    </a:lnTo>
                    <a:lnTo>
                      <a:pt x="26" y="0"/>
                    </a:lnTo>
                    <a:lnTo>
                      <a:pt x="15" y="0"/>
                    </a:lnTo>
                    <a:lnTo>
                      <a:pt x="5" y="2"/>
                    </a:lnTo>
                    <a:lnTo>
                      <a:pt x="0" y="11"/>
                    </a:lnTo>
                    <a:lnTo>
                      <a:pt x="5" y="17"/>
                    </a:lnTo>
                    <a:lnTo>
                      <a:pt x="11" y="21"/>
                    </a:lnTo>
                    <a:lnTo>
                      <a:pt x="30" y="24"/>
                    </a:lnTo>
                    <a:lnTo>
                      <a:pt x="37" y="28"/>
                    </a:lnTo>
                    <a:lnTo>
                      <a:pt x="41" y="34"/>
                    </a:lnTo>
                    <a:lnTo>
                      <a:pt x="41" y="38"/>
                    </a:lnTo>
                    <a:lnTo>
                      <a:pt x="37" y="45"/>
                    </a:lnTo>
                    <a:lnTo>
                      <a:pt x="26" y="49"/>
                    </a:lnTo>
                    <a:lnTo>
                      <a:pt x="15" y="49"/>
                    </a:lnTo>
                    <a:lnTo>
                      <a:pt x="5" y="45"/>
                    </a:lnTo>
                    <a:lnTo>
                      <a:pt x="0" y="38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18" name="Freeform 90"/>
              <p:cNvSpPr>
                <a:spLocks/>
              </p:cNvSpPr>
              <p:nvPr/>
            </p:nvSpPr>
            <p:spPr bwMode="auto">
              <a:xfrm>
                <a:off x="2997" y="45"/>
                <a:ext cx="20" cy="74"/>
              </a:xfrm>
              <a:custGeom>
                <a:avLst/>
                <a:gdLst>
                  <a:gd name="T0" fmla="*/ 0 w 20"/>
                  <a:gd name="T1" fmla="*/ 0 h 74"/>
                  <a:gd name="T2" fmla="*/ 0 w 20"/>
                  <a:gd name="T3" fmla="*/ 59 h 74"/>
                  <a:gd name="T4" fmla="*/ 5 w 20"/>
                  <a:gd name="T5" fmla="*/ 70 h 74"/>
                  <a:gd name="T6" fmla="*/ 11 w 20"/>
                  <a:gd name="T7" fmla="*/ 74 h 74"/>
                  <a:gd name="T8" fmla="*/ 20 w 20"/>
                  <a:gd name="T9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4">
                    <a:moveTo>
                      <a:pt x="0" y="0"/>
                    </a:moveTo>
                    <a:lnTo>
                      <a:pt x="0" y="59"/>
                    </a:lnTo>
                    <a:lnTo>
                      <a:pt x="5" y="70"/>
                    </a:lnTo>
                    <a:lnTo>
                      <a:pt x="11" y="74"/>
                    </a:lnTo>
                    <a:lnTo>
                      <a:pt x="20" y="74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19" name="Line 91"/>
              <p:cNvSpPr>
                <a:spLocks noChangeShapeType="1"/>
              </p:cNvSpPr>
              <p:nvPr/>
            </p:nvSpPr>
            <p:spPr bwMode="auto">
              <a:xfrm>
                <a:off x="2987" y="70"/>
                <a:ext cx="25" cy="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20" name="Freeform 92"/>
              <p:cNvSpPr>
                <a:spLocks/>
              </p:cNvSpPr>
              <p:nvPr/>
            </p:nvSpPr>
            <p:spPr bwMode="auto">
              <a:xfrm>
                <a:off x="3034" y="70"/>
                <a:ext cx="42" cy="49"/>
              </a:xfrm>
              <a:custGeom>
                <a:avLst/>
                <a:gdLst>
                  <a:gd name="T0" fmla="*/ 0 w 42"/>
                  <a:gd name="T1" fmla="*/ 21 h 49"/>
                  <a:gd name="T2" fmla="*/ 42 w 42"/>
                  <a:gd name="T3" fmla="*/ 21 h 49"/>
                  <a:gd name="T4" fmla="*/ 42 w 42"/>
                  <a:gd name="T5" fmla="*/ 13 h 49"/>
                  <a:gd name="T6" fmla="*/ 38 w 42"/>
                  <a:gd name="T7" fmla="*/ 7 h 49"/>
                  <a:gd name="T8" fmla="*/ 34 w 42"/>
                  <a:gd name="T9" fmla="*/ 2 h 49"/>
                  <a:gd name="T10" fmla="*/ 27 w 42"/>
                  <a:gd name="T11" fmla="*/ 0 h 49"/>
                  <a:gd name="T12" fmla="*/ 17 w 42"/>
                  <a:gd name="T13" fmla="*/ 0 h 49"/>
                  <a:gd name="T14" fmla="*/ 10 w 42"/>
                  <a:gd name="T15" fmla="*/ 2 h 49"/>
                  <a:gd name="T16" fmla="*/ 4 w 42"/>
                  <a:gd name="T17" fmla="*/ 11 h 49"/>
                  <a:gd name="T18" fmla="*/ 0 w 42"/>
                  <a:gd name="T19" fmla="*/ 21 h 49"/>
                  <a:gd name="T20" fmla="*/ 0 w 42"/>
                  <a:gd name="T21" fmla="*/ 28 h 49"/>
                  <a:gd name="T22" fmla="*/ 4 w 42"/>
                  <a:gd name="T23" fmla="*/ 38 h 49"/>
                  <a:gd name="T24" fmla="*/ 10 w 42"/>
                  <a:gd name="T25" fmla="*/ 45 h 49"/>
                  <a:gd name="T26" fmla="*/ 17 w 42"/>
                  <a:gd name="T27" fmla="*/ 49 h 49"/>
                  <a:gd name="T28" fmla="*/ 27 w 42"/>
                  <a:gd name="T29" fmla="*/ 49 h 49"/>
                  <a:gd name="T30" fmla="*/ 34 w 42"/>
                  <a:gd name="T31" fmla="*/ 45 h 49"/>
                  <a:gd name="T32" fmla="*/ 42 w 42"/>
                  <a:gd name="T33" fmla="*/ 3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2" h="49">
                    <a:moveTo>
                      <a:pt x="0" y="21"/>
                    </a:moveTo>
                    <a:lnTo>
                      <a:pt x="42" y="21"/>
                    </a:lnTo>
                    <a:lnTo>
                      <a:pt x="42" y="13"/>
                    </a:lnTo>
                    <a:lnTo>
                      <a:pt x="38" y="7"/>
                    </a:lnTo>
                    <a:lnTo>
                      <a:pt x="34" y="2"/>
                    </a:lnTo>
                    <a:lnTo>
                      <a:pt x="27" y="0"/>
                    </a:lnTo>
                    <a:lnTo>
                      <a:pt x="17" y="0"/>
                    </a:lnTo>
                    <a:lnTo>
                      <a:pt x="10" y="2"/>
                    </a:lnTo>
                    <a:lnTo>
                      <a:pt x="4" y="11"/>
                    </a:lnTo>
                    <a:lnTo>
                      <a:pt x="0" y="21"/>
                    </a:lnTo>
                    <a:lnTo>
                      <a:pt x="0" y="28"/>
                    </a:lnTo>
                    <a:lnTo>
                      <a:pt x="4" y="38"/>
                    </a:lnTo>
                    <a:lnTo>
                      <a:pt x="10" y="45"/>
                    </a:lnTo>
                    <a:lnTo>
                      <a:pt x="17" y="49"/>
                    </a:lnTo>
                    <a:lnTo>
                      <a:pt x="27" y="49"/>
                    </a:lnTo>
                    <a:lnTo>
                      <a:pt x="34" y="45"/>
                    </a:lnTo>
                    <a:lnTo>
                      <a:pt x="42" y="38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21" name="Line 93"/>
              <p:cNvSpPr>
                <a:spLocks noChangeShapeType="1"/>
              </p:cNvSpPr>
              <p:nvPr/>
            </p:nvSpPr>
            <p:spPr bwMode="auto">
              <a:xfrm>
                <a:off x="3100" y="70"/>
                <a:ext cx="1" cy="49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22" name="Freeform 94"/>
              <p:cNvSpPr>
                <a:spLocks/>
              </p:cNvSpPr>
              <p:nvPr/>
            </p:nvSpPr>
            <p:spPr bwMode="auto">
              <a:xfrm>
                <a:off x="3100" y="70"/>
                <a:ext cx="41" cy="49"/>
              </a:xfrm>
              <a:custGeom>
                <a:avLst/>
                <a:gdLst>
                  <a:gd name="T0" fmla="*/ 0 w 41"/>
                  <a:gd name="T1" fmla="*/ 13 h 49"/>
                  <a:gd name="T2" fmla="*/ 11 w 41"/>
                  <a:gd name="T3" fmla="*/ 2 h 49"/>
                  <a:gd name="T4" fmla="*/ 19 w 41"/>
                  <a:gd name="T5" fmla="*/ 0 h 49"/>
                  <a:gd name="T6" fmla="*/ 30 w 41"/>
                  <a:gd name="T7" fmla="*/ 0 h 49"/>
                  <a:gd name="T8" fmla="*/ 36 w 41"/>
                  <a:gd name="T9" fmla="*/ 2 h 49"/>
                  <a:gd name="T10" fmla="*/ 41 w 41"/>
                  <a:gd name="T11" fmla="*/ 13 h 49"/>
                  <a:gd name="T12" fmla="*/ 41 w 41"/>
                  <a:gd name="T13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49">
                    <a:moveTo>
                      <a:pt x="0" y="13"/>
                    </a:moveTo>
                    <a:lnTo>
                      <a:pt x="11" y="2"/>
                    </a:lnTo>
                    <a:lnTo>
                      <a:pt x="19" y="0"/>
                    </a:lnTo>
                    <a:lnTo>
                      <a:pt x="30" y="0"/>
                    </a:lnTo>
                    <a:lnTo>
                      <a:pt x="36" y="2"/>
                    </a:lnTo>
                    <a:lnTo>
                      <a:pt x="41" y="13"/>
                    </a:lnTo>
                    <a:lnTo>
                      <a:pt x="41" y="49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23" name="Freeform 95"/>
              <p:cNvSpPr>
                <a:spLocks/>
              </p:cNvSpPr>
              <p:nvPr/>
            </p:nvSpPr>
            <p:spPr bwMode="auto">
              <a:xfrm>
                <a:off x="3141" y="70"/>
                <a:ext cx="38" cy="49"/>
              </a:xfrm>
              <a:custGeom>
                <a:avLst/>
                <a:gdLst>
                  <a:gd name="T0" fmla="*/ 0 w 38"/>
                  <a:gd name="T1" fmla="*/ 13 h 49"/>
                  <a:gd name="T2" fmla="*/ 8 w 38"/>
                  <a:gd name="T3" fmla="*/ 2 h 49"/>
                  <a:gd name="T4" fmla="*/ 17 w 38"/>
                  <a:gd name="T5" fmla="*/ 0 h 49"/>
                  <a:gd name="T6" fmla="*/ 27 w 38"/>
                  <a:gd name="T7" fmla="*/ 0 h 49"/>
                  <a:gd name="T8" fmla="*/ 34 w 38"/>
                  <a:gd name="T9" fmla="*/ 2 h 49"/>
                  <a:gd name="T10" fmla="*/ 38 w 38"/>
                  <a:gd name="T11" fmla="*/ 13 h 49"/>
                  <a:gd name="T12" fmla="*/ 38 w 38"/>
                  <a:gd name="T13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49">
                    <a:moveTo>
                      <a:pt x="0" y="13"/>
                    </a:moveTo>
                    <a:lnTo>
                      <a:pt x="8" y="2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34" y="2"/>
                    </a:lnTo>
                    <a:lnTo>
                      <a:pt x="38" y="13"/>
                    </a:lnTo>
                    <a:lnTo>
                      <a:pt x="38" y="49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24" name="Line 96"/>
              <p:cNvSpPr>
                <a:spLocks noChangeShapeType="1"/>
              </p:cNvSpPr>
              <p:nvPr/>
            </p:nvSpPr>
            <p:spPr bwMode="auto">
              <a:xfrm>
                <a:off x="3207" y="70"/>
                <a:ext cx="1" cy="77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25" name="Freeform 97"/>
              <p:cNvSpPr>
                <a:spLocks/>
              </p:cNvSpPr>
              <p:nvPr/>
            </p:nvSpPr>
            <p:spPr bwMode="auto">
              <a:xfrm>
                <a:off x="3207" y="70"/>
                <a:ext cx="42" cy="49"/>
              </a:xfrm>
              <a:custGeom>
                <a:avLst/>
                <a:gdLst>
                  <a:gd name="T0" fmla="*/ 0 w 42"/>
                  <a:gd name="T1" fmla="*/ 11 h 49"/>
                  <a:gd name="T2" fmla="*/ 6 w 42"/>
                  <a:gd name="T3" fmla="*/ 2 h 49"/>
                  <a:gd name="T4" fmla="*/ 15 w 42"/>
                  <a:gd name="T5" fmla="*/ 0 h 49"/>
                  <a:gd name="T6" fmla="*/ 25 w 42"/>
                  <a:gd name="T7" fmla="*/ 0 h 49"/>
                  <a:gd name="T8" fmla="*/ 32 w 42"/>
                  <a:gd name="T9" fmla="*/ 2 h 49"/>
                  <a:gd name="T10" fmla="*/ 38 w 42"/>
                  <a:gd name="T11" fmla="*/ 11 h 49"/>
                  <a:gd name="T12" fmla="*/ 42 w 42"/>
                  <a:gd name="T13" fmla="*/ 21 h 49"/>
                  <a:gd name="T14" fmla="*/ 42 w 42"/>
                  <a:gd name="T15" fmla="*/ 28 h 49"/>
                  <a:gd name="T16" fmla="*/ 38 w 42"/>
                  <a:gd name="T17" fmla="*/ 38 h 49"/>
                  <a:gd name="T18" fmla="*/ 32 w 42"/>
                  <a:gd name="T19" fmla="*/ 45 h 49"/>
                  <a:gd name="T20" fmla="*/ 25 w 42"/>
                  <a:gd name="T21" fmla="*/ 49 h 49"/>
                  <a:gd name="T22" fmla="*/ 15 w 42"/>
                  <a:gd name="T23" fmla="*/ 49 h 49"/>
                  <a:gd name="T24" fmla="*/ 6 w 42"/>
                  <a:gd name="T25" fmla="*/ 45 h 49"/>
                  <a:gd name="T26" fmla="*/ 0 w 42"/>
                  <a:gd name="T27" fmla="*/ 3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" h="49">
                    <a:moveTo>
                      <a:pt x="0" y="11"/>
                    </a:moveTo>
                    <a:lnTo>
                      <a:pt x="6" y="2"/>
                    </a:lnTo>
                    <a:lnTo>
                      <a:pt x="15" y="0"/>
                    </a:lnTo>
                    <a:lnTo>
                      <a:pt x="25" y="0"/>
                    </a:lnTo>
                    <a:lnTo>
                      <a:pt x="32" y="2"/>
                    </a:lnTo>
                    <a:lnTo>
                      <a:pt x="38" y="11"/>
                    </a:lnTo>
                    <a:lnTo>
                      <a:pt x="42" y="21"/>
                    </a:lnTo>
                    <a:lnTo>
                      <a:pt x="42" y="28"/>
                    </a:lnTo>
                    <a:lnTo>
                      <a:pt x="38" y="38"/>
                    </a:lnTo>
                    <a:lnTo>
                      <a:pt x="32" y="45"/>
                    </a:lnTo>
                    <a:lnTo>
                      <a:pt x="25" y="49"/>
                    </a:lnTo>
                    <a:lnTo>
                      <a:pt x="15" y="49"/>
                    </a:lnTo>
                    <a:lnTo>
                      <a:pt x="6" y="45"/>
                    </a:lnTo>
                    <a:lnTo>
                      <a:pt x="0" y="38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26" name="Freeform 98"/>
              <p:cNvSpPr>
                <a:spLocks/>
              </p:cNvSpPr>
              <p:nvPr/>
            </p:nvSpPr>
            <p:spPr bwMode="auto">
              <a:xfrm>
                <a:off x="3271" y="70"/>
                <a:ext cx="43" cy="49"/>
              </a:xfrm>
              <a:custGeom>
                <a:avLst/>
                <a:gdLst>
                  <a:gd name="T0" fmla="*/ 0 w 43"/>
                  <a:gd name="T1" fmla="*/ 21 h 49"/>
                  <a:gd name="T2" fmla="*/ 43 w 43"/>
                  <a:gd name="T3" fmla="*/ 21 h 49"/>
                  <a:gd name="T4" fmla="*/ 43 w 43"/>
                  <a:gd name="T5" fmla="*/ 13 h 49"/>
                  <a:gd name="T6" fmla="*/ 38 w 43"/>
                  <a:gd name="T7" fmla="*/ 7 h 49"/>
                  <a:gd name="T8" fmla="*/ 34 w 43"/>
                  <a:gd name="T9" fmla="*/ 2 h 49"/>
                  <a:gd name="T10" fmla="*/ 28 w 43"/>
                  <a:gd name="T11" fmla="*/ 0 h 49"/>
                  <a:gd name="T12" fmla="*/ 17 w 43"/>
                  <a:gd name="T13" fmla="*/ 0 h 49"/>
                  <a:gd name="T14" fmla="*/ 11 w 43"/>
                  <a:gd name="T15" fmla="*/ 2 h 49"/>
                  <a:gd name="T16" fmla="*/ 4 w 43"/>
                  <a:gd name="T17" fmla="*/ 11 h 49"/>
                  <a:gd name="T18" fmla="*/ 0 w 43"/>
                  <a:gd name="T19" fmla="*/ 21 h 49"/>
                  <a:gd name="T20" fmla="*/ 0 w 43"/>
                  <a:gd name="T21" fmla="*/ 28 h 49"/>
                  <a:gd name="T22" fmla="*/ 4 w 43"/>
                  <a:gd name="T23" fmla="*/ 38 h 49"/>
                  <a:gd name="T24" fmla="*/ 11 w 43"/>
                  <a:gd name="T25" fmla="*/ 45 h 49"/>
                  <a:gd name="T26" fmla="*/ 17 w 43"/>
                  <a:gd name="T27" fmla="*/ 49 h 49"/>
                  <a:gd name="T28" fmla="*/ 28 w 43"/>
                  <a:gd name="T29" fmla="*/ 49 h 49"/>
                  <a:gd name="T30" fmla="*/ 34 w 43"/>
                  <a:gd name="T31" fmla="*/ 45 h 49"/>
                  <a:gd name="T32" fmla="*/ 43 w 43"/>
                  <a:gd name="T33" fmla="*/ 3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" h="49">
                    <a:moveTo>
                      <a:pt x="0" y="21"/>
                    </a:moveTo>
                    <a:lnTo>
                      <a:pt x="43" y="21"/>
                    </a:lnTo>
                    <a:lnTo>
                      <a:pt x="43" y="13"/>
                    </a:lnTo>
                    <a:lnTo>
                      <a:pt x="38" y="7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4" y="11"/>
                    </a:lnTo>
                    <a:lnTo>
                      <a:pt x="0" y="21"/>
                    </a:lnTo>
                    <a:lnTo>
                      <a:pt x="0" y="28"/>
                    </a:lnTo>
                    <a:lnTo>
                      <a:pt x="4" y="38"/>
                    </a:lnTo>
                    <a:lnTo>
                      <a:pt x="11" y="45"/>
                    </a:lnTo>
                    <a:lnTo>
                      <a:pt x="17" y="49"/>
                    </a:lnTo>
                    <a:lnTo>
                      <a:pt x="28" y="49"/>
                    </a:lnTo>
                    <a:lnTo>
                      <a:pt x="34" y="45"/>
                    </a:lnTo>
                    <a:lnTo>
                      <a:pt x="43" y="38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27" name="Line 99"/>
              <p:cNvSpPr>
                <a:spLocks noChangeShapeType="1"/>
              </p:cNvSpPr>
              <p:nvPr/>
            </p:nvSpPr>
            <p:spPr bwMode="auto">
              <a:xfrm>
                <a:off x="3337" y="70"/>
                <a:ext cx="1" cy="49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28" name="Freeform 100"/>
              <p:cNvSpPr>
                <a:spLocks/>
              </p:cNvSpPr>
              <p:nvPr/>
            </p:nvSpPr>
            <p:spPr bwMode="auto">
              <a:xfrm>
                <a:off x="3337" y="70"/>
                <a:ext cx="28" cy="21"/>
              </a:xfrm>
              <a:custGeom>
                <a:avLst/>
                <a:gdLst>
                  <a:gd name="T0" fmla="*/ 0 w 28"/>
                  <a:gd name="T1" fmla="*/ 21 h 21"/>
                  <a:gd name="T2" fmla="*/ 4 w 28"/>
                  <a:gd name="T3" fmla="*/ 11 h 21"/>
                  <a:gd name="T4" fmla="*/ 11 w 28"/>
                  <a:gd name="T5" fmla="*/ 2 h 21"/>
                  <a:gd name="T6" fmla="*/ 19 w 28"/>
                  <a:gd name="T7" fmla="*/ 0 h 21"/>
                  <a:gd name="T8" fmla="*/ 28 w 28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1">
                    <a:moveTo>
                      <a:pt x="0" y="21"/>
                    </a:moveTo>
                    <a:lnTo>
                      <a:pt x="4" y="11"/>
                    </a:lnTo>
                    <a:lnTo>
                      <a:pt x="11" y="2"/>
                    </a:lnTo>
                    <a:lnTo>
                      <a:pt x="19" y="0"/>
                    </a:lnTo>
                    <a:lnTo>
                      <a:pt x="28" y="0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29" name="Line 101"/>
              <p:cNvSpPr>
                <a:spLocks noChangeShapeType="1"/>
              </p:cNvSpPr>
              <p:nvPr/>
            </p:nvSpPr>
            <p:spPr bwMode="auto">
              <a:xfrm>
                <a:off x="3423" y="70"/>
                <a:ext cx="1" cy="49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30" name="Freeform 102"/>
              <p:cNvSpPr>
                <a:spLocks/>
              </p:cNvSpPr>
              <p:nvPr/>
            </p:nvSpPr>
            <p:spPr bwMode="auto">
              <a:xfrm>
                <a:off x="3380" y="70"/>
                <a:ext cx="43" cy="49"/>
              </a:xfrm>
              <a:custGeom>
                <a:avLst/>
                <a:gdLst>
                  <a:gd name="T0" fmla="*/ 43 w 43"/>
                  <a:gd name="T1" fmla="*/ 11 h 49"/>
                  <a:gd name="T2" fmla="*/ 36 w 43"/>
                  <a:gd name="T3" fmla="*/ 2 h 49"/>
                  <a:gd name="T4" fmla="*/ 28 w 43"/>
                  <a:gd name="T5" fmla="*/ 0 h 49"/>
                  <a:gd name="T6" fmla="*/ 17 w 43"/>
                  <a:gd name="T7" fmla="*/ 0 h 49"/>
                  <a:gd name="T8" fmla="*/ 10 w 43"/>
                  <a:gd name="T9" fmla="*/ 2 h 49"/>
                  <a:gd name="T10" fmla="*/ 4 w 43"/>
                  <a:gd name="T11" fmla="*/ 11 h 49"/>
                  <a:gd name="T12" fmla="*/ 0 w 43"/>
                  <a:gd name="T13" fmla="*/ 21 h 49"/>
                  <a:gd name="T14" fmla="*/ 0 w 43"/>
                  <a:gd name="T15" fmla="*/ 28 h 49"/>
                  <a:gd name="T16" fmla="*/ 4 w 43"/>
                  <a:gd name="T17" fmla="*/ 38 h 49"/>
                  <a:gd name="T18" fmla="*/ 10 w 43"/>
                  <a:gd name="T19" fmla="*/ 45 h 49"/>
                  <a:gd name="T20" fmla="*/ 17 w 43"/>
                  <a:gd name="T21" fmla="*/ 49 h 49"/>
                  <a:gd name="T22" fmla="*/ 28 w 43"/>
                  <a:gd name="T23" fmla="*/ 49 h 49"/>
                  <a:gd name="T24" fmla="*/ 36 w 43"/>
                  <a:gd name="T25" fmla="*/ 45 h 49"/>
                  <a:gd name="T26" fmla="*/ 43 w 43"/>
                  <a:gd name="T27" fmla="*/ 3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3" h="49">
                    <a:moveTo>
                      <a:pt x="43" y="11"/>
                    </a:moveTo>
                    <a:lnTo>
                      <a:pt x="36" y="2"/>
                    </a:lnTo>
                    <a:lnTo>
                      <a:pt x="28" y="0"/>
                    </a:lnTo>
                    <a:lnTo>
                      <a:pt x="17" y="0"/>
                    </a:lnTo>
                    <a:lnTo>
                      <a:pt x="10" y="2"/>
                    </a:lnTo>
                    <a:lnTo>
                      <a:pt x="4" y="11"/>
                    </a:lnTo>
                    <a:lnTo>
                      <a:pt x="0" y="21"/>
                    </a:lnTo>
                    <a:lnTo>
                      <a:pt x="0" y="28"/>
                    </a:lnTo>
                    <a:lnTo>
                      <a:pt x="4" y="38"/>
                    </a:lnTo>
                    <a:lnTo>
                      <a:pt x="10" y="45"/>
                    </a:lnTo>
                    <a:lnTo>
                      <a:pt x="17" y="49"/>
                    </a:lnTo>
                    <a:lnTo>
                      <a:pt x="28" y="49"/>
                    </a:lnTo>
                    <a:lnTo>
                      <a:pt x="36" y="45"/>
                    </a:lnTo>
                    <a:lnTo>
                      <a:pt x="43" y="38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31" name="Freeform 103"/>
              <p:cNvSpPr>
                <a:spLocks/>
              </p:cNvSpPr>
              <p:nvPr/>
            </p:nvSpPr>
            <p:spPr bwMode="auto">
              <a:xfrm>
                <a:off x="3455" y="45"/>
                <a:ext cx="17" cy="74"/>
              </a:xfrm>
              <a:custGeom>
                <a:avLst/>
                <a:gdLst>
                  <a:gd name="T0" fmla="*/ 0 w 17"/>
                  <a:gd name="T1" fmla="*/ 0 h 74"/>
                  <a:gd name="T2" fmla="*/ 0 w 17"/>
                  <a:gd name="T3" fmla="*/ 59 h 74"/>
                  <a:gd name="T4" fmla="*/ 4 w 17"/>
                  <a:gd name="T5" fmla="*/ 70 h 74"/>
                  <a:gd name="T6" fmla="*/ 10 w 17"/>
                  <a:gd name="T7" fmla="*/ 74 h 74"/>
                  <a:gd name="T8" fmla="*/ 17 w 17"/>
                  <a:gd name="T9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4">
                    <a:moveTo>
                      <a:pt x="0" y="0"/>
                    </a:moveTo>
                    <a:lnTo>
                      <a:pt x="0" y="59"/>
                    </a:lnTo>
                    <a:lnTo>
                      <a:pt x="4" y="70"/>
                    </a:lnTo>
                    <a:lnTo>
                      <a:pt x="10" y="74"/>
                    </a:lnTo>
                    <a:lnTo>
                      <a:pt x="17" y="74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32" name="Line 104"/>
              <p:cNvSpPr>
                <a:spLocks noChangeShapeType="1"/>
              </p:cNvSpPr>
              <p:nvPr/>
            </p:nvSpPr>
            <p:spPr bwMode="auto">
              <a:xfrm>
                <a:off x="3444" y="70"/>
                <a:ext cx="26" cy="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33" name="Freeform 105"/>
              <p:cNvSpPr>
                <a:spLocks/>
              </p:cNvSpPr>
              <p:nvPr/>
            </p:nvSpPr>
            <p:spPr bwMode="auto">
              <a:xfrm>
                <a:off x="3493" y="70"/>
                <a:ext cx="38" cy="49"/>
              </a:xfrm>
              <a:custGeom>
                <a:avLst/>
                <a:gdLst>
                  <a:gd name="T0" fmla="*/ 0 w 38"/>
                  <a:gd name="T1" fmla="*/ 0 h 49"/>
                  <a:gd name="T2" fmla="*/ 0 w 38"/>
                  <a:gd name="T3" fmla="*/ 34 h 49"/>
                  <a:gd name="T4" fmla="*/ 4 w 38"/>
                  <a:gd name="T5" fmla="*/ 45 h 49"/>
                  <a:gd name="T6" fmla="*/ 11 w 38"/>
                  <a:gd name="T7" fmla="*/ 49 h 49"/>
                  <a:gd name="T8" fmla="*/ 21 w 38"/>
                  <a:gd name="T9" fmla="*/ 49 h 49"/>
                  <a:gd name="T10" fmla="*/ 28 w 38"/>
                  <a:gd name="T11" fmla="*/ 45 h 49"/>
                  <a:gd name="T12" fmla="*/ 38 w 38"/>
                  <a:gd name="T13" fmla="*/ 3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49">
                    <a:moveTo>
                      <a:pt x="0" y="0"/>
                    </a:moveTo>
                    <a:lnTo>
                      <a:pt x="0" y="34"/>
                    </a:lnTo>
                    <a:lnTo>
                      <a:pt x="4" y="45"/>
                    </a:lnTo>
                    <a:lnTo>
                      <a:pt x="11" y="49"/>
                    </a:lnTo>
                    <a:lnTo>
                      <a:pt x="21" y="49"/>
                    </a:lnTo>
                    <a:lnTo>
                      <a:pt x="28" y="45"/>
                    </a:lnTo>
                    <a:lnTo>
                      <a:pt x="38" y="34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34" name="Line 106"/>
              <p:cNvSpPr>
                <a:spLocks noChangeShapeType="1"/>
              </p:cNvSpPr>
              <p:nvPr/>
            </p:nvSpPr>
            <p:spPr bwMode="auto">
              <a:xfrm>
                <a:off x="3531" y="70"/>
                <a:ext cx="1" cy="49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35" name="Line 107"/>
              <p:cNvSpPr>
                <a:spLocks noChangeShapeType="1"/>
              </p:cNvSpPr>
              <p:nvPr/>
            </p:nvSpPr>
            <p:spPr bwMode="auto">
              <a:xfrm>
                <a:off x="3561" y="70"/>
                <a:ext cx="1" cy="49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36" name="Freeform 108"/>
              <p:cNvSpPr>
                <a:spLocks/>
              </p:cNvSpPr>
              <p:nvPr/>
            </p:nvSpPr>
            <p:spPr bwMode="auto">
              <a:xfrm>
                <a:off x="3561" y="70"/>
                <a:ext cx="28" cy="21"/>
              </a:xfrm>
              <a:custGeom>
                <a:avLst/>
                <a:gdLst>
                  <a:gd name="T0" fmla="*/ 0 w 28"/>
                  <a:gd name="T1" fmla="*/ 21 h 21"/>
                  <a:gd name="T2" fmla="*/ 3 w 28"/>
                  <a:gd name="T3" fmla="*/ 11 h 21"/>
                  <a:gd name="T4" fmla="*/ 11 w 28"/>
                  <a:gd name="T5" fmla="*/ 2 h 21"/>
                  <a:gd name="T6" fmla="*/ 17 w 28"/>
                  <a:gd name="T7" fmla="*/ 0 h 21"/>
                  <a:gd name="T8" fmla="*/ 28 w 28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1">
                    <a:moveTo>
                      <a:pt x="0" y="21"/>
                    </a:moveTo>
                    <a:lnTo>
                      <a:pt x="3" y="11"/>
                    </a:lnTo>
                    <a:lnTo>
                      <a:pt x="11" y="2"/>
                    </a:lnTo>
                    <a:lnTo>
                      <a:pt x="17" y="0"/>
                    </a:lnTo>
                    <a:lnTo>
                      <a:pt x="28" y="0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37" name="Freeform 109"/>
              <p:cNvSpPr>
                <a:spLocks/>
              </p:cNvSpPr>
              <p:nvPr/>
            </p:nvSpPr>
            <p:spPr bwMode="auto">
              <a:xfrm>
                <a:off x="3604" y="70"/>
                <a:ext cx="41" cy="49"/>
              </a:xfrm>
              <a:custGeom>
                <a:avLst/>
                <a:gdLst>
                  <a:gd name="T0" fmla="*/ 0 w 41"/>
                  <a:gd name="T1" fmla="*/ 21 h 49"/>
                  <a:gd name="T2" fmla="*/ 41 w 41"/>
                  <a:gd name="T3" fmla="*/ 21 h 49"/>
                  <a:gd name="T4" fmla="*/ 41 w 41"/>
                  <a:gd name="T5" fmla="*/ 13 h 49"/>
                  <a:gd name="T6" fmla="*/ 39 w 41"/>
                  <a:gd name="T7" fmla="*/ 7 h 49"/>
                  <a:gd name="T8" fmla="*/ 34 w 41"/>
                  <a:gd name="T9" fmla="*/ 2 h 49"/>
                  <a:gd name="T10" fmla="*/ 28 w 41"/>
                  <a:gd name="T11" fmla="*/ 0 h 49"/>
                  <a:gd name="T12" fmla="*/ 17 w 41"/>
                  <a:gd name="T13" fmla="*/ 0 h 49"/>
                  <a:gd name="T14" fmla="*/ 9 w 41"/>
                  <a:gd name="T15" fmla="*/ 2 h 49"/>
                  <a:gd name="T16" fmla="*/ 2 w 41"/>
                  <a:gd name="T17" fmla="*/ 11 h 49"/>
                  <a:gd name="T18" fmla="*/ 0 w 41"/>
                  <a:gd name="T19" fmla="*/ 21 h 49"/>
                  <a:gd name="T20" fmla="*/ 0 w 41"/>
                  <a:gd name="T21" fmla="*/ 28 h 49"/>
                  <a:gd name="T22" fmla="*/ 2 w 41"/>
                  <a:gd name="T23" fmla="*/ 38 h 49"/>
                  <a:gd name="T24" fmla="*/ 9 w 41"/>
                  <a:gd name="T25" fmla="*/ 45 h 49"/>
                  <a:gd name="T26" fmla="*/ 17 w 41"/>
                  <a:gd name="T27" fmla="*/ 49 h 49"/>
                  <a:gd name="T28" fmla="*/ 28 w 41"/>
                  <a:gd name="T29" fmla="*/ 49 h 49"/>
                  <a:gd name="T30" fmla="*/ 34 w 41"/>
                  <a:gd name="T31" fmla="*/ 45 h 49"/>
                  <a:gd name="T32" fmla="*/ 41 w 41"/>
                  <a:gd name="T33" fmla="*/ 3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1" h="49">
                    <a:moveTo>
                      <a:pt x="0" y="21"/>
                    </a:moveTo>
                    <a:lnTo>
                      <a:pt x="41" y="21"/>
                    </a:lnTo>
                    <a:lnTo>
                      <a:pt x="41" y="13"/>
                    </a:lnTo>
                    <a:lnTo>
                      <a:pt x="39" y="7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17" y="0"/>
                    </a:lnTo>
                    <a:lnTo>
                      <a:pt x="9" y="2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0" y="28"/>
                    </a:lnTo>
                    <a:lnTo>
                      <a:pt x="2" y="38"/>
                    </a:lnTo>
                    <a:lnTo>
                      <a:pt x="9" y="45"/>
                    </a:lnTo>
                    <a:lnTo>
                      <a:pt x="17" y="49"/>
                    </a:lnTo>
                    <a:lnTo>
                      <a:pt x="28" y="49"/>
                    </a:lnTo>
                    <a:lnTo>
                      <a:pt x="34" y="45"/>
                    </a:lnTo>
                    <a:lnTo>
                      <a:pt x="41" y="38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38" name="Freeform 110"/>
              <p:cNvSpPr>
                <a:spLocks/>
              </p:cNvSpPr>
              <p:nvPr/>
            </p:nvSpPr>
            <p:spPr bwMode="auto">
              <a:xfrm>
                <a:off x="3666" y="70"/>
                <a:ext cx="39" cy="49"/>
              </a:xfrm>
              <a:custGeom>
                <a:avLst/>
                <a:gdLst>
                  <a:gd name="T0" fmla="*/ 39 w 39"/>
                  <a:gd name="T1" fmla="*/ 11 h 49"/>
                  <a:gd name="T2" fmla="*/ 36 w 39"/>
                  <a:gd name="T3" fmla="*/ 2 h 49"/>
                  <a:gd name="T4" fmla="*/ 26 w 39"/>
                  <a:gd name="T5" fmla="*/ 0 h 49"/>
                  <a:gd name="T6" fmla="*/ 15 w 39"/>
                  <a:gd name="T7" fmla="*/ 0 h 49"/>
                  <a:gd name="T8" fmla="*/ 4 w 39"/>
                  <a:gd name="T9" fmla="*/ 2 h 49"/>
                  <a:gd name="T10" fmla="*/ 0 w 39"/>
                  <a:gd name="T11" fmla="*/ 11 h 49"/>
                  <a:gd name="T12" fmla="*/ 4 w 39"/>
                  <a:gd name="T13" fmla="*/ 17 h 49"/>
                  <a:gd name="T14" fmla="*/ 11 w 39"/>
                  <a:gd name="T15" fmla="*/ 21 h 49"/>
                  <a:gd name="T16" fmla="*/ 30 w 39"/>
                  <a:gd name="T17" fmla="*/ 24 h 49"/>
                  <a:gd name="T18" fmla="*/ 36 w 39"/>
                  <a:gd name="T19" fmla="*/ 28 h 49"/>
                  <a:gd name="T20" fmla="*/ 39 w 39"/>
                  <a:gd name="T21" fmla="*/ 34 h 49"/>
                  <a:gd name="T22" fmla="*/ 39 w 39"/>
                  <a:gd name="T23" fmla="*/ 38 h 49"/>
                  <a:gd name="T24" fmla="*/ 36 w 39"/>
                  <a:gd name="T25" fmla="*/ 45 h 49"/>
                  <a:gd name="T26" fmla="*/ 26 w 39"/>
                  <a:gd name="T27" fmla="*/ 49 h 49"/>
                  <a:gd name="T28" fmla="*/ 15 w 39"/>
                  <a:gd name="T29" fmla="*/ 49 h 49"/>
                  <a:gd name="T30" fmla="*/ 4 w 39"/>
                  <a:gd name="T31" fmla="*/ 45 h 49"/>
                  <a:gd name="T32" fmla="*/ 0 w 39"/>
                  <a:gd name="T33" fmla="*/ 3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49">
                    <a:moveTo>
                      <a:pt x="39" y="11"/>
                    </a:moveTo>
                    <a:lnTo>
                      <a:pt x="36" y="2"/>
                    </a:lnTo>
                    <a:lnTo>
                      <a:pt x="26" y="0"/>
                    </a:lnTo>
                    <a:lnTo>
                      <a:pt x="15" y="0"/>
                    </a:lnTo>
                    <a:lnTo>
                      <a:pt x="4" y="2"/>
                    </a:lnTo>
                    <a:lnTo>
                      <a:pt x="0" y="11"/>
                    </a:lnTo>
                    <a:lnTo>
                      <a:pt x="4" y="17"/>
                    </a:lnTo>
                    <a:lnTo>
                      <a:pt x="11" y="21"/>
                    </a:lnTo>
                    <a:lnTo>
                      <a:pt x="30" y="24"/>
                    </a:lnTo>
                    <a:lnTo>
                      <a:pt x="36" y="28"/>
                    </a:lnTo>
                    <a:lnTo>
                      <a:pt x="39" y="34"/>
                    </a:lnTo>
                    <a:lnTo>
                      <a:pt x="39" y="38"/>
                    </a:lnTo>
                    <a:lnTo>
                      <a:pt x="36" y="45"/>
                    </a:lnTo>
                    <a:lnTo>
                      <a:pt x="26" y="49"/>
                    </a:lnTo>
                    <a:lnTo>
                      <a:pt x="15" y="49"/>
                    </a:lnTo>
                    <a:lnTo>
                      <a:pt x="4" y="45"/>
                    </a:lnTo>
                    <a:lnTo>
                      <a:pt x="0" y="38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39" name="Line 111"/>
              <p:cNvSpPr>
                <a:spLocks noChangeShapeType="1"/>
              </p:cNvSpPr>
              <p:nvPr/>
            </p:nvSpPr>
            <p:spPr bwMode="auto">
              <a:xfrm>
                <a:off x="538" y="2722"/>
                <a:ext cx="3607" cy="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40" name="Line 112"/>
              <p:cNvSpPr>
                <a:spLocks noChangeShapeType="1"/>
              </p:cNvSpPr>
              <p:nvPr/>
            </p:nvSpPr>
            <p:spPr bwMode="auto">
              <a:xfrm flipV="1">
                <a:off x="538" y="2671"/>
                <a:ext cx="1" cy="5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41" name="Freeform 113"/>
              <p:cNvSpPr>
                <a:spLocks/>
              </p:cNvSpPr>
              <p:nvPr/>
            </p:nvSpPr>
            <p:spPr bwMode="auto">
              <a:xfrm>
                <a:off x="517" y="2790"/>
                <a:ext cx="38" cy="59"/>
              </a:xfrm>
              <a:custGeom>
                <a:avLst/>
                <a:gdLst>
                  <a:gd name="T0" fmla="*/ 34 w 38"/>
                  <a:gd name="T1" fmla="*/ 8 h 59"/>
                  <a:gd name="T2" fmla="*/ 32 w 38"/>
                  <a:gd name="T3" fmla="*/ 4 h 59"/>
                  <a:gd name="T4" fmla="*/ 24 w 38"/>
                  <a:gd name="T5" fmla="*/ 0 h 59"/>
                  <a:gd name="T6" fmla="*/ 17 w 38"/>
                  <a:gd name="T7" fmla="*/ 0 h 59"/>
                  <a:gd name="T8" fmla="*/ 9 w 38"/>
                  <a:gd name="T9" fmla="*/ 4 h 59"/>
                  <a:gd name="T10" fmla="*/ 4 w 38"/>
                  <a:gd name="T11" fmla="*/ 13 h 59"/>
                  <a:gd name="T12" fmla="*/ 0 w 38"/>
                  <a:gd name="T13" fmla="*/ 25 h 59"/>
                  <a:gd name="T14" fmla="*/ 0 w 38"/>
                  <a:gd name="T15" fmla="*/ 40 h 59"/>
                  <a:gd name="T16" fmla="*/ 4 w 38"/>
                  <a:gd name="T17" fmla="*/ 51 h 59"/>
                  <a:gd name="T18" fmla="*/ 9 w 38"/>
                  <a:gd name="T19" fmla="*/ 57 h 59"/>
                  <a:gd name="T20" fmla="*/ 17 w 38"/>
                  <a:gd name="T21" fmla="*/ 59 h 59"/>
                  <a:gd name="T22" fmla="*/ 21 w 38"/>
                  <a:gd name="T23" fmla="*/ 59 h 59"/>
                  <a:gd name="T24" fmla="*/ 30 w 38"/>
                  <a:gd name="T25" fmla="*/ 57 h 59"/>
                  <a:gd name="T26" fmla="*/ 34 w 38"/>
                  <a:gd name="T27" fmla="*/ 51 h 59"/>
                  <a:gd name="T28" fmla="*/ 38 w 38"/>
                  <a:gd name="T29" fmla="*/ 42 h 59"/>
                  <a:gd name="T30" fmla="*/ 38 w 38"/>
                  <a:gd name="T31" fmla="*/ 40 h 59"/>
                  <a:gd name="T32" fmla="*/ 34 w 38"/>
                  <a:gd name="T33" fmla="*/ 32 h 59"/>
                  <a:gd name="T34" fmla="*/ 30 w 38"/>
                  <a:gd name="T35" fmla="*/ 25 h 59"/>
                  <a:gd name="T36" fmla="*/ 21 w 38"/>
                  <a:gd name="T37" fmla="*/ 23 h 59"/>
                  <a:gd name="T38" fmla="*/ 17 w 38"/>
                  <a:gd name="T39" fmla="*/ 23 h 59"/>
                  <a:gd name="T40" fmla="*/ 9 w 38"/>
                  <a:gd name="T41" fmla="*/ 25 h 59"/>
                  <a:gd name="T42" fmla="*/ 4 w 38"/>
                  <a:gd name="T43" fmla="*/ 32 h 59"/>
                  <a:gd name="T44" fmla="*/ 0 w 38"/>
                  <a:gd name="T45" fmla="*/ 4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8" h="59">
                    <a:moveTo>
                      <a:pt x="34" y="8"/>
                    </a:moveTo>
                    <a:lnTo>
                      <a:pt x="32" y="4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9" y="4"/>
                    </a:lnTo>
                    <a:lnTo>
                      <a:pt x="4" y="13"/>
                    </a:lnTo>
                    <a:lnTo>
                      <a:pt x="0" y="25"/>
                    </a:lnTo>
                    <a:lnTo>
                      <a:pt x="0" y="40"/>
                    </a:lnTo>
                    <a:lnTo>
                      <a:pt x="4" y="51"/>
                    </a:lnTo>
                    <a:lnTo>
                      <a:pt x="9" y="57"/>
                    </a:lnTo>
                    <a:lnTo>
                      <a:pt x="17" y="59"/>
                    </a:lnTo>
                    <a:lnTo>
                      <a:pt x="21" y="59"/>
                    </a:lnTo>
                    <a:lnTo>
                      <a:pt x="30" y="57"/>
                    </a:lnTo>
                    <a:lnTo>
                      <a:pt x="34" y="51"/>
                    </a:lnTo>
                    <a:lnTo>
                      <a:pt x="38" y="42"/>
                    </a:lnTo>
                    <a:lnTo>
                      <a:pt x="38" y="40"/>
                    </a:lnTo>
                    <a:lnTo>
                      <a:pt x="34" y="32"/>
                    </a:lnTo>
                    <a:lnTo>
                      <a:pt x="30" y="25"/>
                    </a:lnTo>
                    <a:lnTo>
                      <a:pt x="21" y="23"/>
                    </a:lnTo>
                    <a:lnTo>
                      <a:pt x="17" y="23"/>
                    </a:lnTo>
                    <a:lnTo>
                      <a:pt x="9" y="25"/>
                    </a:lnTo>
                    <a:lnTo>
                      <a:pt x="4" y="32"/>
                    </a:lnTo>
                    <a:lnTo>
                      <a:pt x="0" y="40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42" name="Line 114"/>
              <p:cNvSpPr>
                <a:spLocks noChangeShapeType="1"/>
              </p:cNvSpPr>
              <p:nvPr/>
            </p:nvSpPr>
            <p:spPr bwMode="auto">
              <a:xfrm flipV="1">
                <a:off x="1258" y="2671"/>
                <a:ext cx="1" cy="5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43" name="Freeform 115"/>
              <p:cNvSpPr>
                <a:spLocks/>
              </p:cNvSpPr>
              <p:nvPr/>
            </p:nvSpPr>
            <p:spPr bwMode="auto">
              <a:xfrm>
                <a:off x="1237" y="2790"/>
                <a:ext cx="38" cy="59"/>
              </a:xfrm>
              <a:custGeom>
                <a:avLst/>
                <a:gdLst>
                  <a:gd name="T0" fmla="*/ 15 w 38"/>
                  <a:gd name="T1" fmla="*/ 0 h 59"/>
                  <a:gd name="T2" fmla="*/ 6 w 38"/>
                  <a:gd name="T3" fmla="*/ 4 h 59"/>
                  <a:gd name="T4" fmla="*/ 2 w 38"/>
                  <a:gd name="T5" fmla="*/ 8 h 59"/>
                  <a:gd name="T6" fmla="*/ 2 w 38"/>
                  <a:gd name="T7" fmla="*/ 15 h 59"/>
                  <a:gd name="T8" fmla="*/ 6 w 38"/>
                  <a:gd name="T9" fmla="*/ 21 h 59"/>
                  <a:gd name="T10" fmla="*/ 11 w 38"/>
                  <a:gd name="T11" fmla="*/ 23 h 59"/>
                  <a:gd name="T12" fmla="*/ 21 w 38"/>
                  <a:gd name="T13" fmla="*/ 25 h 59"/>
                  <a:gd name="T14" fmla="*/ 30 w 38"/>
                  <a:gd name="T15" fmla="*/ 30 h 59"/>
                  <a:gd name="T16" fmla="*/ 36 w 38"/>
                  <a:gd name="T17" fmla="*/ 34 h 59"/>
                  <a:gd name="T18" fmla="*/ 38 w 38"/>
                  <a:gd name="T19" fmla="*/ 40 h 59"/>
                  <a:gd name="T20" fmla="*/ 38 w 38"/>
                  <a:gd name="T21" fmla="*/ 49 h 59"/>
                  <a:gd name="T22" fmla="*/ 36 w 38"/>
                  <a:gd name="T23" fmla="*/ 55 h 59"/>
                  <a:gd name="T24" fmla="*/ 34 w 38"/>
                  <a:gd name="T25" fmla="*/ 57 h 59"/>
                  <a:gd name="T26" fmla="*/ 26 w 38"/>
                  <a:gd name="T27" fmla="*/ 59 h 59"/>
                  <a:gd name="T28" fmla="*/ 15 w 38"/>
                  <a:gd name="T29" fmla="*/ 59 h 59"/>
                  <a:gd name="T30" fmla="*/ 6 w 38"/>
                  <a:gd name="T31" fmla="*/ 57 h 59"/>
                  <a:gd name="T32" fmla="*/ 2 w 38"/>
                  <a:gd name="T33" fmla="*/ 55 h 59"/>
                  <a:gd name="T34" fmla="*/ 0 w 38"/>
                  <a:gd name="T35" fmla="*/ 49 h 59"/>
                  <a:gd name="T36" fmla="*/ 0 w 38"/>
                  <a:gd name="T37" fmla="*/ 40 h 59"/>
                  <a:gd name="T38" fmla="*/ 2 w 38"/>
                  <a:gd name="T39" fmla="*/ 34 h 59"/>
                  <a:gd name="T40" fmla="*/ 9 w 38"/>
                  <a:gd name="T41" fmla="*/ 30 h 59"/>
                  <a:gd name="T42" fmla="*/ 17 w 38"/>
                  <a:gd name="T43" fmla="*/ 25 h 59"/>
                  <a:gd name="T44" fmla="*/ 28 w 38"/>
                  <a:gd name="T45" fmla="*/ 23 h 59"/>
                  <a:gd name="T46" fmla="*/ 34 w 38"/>
                  <a:gd name="T47" fmla="*/ 21 h 59"/>
                  <a:gd name="T48" fmla="*/ 36 w 38"/>
                  <a:gd name="T49" fmla="*/ 15 h 59"/>
                  <a:gd name="T50" fmla="*/ 36 w 38"/>
                  <a:gd name="T51" fmla="*/ 8 h 59"/>
                  <a:gd name="T52" fmla="*/ 34 w 38"/>
                  <a:gd name="T53" fmla="*/ 4 h 59"/>
                  <a:gd name="T54" fmla="*/ 26 w 38"/>
                  <a:gd name="T55" fmla="*/ 0 h 59"/>
                  <a:gd name="T56" fmla="*/ 15 w 38"/>
                  <a:gd name="T5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8" h="59">
                    <a:moveTo>
                      <a:pt x="15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5"/>
                    </a:lnTo>
                    <a:lnTo>
                      <a:pt x="6" y="21"/>
                    </a:lnTo>
                    <a:lnTo>
                      <a:pt x="11" y="23"/>
                    </a:lnTo>
                    <a:lnTo>
                      <a:pt x="21" y="25"/>
                    </a:lnTo>
                    <a:lnTo>
                      <a:pt x="30" y="30"/>
                    </a:lnTo>
                    <a:lnTo>
                      <a:pt x="36" y="34"/>
                    </a:lnTo>
                    <a:lnTo>
                      <a:pt x="38" y="40"/>
                    </a:lnTo>
                    <a:lnTo>
                      <a:pt x="38" y="49"/>
                    </a:lnTo>
                    <a:lnTo>
                      <a:pt x="36" y="55"/>
                    </a:lnTo>
                    <a:lnTo>
                      <a:pt x="34" y="57"/>
                    </a:lnTo>
                    <a:lnTo>
                      <a:pt x="26" y="59"/>
                    </a:lnTo>
                    <a:lnTo>
                      <a:pt x="15" y="59"/>
                    </a:lnTo>
                    <a:lnTo>
                      <a:pt x="6" y="57"/>
                    </a:lnTo>
                    <a:lnTo>
                      <a:pt x="2" y="55"/>
                    </a:lnTo>
                    <a:lnTo>
                      <a:pt x="0" y="49"/>
                    </a:lnTo>
                    <a:lnTo>
                      <a:pt x="0" y="40"/>
                    </a:lnTo>
                    <a:lnTo>
                      <a:pt x="2" y="34"/>
                    </a:lnTo>
                    <a:lnTo>
                      <a:pt x="9" y="30"/>
                    </a:lnTo>
                    <a:lnTo>
                      <a:pt x="17" y="25"/>
                    </a:lnTo>
                    <a:lnTo>
                      <a:pt x="28" y="23"/>
                    </a:lnTo>
                    <a:lnTo>
                      <a:pt x="34" y="21"/>
                    </a:lnTo>
                    <a:lnTo>
                      <a:pt x="36" y="15"/>
                    </a:lnTo>
                    <a:lnTo>
                      <a:pt x="36" y="8"/>
                    </a:lnTo>
                    <a:lnTo>
                      <a:pt x="34" y="4"/>
                    </a:lnTo>
                    <a:lnTo>
                      <a:pt x="26" y="0"/>
                    </a:lnTo>
                    <a:lnTo>
                      <a:pt x="15" y="0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44" name="Line 116"/>
              <p:cNvSpPr>
                <a:spLocks noChangeShapeType="1"/>
              </p:cNvSpPr>
              <p:nvPr/>
            </p:nvSpPr>
            <p:spPr bwMode="auto">
              <a:xfrm flipV="1">
                <a:off x="1980" y="2671"/>
                <a:ext cx="1" cy="5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45" name="Freeform 117"/>
              <p:cNvSpPr>
                <a:spLocks/>
              </p:cNvSpPr>
              <p:nvPr/>
            </p:nvSpPr>
            <p:spPr bwMode="auto">
              <a:xfrm>
                <a:off x="1938" y="2790"/>
                <a:ext cx="15" cy="59"/>
              </a:xfrm>
              <a:custGeom>
                <a:avLst/>
                <a:gdLst>
                  <a:gd name="T0" fmla="*/ 0 w 15"/>
                  <a:gd name="T1" fmla="*/ 13 h 59"/>
                  <a:gd name="T2" fmla="*/ 6 w 15"/>
                  <a:gd name="T3" fmla="*/ 8 h 59"/>
                  <a:gd name="T4" fmla="*/ 15 w 15"/>
                  <a:gd name="T5" fmla="*/ 0 h 59"/>
                  <a:gd name="T6" fmla="*/ 15 w 15"/>
                  <a:gd name="T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59">
                    <a:moveTo>
                      <a:pt x="0" y="13"/>
                    </a:moveTo>
                    <a:lnTo>
                      <a:pt x="6" y="8"/>
                    </a:lnTo>
                    <a:lnTo>
                      <a:pt x="15" y="0"/>
                    </a:lnTo>
                    <a:lnTo>
                      <a:pt x="15" y="59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46" name="Freeform 118"/>
              <p:cNvSpPr>
                <a:spLocks/>
              </p:cNvSpPr>
              <p:nvPr/>
            </p:nvSpPr>
            <p:spPr bwMode="auto">
              <a:xfrm>
                <a:off x="1987" y="2790"/>
                <a:ext cx="38" cy="59"/>
              </a:xfrm>
              <a:custGeom>
                <a:avLst/>
                <a:gdLst>
                  <a:gd name="T0" fmla="*/ 17 w 38"/>
                  <a:gd name="T1" fmla="*/ 0 h 59"/>
                  <a:gd name="T2" fmla="*/ 8 w 38"/>
                  <a:gd name="T3" fmla="*/ 4 h 59"/>
                  <a:gd name="T4" fmla="*/ 2 w 38"/>
                  <a:gd name="T5" fmla="*/ 13 h 59"/>
                  <a:gd name="T6" fmla="*/ 0 w 38"/>
                  <a:gd name="T7" fmla="*/ 25 h 59"/>
                  <a:gd name="T8" fmla="*/ 0 w 38"/>
                  <a:gd name="T9" fmla="*/ 34 h 59"/>
                  <a:gd name="T10" fmla="*/ 2 w 38"/>
                  <a:gd name="T11" fmla="*/ 49 h 59"/>
                  <a:gd name="T12" fmla="*/ 8 w 38"/>
                  <a:gd name="T13" fmla="*/ 57 h 59"/>
                  <a:gd name="T14" fmla="*/ 17 w 38"/>
                  <a:gd name="T15" fmla="*/ 59 h 59"/>
                  <a:gd name="T16" fmla="*/ 23 w 38"/>
                  <a:gd name="T17" fmla="*/ 59 h 59"/>
                  <a:gd name="T18" fmla="*/ 32 w 38"/>
                  <a:gd name="T19" fmla="*/ 57 h 59"/>
                  <a:gd name="T20" fmla="*/ 36 w 38"/>
                  <a:gd name="T21" fmla="*/ 49 h 59"/>
                  <a:gd name="T22" fmla="*/ 38 w 38"/>
                  <a:gd name="T23" fmla="*/ 34 h 59"/>
                  <a:gd name="T24" fmla="*/ 38 w 38"/>
                  <a:gd name="T25" fmla="*/ 25 h 59"/>
                  <a:gd name="T26" fmla="*/ 36 w 38"/>
                  <a:gd name="T27" fmla="*/ 13 h 59"/>
                  <a:gd name="T28" fmla="*/ 32 w 38"/>
                  <a:gd name="T29" fmla="*/ 4 h 59"/>
                  <a:gd name="T30" fmla="*/ 23 w 38"/>
                  <a:gd name="T31" fmla="*/ 0 h 59"/>
                  <a:gd name="T32" fmla="*/ 17 w 38"/>
                  <a:gd name="T33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" h="59">
                    <a:moveTo>
                      <a:pt x="17" y="0"/>
                    </a:moveTo>
                    <a:lnTo>
                      <a:pt x="8" y="4"/>
                    </a:lnTo>
                    <a:lnTo>
                      <a:pt x="2" y="13"/>
                    </a:lnTo>
                    <a:lnTo>
                      <a:pt x="0" y="25"/>
                    </a:lnTo>
                    <a:lnTo>
                      <a:pt x="0" y="34"/>
                    </a:lnTo>
                    <a:lnTo>
                      <a:pt x="2" y="49"/>
                    </a:lnTo>
                    <a:lnTo>
                      <a:pt x="8" y="57"/>
                    </a:lnTo>
                    <a:lnTo>
                      <a:pt x="17" y="59"/>
                    </a:lnTo>
                    <a:lnTo>
                      <a:pt x="23" y="59"/>
                    </a:lnTo>
                    <a:lnTo>
                      <a:pt x="32" y="57"/>
                    </a:lnTo>
                    <a:lnTo>
                      <a:pt x="36" y="49"/>
                    </a:lnTo>
                    <a:lnTo>
                      <a:pt x="38" y="34"/>
                    </a:lnTo>
                    <a:lnTo>
                      <a:pt x="38" y="25"/>
                    </a:lnTo>
                    <a:lnTo>
                      <a:pt x="36" y="13"/>
                    </a:lnTo>
                    <a:lnTo>
                      <a:pt x="32" y="4"/>
                    </a:lnTo>
                    <a:lnTo>
                      <a:pt x="23" y="0"/>
                    </a:lnTo>
                    <a:lnTo>
                      <a:pt x="17" y="0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47" name="Line 119"/>
              <p:cNvSpPr>
                <a:spLocks noChangeShapeType="1"/>
              </p:cNvSpPr>
              <p:nvPr/>
            </p:nvSpPr>
            <p:spPr bwMode="auto">
              <a:xfrm flipV="1">
                <a:off x="2703" y="2671"/>
                <a:ext cx="1" cy="5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48" name="Freeform 120"/>
              <p:cNvSpPr>
                <a:spLocks/>
              </p:cNvSpPr>
              <p:nvPr/>
            </p:nvSpPr>
            <p:spPr bwMode="auto">
              <a:xfrm>
                <a:off x="2660" y="2790"/>
                <a:ext cx="15" cy="59"/>
              </a:xfrm>
              <a:custGeom>
                <a:avLst/>
                <a:gdLst>
                  <a:gd name="T0" fmla="*/ 0 w 15"/>
                  <a:gd name="T1" fmla="*/ 13 h 59"/>
                  <a:gd name="T2" fmla="*/ 6 w 15"/>
                  <a:gd name="T3" fmla="*/ 8 h 59"/>
                  <a:gd name="T4" fmla="*/ 15 w 15"/>
                  <a:gd name="T5" fmla="*/ 0 h 59"/>
                  <a:gd name="T6" fmla="*/ 15 w 15"/>
                  <a:gd name="T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59">
                    <a:moveTo>
                      <a:pt x="0" y="13"/>
                    </a:moveTo>
                    <a:lnTo>
                      <a:pt x="6" y="8"/>
                    </a:lnTo>
                    <a:lnTo>
                      <a:pt x="15" y="0"/>
                    </a:lnTo>
                    <a:lnTo>
                      <a:pt x="15" y="59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49" name="Freeform 121"/>
              <p:cNvSpPr>
                <a:spLocks/>
              </p:cNvSpPr>
              <p:nvPr/>
            </p:nvSpPr>
            <p:spPr bwMode="auto">
              <a:xfrm>
                <a:off x="2709" y="2790"/>
                <a:ext cx="38" cy="59"/>
              </a:xfrm>
              <a:custGeom>
                <a:avLst/>
                <a:gdLst>
                  <a:gd name="T0" fmla="*/ 2 w 38"/>
                  <a:gd name="T1" fmla="*/ 15 h 59"/>
                  <a:gd name="T2" fmla="*/ 2 w 38"/>
                  <a:gd name="T3" fmla="*/ 13 h 59"/>
                  <a:gd name="T4" fmla="*/ 4 w 38"/>
                  <a:gd name="T5" fmla="*/ 6 h 59"/>
                  <a:gd name="T6" fmla="*/ 9 w 38"/>
                  <a:gd name="T7" fmla="*/ 4 h 59"/>
                  <a:gd name="T8" fmla="*/ 13 w 38"/>
                  <a:gd name="T9" fmla="*/ 0 h 59"/>
                  <a:gd name="T10" fmla="*/ 26 w 38"/>
                  <a:gd name="T11" fmla="*/ 0 h 59"/>
                  <a:gd name="T12" fmla="*/ 30 w 38"/>
                  <a:gd name="T13" fmla="*/ 4 h 59"/>
                  <a:gd name="T14" fmla="*/ 34 w 38"/>
                  <a:gd name="T15" fmla="*/ 6 h 59"/>
                  <a:gd name="T16" fmla="*/ 36 w 38"/>
                  <a:gd name="T17" fmla="*/ 13 h 59"/>
                  <a:gd name="T18" fmla="*/ 36 w 38"/>
                  <a:gd name="T19" fmla="*/ 17 h 59"/>
                  <a:gd name="T20" fmla="*/ 34 w 38"/>
                  <a:gd name="T21" fmla="*/ 23 h 59"/>
                  <a:gd name="T22" fmla="*/ 28 w 38"/>
                  <a:gd name="T23" fmla="*/ 32 h 59"/>
                  <a:gd name="T24" fmla="*/ 0 w 38"/>
                  <a:gd name="T25" fmla="*/ 59 h 59"/>
                  <a:gd name="T26" fmla="*/ 38 w 38"/>
                  <a:gd name="T2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8" h="59">
                    <a:moveTo>
                      <a:pt x="2" y="15"/>
                    </a:moveTo>
                    <a:lnTo>
                      <a:pt x="2" y="13"/>
                    </a:lnTo>
                    <a:lnTo>
                      <a:pt x="4" y="6"/>
                    </a:lnTo>
                    <a:lnTo>
                      <a:pt x="9" y="4"/>
                    </a:lnTo>
                    <a:lnTo>
                      <a:pt x="13" y="0"/>
                    </a:lnTo>
                    <a:lnTo>
                      <a:pt x="26" y="0"/>
                    </a:lnTo>
                    <a:lnTo>
                      <a:pt x="30" y="4"/>
                    </a:lnTo>
                    <a:lnTo>
                      <a:pt x="34" y="6"/>
                    </a:lnTo>
                    <a:lnTo>
                      <a:pt x="36" y="13"/>
                    </a:lnTo>
                    <a:lnTo>
                      <a:pt x="36" y="17"/>
                    </a:lnTo>
                    <a:lnTo>
                      <a:pt x="34" y="23"/>
                    </a:lnTo>
                    <a:lnTo>
                      <a:pt x="28" y="32"/>
                    </a:lnTo>
                    <a:lnTo>
                      <a:pt x="0" y="59"/>
                    </a:lnTo>
                    <a:lnTo>
                      <a:pt x="38" y="59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50" name="Line 122"/>
              <p:cNvSpPr>
                <a:spLocks noChangeShapeType="1"/>
              </p:cNvSpPr>
              <p:nvPr/>
            </p:nvSpPr>
            <p:spPr bwMode="auto">
              <a:xfrm flipV="1">
                <a:off x="3425" y="2671"/>
                <a:ext cx="1" cy="5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51" name="Freeform 123"/>
              <p:cNvSpPr>
                <a:spLocks/>
              </p:cNvSpPr>
              <p:nvPr/>
            </p:nvSpPr>
            <p:spPr bwMode="auto">
              <a:xfrm>
                <a:off x="3382" y="2790"/>
                <a:ext cx="13" cy="59"/>
              </a:xfrm>
              <a:custGeom>
                <a:avLst/>
                <a:gdLst>
                  <a:gd name="T0" fmla="*/ 0 w 13"/>
                  <a:gd name="T1" fmla="*/ 13 h 59"/>
                  <a:gd name="T2" fmla="*/ 4 w 13"/>
                  <a:gd name="T3" fmla="*/ 8 h 59"/>
                  <a:gd name="T4" fmla="*/ 13 w 13"/>
                  <a:gd name="T5" fmla="*/ 0 h 59"/>
                  <a:gd name="T6" fmla="*/ 13 w 13"/>
                  <a:gd name="T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59">
                    <a:moveTo>
                      <a:pt x="0" y="13"/>
                    </a:moveTo>
                    <a:lnTo>
                      <a:pt x="4" y="8"/>
                    </a:lnTo>
                    <a:lnTo>
                      <a:pt x="13" y="0"/>
                    </a:lnTo>
                    <a:lnTo>
                      <a:pt x="13" y="59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52" name="Freeform 124"/>
              <p:cNvSpPr>
                <a:spLocks/>
              </p:cNvSpPr>
              <p:nvPr/>
            </p:nvSpPr>
            <p:spPr bwMode="auto">
              <a:xfrm>
                <a:off x="3429" y="2790"/>
                <a:ext cx="43" cy="40"/>
              </a:xfrm>
              <a:custGeom>
                <a:avLst/>
                <a:gdLst>
                  <a:gd name="T0" fmla="*/ 30 w 43"/>
                  <a:gd name="T1" fmla="*/ 0 h 40"/>
                  <a:gd name="T2" fmla="*/ 0 w 43"/>
                  <a:gd name="T3" fmla="*/ 40 h 40"/>
                  <a:gd name="T4" fmla="*/ 43 w 43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40">
                    <a:moveTo>
                      <a:pt x="30" y="0"/>
                    </a:moveTo>
                    <a:lnTo>
                      <a:pt x="0" y="40"/>
                    </a:lnTo>
                    <a:lnTo>
                      <a:pt x="43" y="40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53" name="Line 125"/>
              <p:cNvSpPr>
                <a:spLocks noChangeShapeType="1"/>
              </p:cNvSpPr>
              <p:nvPr/>
            </p:nvSpPr>
            <p:spPr bwMode="auto">
              <a:xfrm>
                <a:off x="3459" y="2790"/>
                <a:ext cx="1" cy="59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54" name="Line 126"/>
              <p:cNvSpPr>
                <a:spLocks noChangeShapeType="1"/>
              </p:cNvSpPr>
              <p:nvPr/>
            </p:nvSpPr>
            <p:spPr bwMode="auto">
              <a:xfrm flipV="1">
                <a:off x="4145" y="2671"/>
                <a:ext cx="1" cy="5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55" name="Freeform 127"/>
              <p:cNvSpPr>
                <a:spLocks/>
              </p:cNvSpPr>
              <p:nvPr/>
            </p:nvSpPr>
            <p:spPr bwMode="auto">
              <a:xfrm>
                <a:off x="4104" y="2790"/>
                <a:ext cx="13" cy="59"/>
              </a:xfrm>
              <a:custGeom>
                <a:avLst/>
                <a:gdLst>
                  <a:gd name="T0" fmla="*/ 0 w 13"/>
                  <a:gd name="T1" fmla="*/ 13 h 59"/>
                  <a:gd name="T2" fmla="*/ 4 w 13"/>
                  <a:gd name="T3" fmla="*/ 8 h 59"/>
                  <a:gd name="T4" fmla="*/ 13 w 13"/>
                  <a:gd name="T5" fmla="*/ 0 h 59"/>
                  <a:gd name="T6" fmla="*/ 13 w 13"/>
                  <a:gd name="T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59">
                    <a:moveTo>
                      <a:pt x="0" y="13"/>
                    </a:moveTo>
                    <a:lnTo>
                      <a:pt x="4" y="8"/>
                    </a:lnTo>
                    <a:lnTo>
                      <a:pt x="13" y="0"/>
                    </a:lnTo>
                    <a:lnTo>
                      <a:pt x="13" y="59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56" name="Freeform 128"/>
              <p:cNvSpPr>
                <a:spLocks/>
              </p:cNvSpPr>
              <p:nvPr/>
            </p:nvSpPr>
            <p:spPr bwMode="auto">
              <a:xfrm>
                <a:off x="4153" y="2790"/>
                <a:ext cx="39" cy="59"/>
              </a:xfrm>
              <a:custGeom>
                <a:avLst/>
                <a:gdLst>
                  <a:gd name="T0" fmla="*/ 34 w 39"/>
                  <a:gd name="T1" fmla="*/ 8 h 59"/>
                  <a:gd name="T2" fmla="*/ 32 w 39"/>
                  <a:gd name="T3" fmla="*/ 4 h 59"/>
                  <a:gd name="T4" fmla="*/ 24 w 39"/>
                  <a:gd name="T5" fmla="*/ 0 h 59"/>
                  <a:gd name="T6" fmla="*/ 17 w 39"/>
                  <a:gd name="T7" fmla="*/ 0 h 59"/>
                  <a:gd name="T8" fmla="*/ 9 w 39"/>
                  <a:gd name="T9" fmla="*/ 4 h 59"/>
                  <a:gd name="T10" fmla="*/ 4 w 39"/>
                  <a:gd name="T11" fmla="*/ 13 h 59"/>
                  <a:gd name="T12" fmla="*/ 0 w 39"/>
                  <a:gd name="T13" fmla="*/ 25 h 59"/>
                  <a:gd name="T14" fmla="*/ 0 w 39"/>
                  <a:gd name="T15" fmla="*/ 40 h 59"/>
                  <a:gd name="T16" fmla="*/ 4 w 39"/>
                  <a:gd name="T17" fmla="*/ 51 h 59"/>
                  <a:gd name="T18" fmla="*/ 9 w 39"/>
                  <a:gd name="T19" fmla="*/ 57 h 59"/>
                  <a:gd name="T20" fmla="*/ 17 w 39"/>
                  <a:gd name="T21" fmla="*/ 59 h 59"/>
                  <a:gd name="T22" fmla="*/ 22 w 39"/>
                  <a:gd name="T23" fmla="*/ 59 h 59"/>
                  <a:gd name="T24" fmla="*/ 30 w 39"/>
                  <a:gd name="T25" fmla="*/ 57 h 59"/>
                  <a:gd name="T26" fmla="*/ 34 w 39"/>
                  <a:gd name="T27" fmla="*/ 51 h 59"/>
                  <a:gd name="T28" fmla="*/ 39 w 39"/>
                  <a:gd name="T29" fmla="*/ 42 h 59"/>
                  <a:gd name="T30" fmla="*/ 39 w 39"/>
                  <a:gd name="T31" fmla="*/ 40 h 59"/>
                  <a:gd name="T32" fmla="*/ 34 w 39"/>
                  <a:gd name="T33" fmla="*/ 32 h 59"/>
                  <a:gd name="T34" fmla="*/ 30 w 39"/>
                  <a:gd name="T35" fmla="*/ 25 h 59"/>
                  <a:gd name="T36" fmla="*/ 22 w 39"/>
                  <a:gd name="T37" fmla="*/ 23 h 59"/>
                  <a:gd name="T38" fmla="*/ 17 w 39"/>
                  <a:gd name="T39" fmla="*/ 23 h 59"/>
                  <a:gd name="T40" fmla="*/ 9 w 39"/>
                  <a:gd name="T41" fmla="*/ 25 h 59"/>
                  <a:gd name="T42" fmla="*/ 4 w 39"/>
                  <a:gd name="T43" fmla="*/ 32 h 59"/>
                  <a:gd name="T44" fmla="*/ 0 w 39"/>
                  <a:gd name="T45" fmla="*/ 4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9" h="59">
                    <a:moveTo>
                      <a:pt x="34" y="8"/>
                    </a:moveTo>
                    <a:lnTo>
                      <a:pt x="32" y="4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9" y="4"/>
                    </a:lnTo>
                    <a:lnTo>
                      <a:pt x="4" y="13"/>
                    </a:lnTo>
                    <a:lnTo>
                      <a:pt x="0" y="25"/>
                    </a:lnTo>
                    <a:lnTo>
                      <a:pt x="0" y="40"/>
                    </a:lnTo>
                    <a:lnTo>
                      <a:pt x="4" y="51"/>
                    </a:lnTo>
                    <a:lnTo>
                      <a:pt x="9" y="57"/>
                    </a:lnTo>
                    <a:lnTo>
                      <a:pt x="17" y="59"/>
                    </a:lnTo>
                    <a:lnTo>
                      <a:pt x="22" y="59"/>
                    </a:lnTo>
                    <a:lnTo>
                      <a:pt x="30" y="57"/>
                    </a:lnTo>
                    <a:lnTo>
                      <a:pt x="34" y="51"/>
                    </a:lnTo>
                    <a:lnTo>
                      <a:pt x="39" y="42"/>
                    </a:lnTo>
                    <a:lnTo>
                      <a:pt x="39" y="40"/>
                    </a:lnTo>
                    <a:lnTo>
                      <a:pt x="34" y="32"/>
                    </a:lnTo>
                    <a:lnTo>
                      <a:pt x="30" y="25"/>
                    </a:lnTo>
                    <a:lnTo>
                      <a:pt x="22" y="23"/>
                    </a:lnTo>
                    <a:lnTo>
                      <a:pt x="17" y="23"/>
                    </a:lnTo>
                    <a:lnTo>
                      <a:pt x="9" y="25"/>
                    </a:lnTo>
                    <a:lnTo>
                      <a:pt x="4" y="32"/>
                    </a:lnTo>
                    <a:lnTo>
                      <a:pt x="0" y="40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57" name="Line 129"/>
              <p:cNvSpPr>
                <a:spLocks noChangeShapeType="1"/>
              </p:cNvSpPr>
              <p:nvPr/>
            </p:nvSpPr>
            <p:spPr bwMode="auto">
              <a:xfrm flipV="1">
                <a:off x="718" y="2696"/>
                <a:ext cx="1" cy="26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58" name="Line 130"/>
              <p:cNvSpPr>
                <a:spLocks noChangeShapeType="1"/>
              </p:cNvSpPr>
              <p:nvPr/>
            </p:nvSpPr>
            <p:spPr bwMode="auto">
              <a:xfrm flipV="1">
                <a:off x="899" y="2696"/>
                <a:ext cx="1" cy="26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59" name="Line 131"/>
              <p:cNvSpPr>
                <a:spLocks noChangeShapeType="1"/>
              </p:cNvSpPr>
              <p:nvPr/>
            </p:nvSpPr>
            <p:spPr bwMode="auto">
              <a:xfrm flipV="1">
                <a:off x="1079" y="2696"/>
                <a:ext cx="1" cy="26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60" name="Line 132"/>
              <p:cNvSpPr>
                <a:spLocks noChangeShapeType="1"/>
              </p:cNvSpPr>
              <p:nvPr/>
            </p:nvSpPr>
            <p:spPr bwMode="auto">
              <a:xfrm flipV="1">
                <a:off x="1440" y="2696"/>
                <a:ext cx="1" cy="26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61" name="Line 133"/>
              <p:cNvSpPr>
                <a:spLocks noChangeShapeType="1"/>
              </p:cNvSpPr>
              <p:nvPr/>
            </p:nvSpPr>
            <p:spPr bwMode="auto">
              <a:xfrm flipV="1">
                <a:off x="1619" y="2696"/>
                <a:ext cx="1" cy="26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62" name="Line 134"/>
              <p:cNvSpPr>
                <a:spLocks noChangeShapeType="1"/>
              </p:cNvSpPr>
              <p:nvPr/>
            </p:nvSpPr>
            <p:spPr bwMode="auto">
              <a:xfrm flipV="1">
                <a:off x="1801" y="2696"/>
                <a:ext cx="1" cy="26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63" name="Line 135"/>
              <p:cNvSpPr>
                <a:spLocks noChangeShapeType="1"/>
              </p:cNvSpPr>
              <p:nvPr/>
            </p:nvSpPr>
            <p:spPr bwMode="auto">
              <a:xfrm flipV="1">
                <a:off x="2162" y="2696"/>
                <a:ext cx="1" cy="26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64" name="Line 136"/>
              <p:cNvSpPr>
                <a:spLocks noChangeShapeType="1"/>
              </p:cNvSpPr>
              <p:nvPr/>
            </p:nvSpPr>
            <p:spPr bwMode="auto">
              <a:xfrm flipV="1">
                <a:off x="2342" y="2696"/>
                <a:ext cx="1" cy="26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65" name="Line 137"/>
              <p:cNvSpPr>
                <a:spLocks noChangeShapeType="1"/>
              </p:cNvSpPr>
              <p:nvPr/>
            </p:nvSpPr>
            <p:spPr bwMode="auto">
              <a:xfrm flipV="1">
                <a:off x="2523" y="2696"/>
                <a:ext cx="1" cy="26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66" name="Line 138"/>
              <p:cNvSpPr>
                <a:spLocks noChangeShapeType="1"/>
              </p:cNvSpPr>
              <p:nvPr/>
            </p:nvSpPr>
            <p:spPr bwMode="auto">
              <a:xfrm flipV="1">
                <a:off x="2882" y="2696"/>
                <a:ext cx="1" cy="26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67" name="Line 139"/>
              <p:cNvSpPr>
                <a:spLocks noChangeShapeType="1"/>
              </p:cNvSpPr>
              <p:nvPr/>
            </p:nvSpPr>
            <p:spPr bwMode="auto">
              <a:xfrm flipV="1">
                <a:off x="3064" y="2696"/>
                <a:ext cx="1" cy="26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68" name="Line 140"/>
              <p:cNvSpPr>
                <a:spLocks noChangeShapeType="1"/>
              </p:cNvSpPr>
              <p:nvPr/>
            </p:nvSpPr>
            <p:spPr bwMode="auto">
              <a:xfrm flipV="1">
                <a:off x="3243" y="2696"/>
                <a:ext cx="1" cy="26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69" name="Line 141"/>
              <p:cNvSpPr>
                <a:spLocks noChangeShapeType="1"/>
              </p:cNvSpPr>
              <p:nvPr/>
            </p:nvSpPr>
            <p:spPr bwMode="auto">
              <a:xfrm flipV="1">
                <a:off x="3604" y="2696"/>
                <a:ext cx="1" cy="26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70" name="Line 142"/>
              <p:cNvSpPr>
                <a:spLocks noChangeShapeType="1"/>
              </p:cNvSpPr>
              <p:nvPr/>
            </p:nvSpPr>
            <p:spPr bwMode="auto">
              <a:xfrm flipV="1">
                <a:off x="3786" y="2696"/>
                <a:ext cx="1" cy="26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71" name="Line 143"/>
              <p:cNvSpPr>
                <a:spLocks noChangeShapeType="1"/>
              </p:cNvSpPr>
              <p:nvPr/>
            </p:nvSpPr>
            <p:spPr bwMode="auto">
              <a:xfrm flipV="1">
                <a:off x="3965" y="2696"/>
                <a:ext cx="1" cy="26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72" name="Freeform 144"/>
              <p:cNvSpPr>
                <a:spLocks/>
              </p:cNvSpPr>
              <p:nvPr/>
            </p:nvSpPr>
            <p:spPr bwMode="auto">
              <a:xfrm>
                <a:off x="2162" y="2900"/>
                <a:ext cx="36" cy="60"/>
              </a:xfrm>
              <a:custGeom>
                <a:avLst/>
                <a:gdLst>
                  <a:gd name="T0" fmla="*/ 0 w 36"/>
                  <a:gd name="T1" fmla="*/ 0 h 60"/>
                  <a:gd name="T2" fmla="*/ 6 w 36"/>
                  <a:gd name="T3" fmla="*/ 0 h 60"/>
                  <a:gd name="T4" fmla="*/ 11 w 36"/>
                  <a:gd name="T5" fmla="*/ 5 h 60"/>
                  <a:gd name="T6" fmla="*/ 15 w 36"/>
                  <a:gd name="T7" fmla="*/ 7 h 60"/>
                  <a:gd name="T8" fmla="*/ 36 w 36"/>
                  <a:gd name="T9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0">
                    <a:moveTo>
                      <a:pt x="0" y="0"/>
                    </a:moveTo>
                    <a:lnTo>
                      <a:pt x="6" y="0"/>
                    </a:lnTo>
                    <a:lnTo>
                      <a:pt x="11" y="5"/>
                    </a:lnTo>
                    <a:lnTo>
                      <a:pt x="15" y="7"/>
                    </a:lnTo>
                    <a:lnTo>
                      <a:pt x="36" y="60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73" name="Line 145"/>
              <p:cNvSpPr>
                <a:spLocks noChangeShapeType="1"/>
              </p:cNvSpPr>
              <p:nvPr/>
            </p:nvSpPr>
            <p:spPr bwMode="auto">
              <a:xfrm flipH="1">
                <a:off x="2164" y="2922"/>
                <a:ext cx="17" cy="38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74" name="Line 146"/>
              <p:cNvSpPr>
                <a:spLocks noChangeShapeType="1"/>
              </p:cNvSpPr>
              <p:nvPr/>
            </p:nvSpPr>
            <p:spPr bwMode="auto">
              <a:xfrm>
                <a:off x="2307" y="2890"/>
                <a:ext cx="1" cy="93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75" name="Line 147"/>
              <p:cNvSpPr>
                <a:spLocks noChangeShapeType="1"/>
              </p:cNvSpPr>
              <p:nvPr/>
            </p:nvSpPr>
            <p:spPr bwMode="auto">
              <a:xfrm>
                <a:off x="2309" y="2890"/>
                <a:ext cx="1" cy="93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76" name="Line 148"/>
              <p:cNvSpPr>
                <a:spLocks noChangeShapeType="1"/>
              </p:cNvSpPr>
              <p:nvPr/>
            </p:nvSpPr>
            <p:spPr bwMode="auto">
              <a:xfrm>
                <a:off x="2307" y="2890"/>
                <a:ext cx="20" cy="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77" name="Line 149"/>
              <p:cNvSpPr>
                <a:spLocks noChangeShapeType="1"/>
              </p:cNvSpPr>
              <p:nvPr/>
            </p:nvSpPr>
            <p:spPr bwMode="auto">
              <a:xfrm>
                <a:off x="2307" y="2983"/>
                <a:ext cx="20" cy="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78" name="Line 150"/>
              <p:cNvSpPr>
                <a:spLocks noChangeShapeType="1"/>
              </p:cNvSpPr>
              <p:nvPr/>
            </p:nvSpPr>
            <p:spPr bwMode="auto">
              <a:xfrm flipH="1">
                <a:off x="2337" y="2922"/>
                <a:ext cx="17" cy="6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79" name="Freeform 151"/>
              <p:cNvSpPr>
                <a:spLocks/>
              </p:cNvSpPr>
              <p:nvPr/>
            </p:nvSpPr>
            <p:spPr bwMode="auto">
              <a:xfrm>
                <a:off x="2348" y="2922"/>
                <a:ext cx="34" cy="38"/>
              </a:xfrm>
              <a:custGeom>
                <a:avLst/>
                <a:gdLst>
                  <a:gd name="T0" fmla="*/ 4 w 34"/>
                  <a:gd name="T1" fmla="*/ 10 h 38"/>
                  <a:gd name="T2" fmla="*/ 0 w 34"/>
                  <a:gd name="T3" fmla="*/ 23 h 38"/>
                  <a:gd name="T4" fmla="*/ 0 w 34"/>
                  <a:gd name="T5" fmla="*/ 32 h 38"/>
                  <a:gd name="T6" fmla="*/ 6 w 34"/>
                  <a:gd name="T7" fmla="*/ 38 h 38"/>
                  <a:gd name="T8" fmla="*/ 13 w 34"/>
                  <a:gd name="T9" fmla="*/ 38 h 38"/>
                  <a:gd name="T10" fmla="*/ 17 w 34"/>
                  <a:gd name="T11" fmla="*/ 36 h 38"/>
                  <a:gd name="T12" fmla="*/ 23 w 34"/>
                  <a:gd name="T13" fmla="*/ 29 h 38"/>
                  <a:gd name="T14" fmla="*/ 30 w 34"/>
                  <a:gd name="T15" fmla="*/ 19 h 38"/>
                  <a:gd name="T16" fmla="*/ 34 w 34"/>
                  <a:gd name="T1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" h="38">
                    <a:moveTo>
                      <a:pt x="4" y="10"/>
                    </a:moveTo>
                    <a:lnTo>
                      <a:pt x="0" y="23"/>
                    </a:lnTo>
                    <a:lnTo>
                      <a:pt x="0" y="32"/>
                    </a:lnTo>
                    <a:lnTo>
                      <a:pt x="6" y="38"/>
                    </a:lnTo>
                    <a:lnTo>
                      <a:pt x="13" y="38"/>
                    </a:lnTo>
                    <a:lnTo>
                      <a:pt x="17" y="36"/>
                    </a:lnTo>
                    <a:lnTo>
                      <a:pt x="23" y="29"/>
                    </a:lnTo>
                    <a:lnTo>
                      <a:pt x="30" y="19"/>
                    </a:lnTo>
                    <a:lnTo>
                      <a:pt x="34" y="0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80" name="Freeform 152"/>
              <p:cNvSpPr>
                <a:spLocks/>
              </p:cNvSpPr>
              <p:nvPr/>
            </p:nvSpPr>
            <p:spPr bwMode="auto">
              <a:xfrm>
                <a:off x="2374" y="2941"/>
                <a:ext cx="17" cy="19"/>
              </a:xfrm>
              <a:custGeom>
                <a:avLst/>
                <a:gdLst>
                  <a:gd name="T0" fmla="*/ 4 w 17"/>
                  <a:gd name="T1" fmla="*/ 0 h 19"/>
                  <a:gd name="T2" fmla="*/ 0 w 17"/>
                  <a:gd name="T3" fmla="*/ 10 h 19"/>
                  <a:gd name="T4" fmla="*/ 0 w 17"/>
                  <a:gd name="T5" fmla="*/ 17 h 19"/>
                  <a:gd name="T6" fmla="*/ 4 w 17"/>
                  <a:gd name="T7" fmla="*/ 19 h 19"/>
                  <a:gd name="T8" fmla="*/ 8 w 17"/>
                  <a:gd name="T9" fmla="*/ 19 h 19"/>
                  <a:gd name="T10" fmla="*/ 15 w 17"/>
                  <a:gd name="T11" fmla="*/ 13 h 19"/>
                  <a:gd name="T12" fmla="*/ 17 w 17"/>
                  <a:gd name="T13" fmla="*/ 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9">
                    <a:moveTo>
                      <a:pt x="4" y="0"/>
                    </a:moveTo>
                    <a:lnTo>
                      <a:pt x="0" y="10"/>
                    </a:lnTo>
                    <a:lnTo>
                      <a:pt x="0" y="17"/>
                    </a:lnTo>
                    <a:lnTo>
                      <a:pt x="4" y="19"/>
                    </a:lnTo>
                    <a:lnTo>
                      <a:pt x="8" y="19"/>
                    </a:lnTo>
                    <a:lnTo>
                      <a:pt x="15" y="13"/>
                    </a:lnTo>
                    <a:lnTo>
                      <a:pt x="17" y="8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81" name="Line 153"/>
              <p:cNvSpPr>
                <a:spLocks noChangeShapeType="1"/>
              </p:cNvSpPr>
              <p:nvPr/>
            </p:nvSpPr>
            <p:spPr bwMode="auto">
              <a:xfrm>
                <a:off x="2406" y="2922"/>
                <a:ext cx="1" cy="38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82" name="Freeform 154"/>
              <p:cNvSpPr>
                <a:spLocks/>
              </p:cNvSpPr>
              <p:nvPr/>
            </p:nvSpPr>
            <p:spPr bwMode="auto">
              <a:xfrm>
                <a:off x="2406" y="2922"/>
                <a:ext cx="32" cy="38"/>
              </a:xfrm>
              <a:custGeom>
                <a:avLst/>
                <a:gdLst>
                  <a:gd name="T0" fmla="*/ 0 w 32"/>
                  <a:gd name="T1" fmla="*/ 10 h 38"/>
                  <a:gd name="T2" fmla="*/ 8 w 32"/>
                  <a:gd name="T3" fmla="*/ 2 h 38"/>
                  <a:gd name="T4" fmla="*/ 12 w 32"/>
                  <a:gd name="T5" fmla="*/ 0 h 38"/>
                  <a:gd name="T6" fmla="*/ 21 w 32"/>
                  <a:gd name="T7" fmla="*/ 0 h 38"/>
                  <a:gd name="T8" fmla="*/ 27 w 32"/>
                  <a:gd name="T9" fmla="*/ 2 h 38"/>
                  <a:gd name="T10" fmla="*/ 32 w 32"/>
                  <a:gd name="T11" fmla="*/ 10 h 38"/>
                  <a:gd name="T12" fmla="*/ 32 w 32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38">
                    <a:moveTo>
                      <a:pt x="0" y="10"/>
                    </a:moveTo>
                    <a:lnTo>
                      <a:pt x="8" y="2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27" y="2"/>
                    </a:lnTo>
                    <a:lnTo>
                      <a:pt x="32" y="10"/>
                    </a:lnTo>
                    <a:lnTo>
                      <a:pt x="32" y="38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83" name="Freeform 155"/>
              <p:cNvSpPr>
                <a:spLocks/>
              </p:cNvSpPr>
              <p:nvPr/>
            </p:nvSpPr>
            <p:spPr bwMode="auto">
              <a:xfrm>
                <a:off x="2438" y="2922"/>
                <a:ext cx="30" cy="38"/>
              </a:xfrm>
              <a:custGeom>
                <a:avLst/>
                <a:gdLst>
                  <a:gd name="T0" fmla="*/ 0 w 30"/>
                  <a:gd name="T1" fmla="*/ 10 h 38"/>
                  <a:gd name="T2" fmla="*/ 8 w 30"/>
                  <a:gd name="T3" fmla="*/ 2 h 38"/>
                  <a:gd name="T4" fmla="*/ 12 w 30"/>
                  <a:gd name="T5" fmla="*/ 0 h 38"/>
                  <a:gd name="T6" fmla="*/ 21 w 30"/>
                  <a:gd name="T7" fmla="*/ 0 h 38"/>
                  <a:gd name="T8" fmla="*/ 27 w 30"/>
                  <a:gd name="T9" fmla="*/ 2 h 38"/>
                  <a:gd name="T10" fmla="*/ 30 w 30"/>
                  <a:gd name="T11" fmla="*/ 10 h 38"/>
                  <a:gd name="T12" fmla="*/ 30 w 30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8">
                    <a:moveTo>
                      <a:pt x="0" y="10"/>
                    </a:moveTo>
                    <a:lnTo>
                      <a:pt x="8" y="2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27" y="2"/>
                    </a:lnTo>
                    <a:lnTo>
                      <a:pt x="30" y="10"/>
                    </a:lnTo>
                    <a:lnTo>
                      <a:pt x="30" y="38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84" name="Line 156"/>
              <p:cNvSpPr>
                <a:spLocks noChangeShapeType="1"/>
              </p:cNvSpPr>
              <p:nvPr/>
            </p:nvSpPr>
            <p:spPr bwMode="auto">
              <a:xfrm>
                <a:off x="2504" y="2890"/>
                <a:ext cx="1" cy="93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85" name="Line 157"/>
              <p:cNvSpPr>
                <a:spLocks noChangeShapeType="1"/>
              </p:cNvSpPr>
              <p:nvPr/>
            </p:nvSpPr>
            <p:spPr bwMode="auto">
              <a:xfrm>
                <a:off x="2508" y="2890"/>
                <a:ext cx="1" cy="93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86" name="Line 158"/>
              <p:cNvSpPr>
                <a:spLocks noChangeShapeType="1"/>
              </p:cNvSpPr>
              <p:nvPr/>
            </p:nvSpPr>
            <p:spPr bwMode="auto">
              <a:xfrm>
                <a:off x="2487" y="2890"/>
                <a:ext cx="21" cy="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87" name="Line 159"/>
              <p:cNvSpPr>
                <a:spLocks noChangeShapeType="1"/>
              </p:cNvSpPr>
              <p:nvPr/>
            </p:nvSpPr>
            <p:spPr bwMode="auto">
              <a:xfrm>
                <a:off x="2487" y="2983"/>
                <a:ext cx="21" cy="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88" name="Line 160"/>
              <p:cNvSpPr>
                <a:spLocks noChangeShapeType="1"/>
              </p:cNvSpPr>
              <p:nvPr/>
            </p:nvSpPr>
            <p:spPr bwMode="auto">
              <a:xfrm>
                <a:off x="538" y="170"/>
                <a:ext cx="3607" cy="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89" name="Line 161"/>
              <p:cNvSpPr>
                <a:spLocks noChangeShapeType="1"/>
              </p:cNvSpPr>
              <p:nvPr/>
            </p:nvSpPr>
            <p:spPr bwMode="auto">
              <a:xfrm>
                <a:off x="538" y="170"/>
                <a:ext cx="1" cy="5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90" name="Line 162"/>
              <p:cNvSpPr>
                <a:spLocks noChangeShapeType="1"/>
              </p:cNvSpPr>
              <p:nvPr/>
            </p:nvSpPr>
            <p:spPr bwMode="auto">
              <a:xfrm>
                <a:off x="1258" y="170"/>
                <a:ext cx="1" cy="5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91" name="Line 163"/>
              <p:cNvSpPr>
                <a:spLocks noChangeShapeType="1"/>
              </p:cNvSpPr>
              <p:nvPr/>
            </p:nvSpPr>
            <p:spPr bwMode="auto">
              <a:xfrm>
                <a:off x="1980" y="170"/>
                <a:ext cx="1" cy="5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92" name="Line 164"/>
              <p:cNvSpPr>
                <a:spLocks noChangeShapeType="1"/>
              </p:cNvSpPr>
              <p:nvPr/>
            </p:nvSpPr>
            <p:spPr bwMode="auto">
              <a:xfrm>
                <a:off x="2703" y="170"/>
                <a:ext cx="1" cy="5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93" name="Line 165"/>
              <p:cNvSpPr>
                <a:spLocks noChangeShapeType="1"/>
              </p:cNvSpPr>
              <p:nvPr/>
            </p:nvSpPr>
            <p:spPr bwMode="auto">
              <a:xfrm>
                <a:off x="3425" y="170"/>
                <a:ext cx="1" cy="5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94" name="Line 166"/>
              <p:cNvSpPr>
                <a:spLocks noChangeShapeType="1"/>
              </p:cNvSpPr>
              <p:nvPr/>
            </p:nvSpPr>
            <p:spPr bwMode="auto">
              <a:xfrm>
                <a:off x="4145" y="170"/>
                <a:ext cx="1" cy="5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95" name="Line 167"/>
              <p:cNvSpPr>
                <a:spLocks noChangeShapeType="1"/>
              </p:cNvSpPr>
              <p:nvPr/>
            </p:nvSpPr>
            <p:spPr bwMode="auto">
              <a:xfrm>
                <a:off x="718" y="170"/>
                <a:ext cx="1" cy="26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96" name="Line 168"/>
              <p:cNvSpPr>
                <a:spLocks noChangeShapeType="1"/>
              </p:cNvSpPr>
              <p:nvPr/>
            </p:nvSpPr>
            <p:spPr bwMode="auto">
              <a:xfrm>
                <a:off x="899" y="170"/>
                <a:ext cx="1" cy="26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97" name="Line 169"/>
              <p:cNvSpPr>
                <a:spLocks noChangeShapeType="1"/>
              </p:cNvSpPr>
              <p:nvPr/>
            </p:nvSpPr>
            <p:spPr bwMode="auto">
              <a:xfrm>
                <a:off x="1079" y="170"/>
                <a:ext cx="1" cy="26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98" name="Line 170"/>
              <p:cNvSpPr>
                <a:spLocks noChangeShapeType="1"/>
              </p:cNvSpPr>
              <p:nvPr/>
            </p:nvSpPr>
            <p:spPr bwMode="auto">
              <a:xfrm>
                <a:off x="1440" y="170"/>
                <a:ext cx="1" cy="26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99" name="Line 171"/>
              <p:cNvSpPr>
                <a:spLocks noChangeShapeType="1"/>
              </p:cNvSpPr>
              <p:nvPr/>
            </p:nvSpPr>
            <p:spPr bwMode="auto">
              <a:xfrm>
                <a:off x="1619" y="170"/>
                <a:ext cx="1" cy="26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00" name="Line 172"/>
              <p:cNvSpPr>
                <a:spLocks noChangeShapeType="1"/>
              </p:cNvSpPr>
              <p:nvPr/>
            </p:nvSpPr>
            <p:spPr bwMode="auto">
              <a:xfrm>
                <a:off x="1801" y="170"/>
                <a:ext cx="1" cy="26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01" name="Line 173"/>
              <p:cNvSpPr>
                <a:spLocks noChangeShapeType="1"/>
              </p:cNvSpPr>
              <p:nvPr/>
            </p:nvSpPr>
            <p:spPr bwMode="auto">
              <a:xfrm>
                <a:off x="2162" y="170"/>
                <a:ext cx="1" cy="26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02" name="Line 174"/>
              <p:cNvSpPr>
                <a:spLocks noChangeShapeType="1"/>
              </p:cNvSpPr>
              <p:nvPr/>
            </p:nvSpPr>
            <p:spPr bwMode="auto">
              <a:xfrm>
                <a:off x="2342" y="170"/>
                <a:ext cx="1" cy="26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03" name="Line 175"/>
              <p:cNvSpPr>
                <a:spLocks noChangeShapeType="1"/>
              </p:cNvSpPr>
              <p:nvPr/>
            </p:nvSpPr>
            <p:spPr bwMode="auto">
              <a:xfrm>
                <a:off x="2523" y="170"/>
                <a:ext cx="1" cy="26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04" name="Line 176"/>
              <p:cNvSpPr>
                <a:spLocks noChangeShapeType="1"/>
              </p:cNvSpPr>
              <p:nvPr/>
            </p:nvSpPr>
            <p:spPr bwMode="auto">
              <a:xfrm>
                <a:off x="2882" y="170"/>
                <a:ext cx="1" cy="26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05" name="Line 177"/>
              <p:cNvSpPr>
                <a:spLocks noChangeShapeType="1"/>
              </p:cNvSpPr>
              <p:nvPr/>
            </p:nvSpPr>
            <p:spPr bwMode="auto">
              <a:xfrm>
                <a:off x="3064" y="170"/>
                <a:ext cx="1" cy="26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06" name="Line 178"/>
              <p:cNvSpPr>
                <a:spLocks noChangeShapeType="1"/>
              </p:cNvSpPr>
              <p:nvPr/>
            </p:nvSpPr>
            <p:spPr bwMode="auto">
              <a:xfrm>
                <a:off x="3243" y="170"/>
                <a:ext cx="1" cy="26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07" name="Line 179"/>
              <p:cNvSpPr>
                <a:spLocks noChangeShapeType="1"/>
              </p:cNvSpPr>
              <p:nvPr/>
            </p:nvSpPr>
            <p:spPr bwMode="auto">
              <a:xfrm>
                <a:off x="3604" y="170"/>
                <a:ext cx="1" cy="26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08" name="Line 180"/>
              <p:cNvSpPr>
                <a:spLocks noChangeShapeType="1"/>
              </p:cNvSpPr>
              <p:nvPr/>
            </p:nvSpPr>
            <p:spPr bwMode="auto">
              <a:xfrm>
                <a:off x="3786" y="170"/>
                <a:ext cx="1" cy="26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09" name="Line 181"/>
              <p:cNvSpPr>
                <a:spLocks noChangeShapeType="1"/>
              </p:cNvSpPr>
              <p:nvPr/>
            </p:nvSpPr>
            <p:spPr bwMode="auto">
              <a:xfrm>
                <a:off x="3965" y="170"/>
                <a:ext cx="1" cy="26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10" name="Line 182"/>
              <p:cNvSpPr>
                <a:spLocks noChangeShapeType="1"/>
              </p:cNvSpPr>
              <p:nvPr/>
            </p:nvSpPr>
            <p:spPr bwMode="auto">
              <a:xfrm flipV="1">
                <a:off x="538" y="170"/>
                <a:ext cx="1" cy="2552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11" name="Line 183"/>
              <p:cNvSpPr>
                <a:spLocks noChangeShapeType="1"/>
              </p:cNvSpPr>
              <p:nvPr/>
            </p:nvSpPr>
            <p:spPr bwMode="auto">
              <a:xfrm>
                <a:off x="538" y="2722"/>
                <a:ext cx="73" cy="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12" name="Freeform 184"/>
              <p:cNvSpPr>
                <a:spLocks/>
              </p:cNvSpPr>
              <p:nvPr/>
            </p:nvSpPr>
            <p:spPr bwMode="auto">
              <a:xfrm>
                <a:off x="346" y="2664"/>
                <a:ext cx="41" cy="58"/>
              </a:xfrm>
              <a:custGeom>
                <a:avLst/>
                <a:gdLst>
                  <a:gd name="T0" fmla="*/ 34 w 41"/>
                  <a:gd name="T1" fmla="*/ 0 h 58"/>
                  <a:gd name="T2" fmla="*/ 7 w 41"/>
                  <a:gd name="T3" fmla="*/ 0 h 58"/>
                  <a:gd name="T4" fmla="*/ 4 w 41"/>
                  <a:gd name="T5" fmla="*/ 24 h 58"/>
                  <a:gd name="T6" fmla="*/ 7 w 41"/>
                  <a:gd name="T7" fmla="*/ 22 h 58"/>
                  <a:gd name="T8" fmla="*/ 15 w 41"/>
                  <a:gd name="T9" fmla="*/ 20 h 58"/>
                  <a:gd name="T10" fmla="*/ 24 w 41"/>
                  <a:gd name="T11" fmla="*/ 20 h 58"/>
                  <a:gd name="T12" fmla="*/ 32 w 41"/>
                  <a:gd name="T13" fmla="*/ 22 h 58"/>
                  <a:gd name="T14" fmla="*/ 36 w 41"/>
                  <a:gd name="T15" fmla="*/ 28 h 58"/>
                  <a:gd name="T16" fmla="*/ 41 w 41"/>
                  <a:gd name="T17" fmla="*/ 37 h 58"/>
                  <a:gd name="T18" fmla="*/ 41 w 41"/>
                  <a:gd name="T19" fmla="*/ 41 h 58"/>
                  <a:gd name="T20" fmla="*/ 36 w 41"/>
                  <a:gd name="T21" fmla="*/ 49 h 58"/>
                  <a:gd name="T22" fmla="*/ 32 w 41"/>
                  <a:gd name="T23" fmla="*/ 56 h 58"/>
                  <a:gd name="T24" fmla="*/ 24 w 41"/>
                  <a:gd name="T25" fmla="*/ 58 h 58"/>
                  <a:gd name="T26" fmla="*/ 15 w 41"/>
                  <a:gd name="T27" fmla="*/ 58 h 58"/>
                  <a:gd name="T28" fmla="*/ 7 w 41"/>
                  <a:gd name="T29" fmla="*/ 56 h 58"/>
                  <a:gd name="T30" fmla="*/ 4 w 41"/>
                  <a:gd name="T31" fmla="*/ 54 h 58"/>
                  <a:gd name="T32" fmla="*/ 0 w 41"/>
                  <a:gd name="T33" fmla="*/ 4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1" h="58">
                    <a:moveTo>
                      <a:pt x="34" y="0"/>
                    </a:moveTo>
                    <a:lnTo>
                      <a:pt x="7" y="0"/>
                    </a:lnTo>
                    <a:lnTo>
                      <a:pt x="4" y="24"/>
                    </a:lnTo>
                    <a:lnTo>
                      <a:pt x="7" y="22"/>
                    </a:lnTo>
                    <a:lnTo>
                      <a:pt x="15" y="20"/>
                    </a:lnTo>
                    <a:lnTo>
                      <a:pt x="24" y="20"/>
                    </a:lnTo>
                    <a:lnTo>
                      <a:pt x="32" y="22"/>
                    </a:lnTo>
                    <a:lnTo>
                      <a:pt x="36" y="28"/>
                    </a:lnTo>
                    <a:lnTo>
                      <a:pt x="41" y="37"/>
                    </a:lnTo>
                    <a:lnTo>
                      <a:pt x="41" y="41"/>
                    </a:lnTo>
                    <a:lnTo>
                      <a:pt x="36" y="49"/>
                    </a:lnTo>
                    <a:lnTo>
                      <a:pt x="32" y="56"/>
                    </a:lnTo>
                    <a:lnTo>
                      <a:pt x="24" y="58"/>
                    </a:lnTo>
                    <a:lnTo>
                      <a:pt x="15" y="58"/>
                    </a:lnTo>
                    <a:lnTo>
                      <a:pt x="7" y="56"/>
                    </a:lnTo>
                    <a:lnTo>
                      <a:pt x="4" y="54"/>
                    </a:lnTo>
                    <a:lnTo>
                      <a:pt x="0" y="47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13" name="Freeform 185"/>
              <p:cNvSpPr>
                <a:spLocks/>
              </p:cNvSpPr>
              <p:nvPr/>
            </p:nvSpPr>
            <p:spPr bwMode="auto">
              <a:xfrm>
                <a:off x="404" y="2664"/>
                <a:ext cx="38" cy="58"/>
              </a:xfrm>
              <a:custGeom>
                <a:avLst/>
                <a:gdLst>
                  <a:gd name="T0" fmla="*/ 17 w 38"/>
                  <a:gd name="T1" fmla="*/ 0 h 58"/>
                  <a:gd name="T2" fmla="*/ 8 w 38"/>
                  <a:gd name="T3" fmla="*/ 2 h 58"/>
                  <a:gd name="T4" fmla="*/ 2 w 38"/>
                  <a:gd name="T5" fmla="*/ 11 h 58"/>
                  <a:gd name="T6" fmla="*/ 0 w 38"/>
                  <a:gd name="T7" fmla="*/ 24 h 58"/>
                  <a:gd name="T8" fmla="*/ 0 w 38"/>
                  <a:gd name="T9" fmla="*/ 32 h 58"/>
                  <a:gd name="T10" fmla="*/ 2 w 38"/>
                  <a:gd name="T11" fmla="*/ 47 h 58"/>
                  <a:gd name="T12" fmla="*/ 8 w 38"/>
                  <a:gd name="T13" fmla="*/ 56 h 58"/>
                  <a:gd name="T14" fmla="*/ 17 w 38"/>
                  <a:gd name="T15" fmla="*/ 58 h 58"/>
                  <a:gd name="T16" fmla="*/ 21 w 38"/>
                  <a:gd name="T17" fmla="*/ 58 h 58"/>
                  <a:gd name="T18" fmla="*/ 30 w 38"/>
                  <a:gd name="T19" fmla="*/ 56 h 58"/>
                  <a:gd name="T20" fmla="*/ 36 w 38"/>
                  <a:gd name="T21" fmla="*/ 47 h 58"/>
                  <a:gd name="T22" fmla="*/ 38 w 38"/>
                  <a:gd name="T23" fmla="*/ 32 h 58"/>
                  <a:gd name="T24" fmla="*/ 38 w 38"/>
                  <a:gd name="T25" fmla="*/ 24 h 58"/>
                  <a:gd name="T26" fmla="*/ 36 w 38"/>
                  <a:gd name="T27" fmla="*/ 11 h 58"/>
                  <a:gd name="T28" fmla="*/ 30 w 38"/>
                  <a:gd name="T29" fmla="*/ 2 h 58"/>
                  <a:gd name="T30" fmla="*/ 21 w 38"/>
                  <a:gd name="T31" fmla="*/ 0 h 58"/>
                  <a:gd name="T32" fmla="*/ 17 w 38"/>
                  <a:gd name="T3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" h="58">
                    <a:moveTo>
                      <a:pt x="17" y="0"/>
                    </a:moveTo>
                    <a:lnTo>
                      <a:pt x="8" y="2"/>
                    </a:lnTo>
                    <a:lnTo>
                      <a:pt x="2" y="11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2" y="47"/>
                    </a:lnTo>
                    <a:lnTo>
                      <a:pt x="8" y="56"/>
                    </a:lnTo>
                    <a:lnTo>
                      <a:pt x="17" y="58"/>
                    </a:lnTo>
                    <a:lnTo>
                      <a:pt x="21" y="58"/>
                    </a:lnTo>
                    <a:lnTo>
                      <a:pt x="30" y="56"/>
                    </a:lnTo>
                    <a:lnTo>
                      <a:pt x="36" y="47"/>
                    </a:lnTo>
                    <a:lnTo>
                      <a:pt x="38" y="32"/>
                    </a:lnTo>
                    <a:lnTo>
                      <a:pt x="38" y="24"/>
                    </a:lnTo>
                    <a:lnTo>
                      <a:pt x="36" y="11"/>
                    </a:lnTo>
                    <a:lnTo>
                      <a:pt x="30" y="2"/>
                    </a:lnTo>
                    <a:lnTo>
                      <a:pt x="21" y="0"/>
                    </a:lnTo>
                    <a:lnTo>
                      <a:pt x="17" y="0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14" name="Freeform 186"/>
              <p:cNvSpPr>
                <a:spLocks/>
              </p:cNvSpPr>
              <p:nvPr/>
            </p:nvSpPr>
            <p:spPr bwMode="auto">
              <a:xfrm>
                <a:off x="459" y="2664"/>
                <a:ext cx="41" cy="58"/>
              </a:xfrm>
              <a:custGeom>
                <a:avLst/>
                <a:gdLst>
                  <a:gd name="T0" fmla="*/ 17 w 41"/>
                  <a:gd name="T1" fmla="*/ 0 h 58"/>
                  <a:gd name="T2" fmla="*/ 9 w 41"/>
                  <a:gd name="T3" fmla="*/ 2 h 58"/>
                  <a:gd name="T4" fmla="*/ 5 w 41"/>
                  <a:gd name="T5" fmla="*/ 11 h 58"/>
                  <a:gd name="T6" fmla="*/ 0 w 41"/>
                  <a:gd name="T7" fmla="*/ 24 h 58"/>
                  <a:gd name="T8" fmla="*/ 0 w 41"/>
                  <a:gd name="T9" fmla="*/ 32 h 58"/>
                  <a:gd name="T10" fmla="*/ 5 w 41"/>
                  <a:gd name="T11" fmla="*/ 47 h 58"/>
                  <a:gd name="T12" fmla="*/ 9 w 41"/>
                  <a:gd name="T13" fmla="*/ 56 h 58"/>
                  <a:gd name="T14" fmla="*/ 17 w 41"/>
                  <a:gd name="T15" fmla="*/ 58 h 58"/>
                  <a:gd name="T16" fmla="*/ 24 w 41"/>
                  <a:gd name="T17" fmla="*/ 58 h 58"/>
                  <a:gd name="T18" fmla="*/ 32 w 41"/>
                  <a:gd name="T19" fmla="*/ 56 h 58"/>
                  <a:gd name="T20" fmla="*/ 39 w 41"/>
                  <a:gd name="T21" fmla="*/ 47 h 58"/>
                  <a:gd name="T22" fmla="*/ 41 w 41"/>
                  <a:gd name="T23" fmla="*/ 32 h 58"/>
                  <a:gd name="T24" fmla="*/ 41 w 41"/>
                  <a:gd name="T25" fmla="*/ 24 h 58"/>
                  <a:gd name="T26" fmla="*/ 39 w 41"/>
                  <a:gd name="T27" fmla="*/ 11 h 58"/>
                  <a:gd name="T28" fmla="*/ 32 w 41"/>
                  <a:gd name="T29" fmla="*/ 2 h 58"/>
                  <a:gd name="T30" fmla="*/ 24 w 41"/>
                  <a:gd name="T31" fmla="*/ 0 h 58"/>
                  <a:gd name="T32" fmla="*/ 17 w 41"/>
                  <a:gd name="T3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1" h="58">
                    <a:moveTo>
                      <a:pt x="17" y="0"/>
                    </a:moveTo>
                    <a:lnTo>
                      <a:pt x="9" y="2"/>
                    </a:lnTo>
                    <a:lnTo>
                      <a:pt x="5" y="11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5" y="47"/>
                    </a:lnTo>
                    <a:lnTo>
                      <a:pt x="9" y="56"/>
                    </a:lnTo>
                    <a:lnTo>
                      <a:pt x="17" y="58"/>
                    </a:lnTo>
                    <a:lnTo>
                      <a:pt x="24" y="58"/>
                    </a:lnTo>
                    <a:lnTo>
                      <a:pt x="32" y="56"/>
                    </a:lnTo>
                    <a:lnTo>
                      <a:pt x="39" y="47"/>
                    </a:lnTo>
                    <a:lnTo>
                      <a:pt x="41" y="32"/>
                    </a:lnTo>
                    <a:lnTo>
                      <a:pt x="41" y="24"/>
                    </a:lnTo>
                    <a:lnTo>
                      <a:pt x="39" y="11"/>
                    </a:lnTo>
                    <a:lnTo>
                      <a:pt x="32" y="2"/>
                    </a:lnTo>
                    <a:lnTo>
                      <a:pt x="24" y="0"/>
                    </a:lnTo>
                    <a:lnTo>
                      <a:pt x="17" y="0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15" name="Line 187"/>
              <p:cNvSpPr>
                <a:spLocks noChangeShapeType="1"/>
              </p:cNvSpPr>
              <p:nvPr/>
            </p:nvSpPr>
            <p:spPr bwMode="auto">
              <a:xfrm>
                <a:off x="538" y="2211"/>
                <a:ext cx="73" cy="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16" name="Freeform 188"/>
              <p:cNvSpPr>
                <a:spLocks/>
              </p:cNvSpPr>
              <p:nvPr/>
            </p:nvSpPr>
            <p:spPr bwMode="auto">
              <a:xfrm>
                <a:off x="346" y="2186"/>
                <a:ext cx="41" cy="59"/>
              </a:xfrm>
              <a:custGeom>
                <a:avLst/>
                <a:gdLst>
                  <a:gd name="T0" fmla="*/ 34 w 41"/>
                  <a:gd name="T1" fmla="*/ 0 h 59"/>
                  <a:gd name="T2" fmla="*/ 7 w 41"/>
                  <a:gd name="T3" fmla="*/ 0 h 59"/>
                  <a:gd name="T4" fmla="*/ 4 w 41"/>
                  <a:gd name="T5" fmla="*/ 25 h 59"/>
                  <a:gd name="T6" fmla="*/ 7 w 41"/>
                  <a:gd name="T7" fmla="*/ 23 h 59"/>
                  <a:gd name="T8" fmla="*/ 15 w 41"/>
                  <a:gd name="T9" fmla="*/ 21 h 59"/>
                  <a:gd name="T10" fmla="*/ 24 w 41"/>
                  <a:gd name="T11" fmla="*/ 21 h 59"/>
                  <a:gd name="T12" fmla="*/ 32 w 41"/>
                  <a:gd name="T13" fmla="*/ 23 h 59"/>
                  <a:gd name="T14" fmla="*/ 36 w 41"/>
                  <a:gd name="T15" fmla="*/ 30 h 59"/>
                  <a:gd name="T16" fmla="*/ 41 w 41"/>
                  <a:gd name="T17" fmla="*/ 38 h 59"/>
                  <a:gd name="T18" fmla="*/ 41 w 41"/>
                  <a:gd name="T19" fmla="*/ 42 h 59"/>
                  <a:gd name="T20" fmla="*/ 36 w 41"/>
                  <a:gd name="T21" fmla="*/ 51 h 59"/>
                  <a:gd name="T22" fmla="*/ 32 w 41"/>
                  <a:gd name="T23" fmla="*/ 57 h 59"/>
                  <a:gd name="T24" fmla="*/ 24 w 41"/>
                  <a:gd name="T25" fmla="*/ 59 h 59"/>
                  <a:gd name="T26" fmla="*/ 15 w 41"/>
                  <a:gd name="T27" fmla="*/ 59 h 59"/>
                  <a:gd name="T28" fmla="*/ 7 w 41"/>
                  <a:gd name="T29" fmla="*/ 57 h 59"/>
                  <a:gd name="T30" fmla="*/ 4 w 41"/>
                  <a:gd name="T31" fmla="*/ 55 h 59"/>
                  <a:gd name="T32" fmla="*/ 0 w 41"/>
                  <a:gd name="T33" fmla="*/ 4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1" h="59">
                    <a:moveTo>
                      <a:pt x="34" y="0"/>
                    </a:moveTo>
                    <a:lnTo>
                      <a:pt x="7" y="0"/>
                    </a:lnTo>
                    <a:lnTo>
                      <a:pt x="4" y="25"/>
                    </a:lnTo>
                    <a:lnTo>
                      <a:pt x="7" y="23"/>
                    </a:lnTo>
                    <a:lnTo>
                      <a:pt x="15" y="21"/>
                    </a:lnTo>
                    <a:lnTo>
                      <a:pt x="24" y="21"/>
                    </a:lnTo>
                    <a:lnTo>
                      <a:pt x="32" y="23"/>
                    </a:lnTo>
                    <a:lnTo>
                      <a:pt x="36" y="30"/>
                    </a:lnTo>
                    <a:lnTo>
                      <a:pt x="41" y="38"/>
                    </a:lnTo>
                    <a:lnTo>
                      <a:pt x="41" y="42"/>
                    </a:lnTo>
                    <a:lnTo>
                      <a:pt x="36" y="51"/>
                    </a:lnTo>
                    <a:lnTo>
                      <a:pt x="32" y="57"/>
                    </a:lnTo>
                    <a:lnTo>
                      <a:pt x="24" y="59"/>
                    </a:lnTo>
                    <a:lnTo>
                      <a:pt x="15" y="59"/>
                    </a:lnTo>
                    <a:lnTo>
                      <a:pt x="7" y="57"/>
                    </a:lnTo>
                    <a:lnTo>
                      <a:pt x="4" y="55"/>
                    </a:lnTo>
                    <a:lnTo>
                      <a:pt x="0" y="49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17" name="Freeform 189"/>
              <p:cNvSpPr>
                <a:spLocks/>
              </p:cNvSpPr>
              <p:nvPr/>
            </p:nvSpPr>
            <p:spPr bwMode="auto">
              <a:xfrm>
                <a:off x="404" y="2186"/>
                <a:ext cx="38" cy="59"/>
              </a:xfrm>
              <a:custGeom>
                <a:avLst/>
                <a:gdLst>
                  <a:gd name="T0" fmla="*/ 2 w 38"/>
                  <a:gd name="T1" fmla="*/ 15 h 59"/>
                  <a:gd name="T2" fmla="*/ 2 w 38"/>
                  <a:gd name="T3" fmla="*/ 13 h 59"/>
                  <a:gd name="T4" fmla="*/ 4 w 38"/>
                  <a:gd name="T5" fmla="*/ 6 h 59"/>
                  <a:gd name="T6" fmla="*/ 8 w 38"/>
                  <a:gd name="T7" fmla="*/ 4 h 59"/>
                  <a:gd name="T8" fmla="*/ 13 w 38"/>
                  <a:gd name="T9" fmla="*/ 0 h 59"/>
                  <a:gd name="T10" fmla="*/ 25 w 38"/>
                  <a:gd name="T11" fmla="*/ 0 h 59"/>
                  <a:gd name="T12" fmla="*/ 30 w 38"/>
                  <a:gd name="T13" fmla="*/ 4 h 59"/>
                  <a:gd name="T14" fmla="*/ 34 w 38"/>
                  <a:gd name="T15" fmla="*/ 6 h 59"/>
                  <a:gd name="T16" fmla="*/ 36 w 38"/>
                  <a:gd name="T17" fmla="*/ 13 h 59"/>
                  <a:gd name="T18" fmla="*/ 36 w 38"/>
                  <a:gd name="T19" fmla="*/ 17 h 59"/>
                  <a:gd name="T20" fmla="*/ 34 w 38"/>
                  <a:gd name="T21" fmla="*/ 23 h 59"/>
                  <a:gd name="T22" fmla="*/ 28 w 38"/>
                  <a:gd name="T23" fmla="*/ 32 h 59"/>
                  <a:gd name="T24" fmla="*/ 0 w 38"/>
                  <a:gd name="T25" fmla="*/ 59 h 59"/>
                  <a:gd name="T26" fmla="*/ 38 w 38"/>
                  <a:gd name="T2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8" h="59">
                    <a:moveTo>
                      <a:pt x="2" y="15"/>
                    </a:moveTo>
                    <a:lnTo>
                      <a:pt x="2" y="13"/>
                    </a:lnTo>
                    <a:lnTo>
                      <a:pt x="4" y="6"/>
                    </a:lnTo>
                    <a:lnTo>
                      <a:pt x="8" y="4"/>
                    </a:lnTo>
                    <a:lnTo>
                      <a:pt x="13" y="0"/>
                    </a:lnTo>
                    <a:lnTo>
                      <a:pt x="25" y="0"/>
                    </a:lnTo>
                    <a:lnTo>
                      <a:pt x="30" y="4"/>
                    </a:lnTo>
                    <a:lnTo>
                      <a:pt x="34" y="6"/>
                    </a:lnTo>
                    <a:lnTo>
                      <a:pt x="36" y="13"/>
                    </a:lnTo>
                    <a:lnTo>
                      <a:pt x="36" y="17"/>
                    </a:lnTo>
                    <a:lnTo>
                      <a:pt x="34" y="23"/>
                    </a:lnTo>
                    <a:lnTo>
                      <a:pt x="28" y="32"/>
                    </a:lnTo>
                    <a:lnTo>
                      <a:pt x="0" y="59"/>
                    </a:lnTo>
                    <a:lnTo>
                      <a:pt x="38" y="59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18" name="Freeform 190"/>
              <p:cNvSpPr>
                <a:spLocks/>
              </p:cNvSpPr>
              <p:nvPr/>
            </p:nvSpPr>
            <p:spPr bwMode="auto">
              <a:xfrm>
                <a:off x="459" y="2186"/>
                <a:ext cx="41" cy="59"/>
              </a:xfrm>
              <a:custGeom>
                <a:avLst/>
                <a:gdLst>
                  <a:gd name="T0" fmla="*/ 17 w 41"/>
                  <a:gd name="T1" fmla="*/ 0 h 59"/>
                  <a:gd name="T2" fmla="*/ 9 w 41"/>
                  <a:gd name="T3" fmla="*/ 4 h 59"/>
                  <a:gd name="T4" fmla="*/ 5 w 41"/>
                  <a:gd name="T5" fmla="*/ 13 h 59"/>
                  <a:gd name="T6" fmla="*/ 0 w 41"/>
                  <a:gd name="T7" fmla="*/ 25 h 59"/>
                  <a:gd name="T8" fmla="*/ 0 w 41"/>
                  <a:gd name="T9" fmla="*/ 34 h 59"/>
                  <a:gd name="T10" fmla="*/ 5 w 41"/>
                  <a:gd name="T11" fmla="*/ 49 h 59"/>
                  <a:gd name="T12" fmla="*/ 9 w 41"/>
                  <a:gd name="T13" fmla="*/ 57 h 59"/>
                  <a:gd name="T14" fmla="*/ 17 w 41"/>
                  <a:gd name="T15" fmla="*/ 59 h 59"/>
                  <a:gd name="T16" fmla="*/ 24 w 41"/>
                  <a:gd name="T17" fmla="*/ 59 h 59"/>
                  <a:gd name="T18" fmla="*/ 32 w 41"/>
                  <a:gd name="T19" fmla="*/ 57 h 59"/>
                  <a:gd name="T20" fmla="*/ 39 w 41"/>
                  <a:gd name="T21" fmla="*/ 49 h 59"/>
                  <a:gd name="T22" fmla="*/ 41 w 41"/>
                  <a:gd name="T23" fmla="*/ 34 h 59"/>
                  <a:gd name="T24" fmla="*/ 41 w 41"/>
                  <a:gd name="T25" fmla="*/ 25 h 59"/>
                  <a:gd name="T26" fmla="*/ 39 w 41"/>
                  <a:gd name="T27" fmla="*/ 13 h 59"/>
                  <a:gd name="T28" fmla="*/ 32 w 41"/>
                  <a:gd name="T29" fmla="*/ 4 h 59"/>
                  <a:gd name="T30" fmla="*/ 24 w 41"/>
                  <a:gd name="T31" fmla="*/ 0 h 59"/>
                  <a:gd name="T32" fmla="*/ 17 w 41"/>
                  <a:gd name="T33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1" h="59">
                    <a:moveTo>
                      <a:pt x="17" y="0"/>
                    </a:moveTo>
                    <a:lnTo>
                      <a:pt x="9" y="4"/>
                    </a:lnTo>
                    <a:lnTo>
                      <a:pt x="5" y="13"/>
                    </a:lnTo>
                    <a:lnTo>
                      <a:pt x="0" y="25"/>
                    </a:lnTo>
                    <a:lnTo>
                      <a:pt x="0" y="34"/>
                    </a:lnTo>
                    <a:lnTo>
                      <a:pt x="5" y="49"/>
                    </a:lnTo>
                    <a:lnTo>
                      <a:pt x="9" y="57"/>
                    </a:lnTo>
                    <a:lnTo>
                      <a:pt x="17" y="59"/>
                    </a:lnTo>
                    <a:lnTo>
                      <a:pt x="24" y="59"/>
                    </a:lnTo>
                    <a:lnTo>
                      <a:pt x="32" y="57"/>
                    </a:lnTo>
                    <a:lnTo>
                      <a:pt x="39" y="49"/>
                    </a:lnTo>
                    <a:lnTo>
                      <a:pt x="41" y="34"/>
                    </a:lnTo>
                    <a:lnTo>
                      <a:pt x="41" y="25"/>
                    </a:lnTo>
                    <a:lnTo>
                      <a:pt x="39" y="13"/>
                    </a:lnTo>
                    <a:lnTo>
                      <a:pt x="32" y="4"/>
                    </a:lnTo>
                    <a:lnTo>
                      <a:pt x="24" y="0"/>
                    </a:lnTo>
                    <a:lnTo>
                      <a:pt x="17" y="0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19" name="Line 191"/>
              <p:cNvSpPr>
                <a:spLocks noChangeShapeType="1"/>
              </p:cNvSpPr>
              <p:nvPr/>
            </p:nvSpPr>
            <p:spPr bwMode="auto">
              <a:xfrm>
                <a:off x="538" y="1701"/>
                <a:ext cx="73" cy="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20" name="Freeform 192"/>
              <p:cNvSpPr>
                <a:spLocks/>
              </p:cNvSpPr>
              <p:nvPr/>
            </p:nvSpPr>
            <p:spPr bwMode="auto">
              <a:xfrm>
                <a:off x="346" y="1676"/>
                <a:ext cx="41" cy="59"/>
              </a:xfrm>
              <a:custGeom>
                <a:avLst/>
                <a:gdLst>
                  <a:gd name="T0" fmla="*/ 34 w 41"/>
                  <a:gd name="T1" fmla="*/ 0 h 59"/>
                  <a:gd name="T2" fmla="*/ 7 w 41"/>
                  <a:gd name="T3" fmla="*/ 0 h 59"/>
                  <a:gd name="T4" fmla="*/ 4 w 41"/>
                  <a:gd name="T5" fmla="*/ 25 h 59"/>
                  <a:gd name="T6" fmla="*/ 7 w 41"/>
                  <a:gd name="T7" fmla="*/ 23 h 59"/>
                  <a:gd name="T8" fmla="*/ 15 w 41"/>
                  <a:gd name="T9" fmla="*/ 21 h 59"/>
                  <a:gd name="T10" fmla="*/ 24 w 41"/>
                  <a:gd name="T11" fmla="*/ 21 h 59"/>
                  <a:gd name="T12" fmla="*/ 32 w 41"/>
                  <a:gd name="T13" fmla="*/ 23 h 59"/>
                  <a:gd name="T14" fmla="*/ 36 w 41"/>
                  <a:gd name="T15" fmla="*/ 29 h 59"/>
                  <a:gd name="T16" fmla="*/ 41 w 41"/>
                  <a:gd name="T17" fmla="*/ 36 h 59"/>
                  <a:gd name="T18" fmla="*/ 41 w 41"/>
                  <a:gd name="T19" fmla="*/ 42 h 59"/>
                  <a:gd name="T20" fmla="*/ 36 w 41"/>
                  <a:gd name="T21" fmla="*/ 51 h 59"/>
                  <a:gd name="T22" fmla="*/ 32 w 41"/>
                  <a:gd name="T23" fmla="*/ 57 h 59"/>
                  <a:gd name="T24" fmla="*/ 24 w 41"/>
                  <a:gd name="T25" fmla="*/ 59 h 59"/>
                  <a:gd name="T26" fmla="*/ 15 w 41"/>
                  <a:gd name="T27" fmla="*/ 59 h 59"/>
                  <a:gd name="T28" fmla="*/ 7 w 41"/>
                  <a:gd name="T29" fmla="*/ 57 h 59"/>
                  <a:gd name="T30" fmla="*/ 4 w 41"/>
                  <a:gd name="T31" fmla="*/ 53 h 59"/>
                  <a:gd name="T32" fmla="*/ 0 w 41"/>
                  <a:gd name="T33" fmla="*/ 4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1" h="59">
                    <a:moveTo>
                      <a:pt x="34" y="0"/>
                    </a:moveTo>
                    <a:lnTo>
                      <a:pt x="7" y="0"/>
                    </a:lnTo>
                    <a:lnTo>
                      <a:pt x="4" y="25"/>
                    </a:lnTo>
                    <a:lnTo>
                      <a:pt x="7" y="23"/>
                    </a:lnTo>
                    <a:lnTo>
                      <a:pt x="15" y="21"/>
                    </a:lnTo>
                    <a:lnTo>
                      <a:pt x="24" y="21"/>
                    </a:lnTo>
                    <a:lnTo>
                      <a:pt x="32" y="23"/>
                    </a:lnTo>
                    <a:lnTo>
                      <a:pt x="36" y="29"/>
                    </a:lnTo>
                    <a:lnTo>
                      <a:pt x="41" y="36"/>
                    </a:lnTo>
                    <a:lnTo>
                      <a:pt x="41" y="42"/>
                    </a:lnTo>
                    <a:lnTo>
                      <a:pt x="36" y="51"/>
                    </a:lnTo>
                    <a:lnTo>
                      <a:pt x="32" y="57"/>
                    </a:lnTo>
                    <a:lnTo>
                      <a:pt x="24" y="59"/>
                    </a:lnTo>
                    <a:lnTo>
                      <a:pt x="15" y="59"/>
                    </a:lnTo>
                    <a:lnTo>
                      <a:pt x="7" y="57"/>
                    </a:lnTo>
                    <a:lnTo>
                      <a:pt x="4" y="53"/>
                    </a:lnTo>
                    <a:lnTo>
                      <a:pt x="0" y="49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21" name="Freeform 193"/>
              <p:cNvSpPr>
                <a:spLocks/>
              </p:cNvSpPr>
              <p:nvPr/>
            </p:nvSpPr>
            <p:spPr bwMode="auto">
              <a:xfrm>
                <a:off x="404" y="1676"/>
                <a:ext cx="43" cy="40"/>
              </a:xfrm>
              <a:custGeom>
                <a:avLst/>
                <a:gdLst>
                  <a:gd name="T0" fmla="*/ 28 w 43"/>
                  <a:gd name="T1" fmla="*/ 0 h 40"/>
                  <a:gd name="T2" fmla="*/ 0 w 43"/>
                  <a:gd name="T3" fmla="*/ 40 h 40"/>
                  <a:gd name="T4" fmla="*/ 43 w 43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40">
                    <a:moveTo>
                      <a:pt x="28" y="0"/>
                    </a:moveTo>
                    <a:lnTo>
                      <a:pt x="0" y="40"/>
                    </a:lnTo>
                    <a:lnTo>
                      <a:pt x="43" y="40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22" name="Line 194"/>
              <p:cNvSpPr>
                <a:spLocks noChangeShapeType="1"/>
              </p:cNvSpPr>
              <p:nvPr/>
            </p:nvSpPr>
            <p:spPr bwMode="auto">
              <a:xfrm>
                <a:off x="432" y="1676"/>
                <a:ext cx="1" cy="59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23" name="Freeform 195"/>
              <p:cNvSpPr>
                <a:spLocks/>
              </p:cNvSpPr>
              <p:nvPr/>
            </p:nvSpPr>
            <p:spPr bwMode="auto">
              <a:xfrm>
                <a:off x="459" y="1676"/>
                <a:ext cx="41" cy="59"/>
              </a:xfrm>
              <a:custGeom>
                <a:avLst/>
                <a:gdLst>
                  <a:gd name="T0" fmla="*/ 17 w 41"/>
                  <a:gd name="T1" fmla="*/ 0 h 59"/>
                  <a:gd name="T2" fmla="*/ 9 w 41"/>
                  <a:gd name="T3" fmla="*/ 4 h 59"/>
                  <a:gd name="T4" fmla="*/ 5 w 41"/>
                  <a:gd name="T5" fmla="*/ 12 h 59"/>
                  <a:gd name="T6" fmla="*/ 0 w 41"/>
                  <a:gd name="T7" fmla="*/ 25 h 59"/>
                  <a:gd name="T8" fmla="*/ 0 w 41"/>
                  <a:gd name="T9" fmla="*/ 34 h 59"/>
                  <a:gd name="T10" fmla="*/ 5 w 41"/>
                  <a:gd name="T11" fmla="*/ 49 h 59"/>
                  <a:gd name="T12" fmla="*/ 9 w 41"/>
                  <a:gd name="T13" fmla="*/ 57 h 59"/>
                  <a:gd name="T14" fmla="*/ 17 w 41"/>
                  <a:gd name="T15" fmla="*/ 59 h 59"/>
                  <a:gd name="T16" fmla="*/ 24 w 41"/>
                  <a:gd name="T17" fmla="*/ 59 h 59"/>
                  <a:gd name="T18" fmla="*/ 32 w 41"/>
                  <a:gd name="T19" fmla="*/ 57 h 59"/>
                  <a:gd name="T20" fmla="*/ 39 w 41"/>
                  <a:gd name="T21" fmla="*/ 49 h 59"/>
                  <a:gd name="T22" fmla="*/ 41 w 41"/>
                  <a:gd name="T23" fmla="*/ 34 h 59"/>
                  <a:gd name="T24" fmla="*/ 41 w 41"/>
                  <a:gd name="T25" fmla="*/ 25 h 59"/>
                  <a:gd name="T26" fmla="*/ 39 w 41"/>
                  <a:gd name="T27" fmla="*/ 12 h 59"/>
                  <a:gd name="T28" fmla="*/ 32 w 41"/>
                  <a:gd name="T29" fmla="*/ 4 h 59"/>
                  <a:gd name="T30" fmla="*/ 24 w 41"/>
                  <a:gd name="T31" fmla="*/ 0 h 59"/>
                  <a:gd name="T32" fmla="*/ 17 w 41"/>
                  <a:gd name="T33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1" h="59">
                    <a:moveTo>
                      <a:pt x="17" y="0"/>
                    </a:moveTo>
                    <a:lnTo>
                      <a:pt x="9" y="4"/>
                    </a:lnTo>
                    <a:lnTo>
                      <a:pt x="5" y="12"/>
                    </a:lnTo>
                    <a:lnTo>
                      <a:pt x="0" y="25"/>
                    </a:lnTo>
                    <a:lnTo>
                      <a:pt x="0" y="34"/>
                    </a:lnTo>
                    <a:lnTo>
                      <a:pt x="5" y="49"/>
                    </a:lnTo>
                    <a:lnTo>
                      <a:pt x="9" y="57"/>
                    </a:lnTo>
                    <a:lnTo>
                      <a:pt x="17" y="59"/>
                    </a:lnTo>
                    <a:lnTo>
                      <a:pt x="24" y="59"/>
                    </a:lnTo>
                    <a:lnTo>
                      <a:pt x="32" y="57"/>
                    </a:lnTo>
                    <a:lnTo>
                      <a:pt x="39" y="49"/>
                    </a:lnTo>
                    <a:lnTo>
                      <a:pt x="41" y="34"/>
                    </a:lnTo>
                    <a:lnTo>
                      <a:pt x="41" y="25"/>
                    </a:lnTo>
                    <a:lnTo>
                      <a:pt x="39" y="12"/>
                    </a:lnTo>
                    <a:lnTo>
                      <a:pt x="32" y="4"/>
                    </a:lnTo>
                    <a:lnTo>
                      <a:pt x="24" y="0"/>
                    </a:lnTo>
                    <a:lnTo>
                      <a:pt x="17" y="0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24" name="Line 196"/>
              <p:cNvSpPr>
                <a:spLocks noChangeShapeType="1"/>
              </p:cNvSpPr>
              <p:nvPr/>
            </p:nvSpPr>
            <p:spPr bwMode="auto">
              <a:xfrm>
                <a:off x="538" y="1191"/>
                <a:ext cx="73" cy="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25" name="Freeform 197"/>
              <p:cNvSpPr>
                <a:spLocks/>
              </p:cNvSpPr>
              <p:nvPr/>
            </p:nvSpPr>
            <p:spPr bwMode="auto">
              <a:xfrm>
                <a:off x="346" y="1165"/>
                <a:ext cx="41" cy="60"/>
              </a:xfrm>
              <a:custGeom>
                <a:avLst/>
                <a:gdLst>
                  <a:gd name="T0" fmla="*/ 34 w 41"/>
                  <a:gd name="T1" fmla="*/ 0 h 60"/>
                  <a:gd name="T2" fmla="*/ 7 w 41"/>
                  <a:gd name="T3" fmla="*/ 0 h 60"/>
                  <a:gd name="T4" fmla="*/ 4 w 41"/>
                  <a:gd name="T5" fmla="*/ 26 h 60"/>
                  <a:gd name="T6" fmla="*/ 7 w 41"/>
                  <a:gd name="T7" fmla="*/ 24 h 60"/>
                  <a:gd name="T8" fmla="*/ 15 w 41"/>
                  <a:gd name="T9" fmla="*/ 19 h 60"/>
                  <a:gd name="T10" fmla="*/ 24 w 41"/>
                  <a:gd name="T11" fmla="*/ 19 h 60"/>
                  <a:gd name="T12" fmla="*/ 32 w 41"/>
                  <a:gd name="T13" fmla="*/ 24 h 60"/>
                  <a:gd name="T14" fmla="*/ 36 w 41"/>
                  <a:gd name="T15" fmla="*/ 28 h 60"/>
                  <a:gd name="T16" fmla="*/ 41 w 41"/>
                  <a:gd name="T17" fmla="*/ 36 h 60"/>
                  <a:gd name="T18" fmla="*/ 41 w 41"/>
                  <a:gd name="T19" fmla="*/ 43 h 60"/>
                  <a:gd name="T20" fmla="*/ 36 w 41"/>
                  <a:gd name="T21" fmla="*/ 51 h 60"/>
                  <a:gd name="T22" fmla="*/ 32 w 41"/>
                  <a:gd name="T23" fmla="*/ 58 h 60"/>
                  <a:gd name="T24" fmla="*/ 24 w 41"/>
                  <a:gd name="T25" fmla="*/ 60 h 60"/>
                  <a:gd name="T26" fmla="*/ 15 w 41"/>
                  <a:gd name="T27" fmla="*/ 60 h 60"/>
                  <a:gd name="T28" fmla="*/ 7 w 41"/>
                  <a:gd name="T29" fmla="*/ 58 h 60"/>
                  <a:gd name="T30" fmla="*/ 4 w 41"/>
                  <a:gd name="T31" fmla="*/ 53 h 60"/>
                  <a:gd name="T32" fmla="*/ 0 w 41"/>
                  <a:gd name="T33" fmla="*/ 4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1" h="60">
                    <a:moveTo>
                      <a:pt x="34" y="0"/>
                    </a:moveTo>
                    <a:lnTo>
                      <a:pt x="7" y="0"/>
                    </a:lnTo>
                    <a:lnTo>
                      <a:pt x="4" y="26"/>
                    </a:lnTo>
                    <a:lnTo>
                      <a:pt x="7" y="24"/>
                    </a:lnTo>
                    <a:lnTo>
                      <a:pt x="15" y="19"/>
                    </a:lnTo>
                    <a:lnTo>
                      <a:pt x="24" y="19"/>
                    </a:lnTo>
                    <a:lnTo>
                      <a:pt x="32" y="24"/>
                    </a:lnTo>
                    <a:lnTo>
                      <a:pt x="36" y="28"/>
                    </a:lnTo>
                    <a:lnTo>
                      <a:pt x="41" y="36"/>
                    </a:lnTo>
                    <a:lnTo>
                      <a:pt x="41" y="43"/>
                    </a:lnTo>
                    <a:lnTo>
                      <a:pt x="36" y="51"/>
                    </a:lnTo>
                    <a:lnTo>
                      <a:pt x="32" y="58"/>
                    </a:lnTo>
                    <a:lnTo>
                      <a:pt x="24" y="60"/>
                    </a:lnTo>
                    <a:lnTo>
                      <a:pt x="15" y="60"/>
                    </a:lnTo>
                    <a:lnTo>
                      <a:pt x="7" y="58"/>
                    </a:lnTo>
                    <a:lnTo>
                      <a:pt x="4" y="53"/>
                    </a:lnTo>
                    <a:lnTo>
                      <a:pt x="0" y="49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26" name="Freeform 198"/>
              <p:cNvSpPr>
                <a:spLocks/>
              </p:cNvSpPr>
              <p:nvPr/>
            </p:nvSpPr>
            <p:spPr bwMode="auto">
              <a:xfrm>
                <a:off x="406" y="1165"/>
                <a:ext cx="36" cy="60"/>
              </a:xfrm>
              <a:custGeom>
                <a:avLst/>
                <a:gdLst>
                  <a:gd name="T0" fmla="*/ 34 w 36"/>
                  <a:gd name="T1" fmla="*/ 9 h 60"/>
                  <a:gd name="T2" fmla="*/ 32 w 36"/>
                  <a:gd name="T3" fmla="*/ 2 h 60"/>
                  <a:gd name="T4" fmla="*/ 23 w 36"/>
                  <a:gd name="T5" fmla="*/ 0 h 60"/>
                  <a:gd name="T6" fmla="*/ 17 w 36"/>
                  <a:gd name="T7" fmla="*/ 0 h 60"/>
                  <a:gd name="T8" fmla="*/ 8 w 36"/>
                  <a:gd name="T9" fmla="*/ 2 h 60"/>
                  <a:gd name="T10" fmla="*/ 2 w 36"/>
                  <a:gd name="T11" fmla="*/ 11 h 60"/>
                  <a:gd name="T12" fmla="*/ 0 w 36"/>
                  <a:gd name="T13" fmla="*/ 26 h 60"/>
                  <a:gd name="T14" fmla="*/ 0 w 36"/>
                  <a:gd name="T15" fmla="*/ 41 h 60"/>
                  <a:gd name="T16" fmla="*/ 2 w 36"/>
                  <a:gd name="T17" fmla="*/ 51 h 60"/>
                  <a:gd name="T18" fmla="*/ 8 w 36"/>
                  <a:gd name="T19" fmla="*/ 58 h 60"/>
                  <a:gd name="T20" fmla="*/ 17 w 36"/>
                  <a:gd name="T21" fmla="*/ 60 h 60"/>
                  <a:gd name="T22" fmla="*/ 19 w 36"/>
                  <a:gd name="T23" fmla="*/ 60 h 60"/>
                  <a:gd name="T24" fmla="*/ 28 w 36"/>
                  <a:gd name="T25" fmla="*/ 58 h 60"/>
                  <a:gd name="T26" fmla="*/ 34 w 36"/>
                  <a:gd name="T27" fmla="*/ 51 h 60"/>
                  <a:gd name="T28" fmla="*/ 36 w 36"/>
                  <a:gd name="T29" fmla="*/ 43 h 60"/>
                  <a:gd name="T30" fmla="*/ 36 w 36"/>
                  <a:gd name="T31" fmla="*/ 41 h 60"/>
                  <a:gd name="T32" fmla="*/ 34 w 36"/>
                  <a:gd name="T33" fmla="*/ 32 h 60"/>
                  <a:gd name="T34" fmla="*/ 28 w 36"/>
                  <a:gd name="T35" fmla="*/ 26 h 60"/>
                  <a:gd name="T36" fmla="*/ 19 w 36"/>
                  <a:gd name="T37" fmla="*/ 24 h 60"/>
                  <a:gd name="T38" fmla="*/ 17 w 36"/>
                  <a:gd name="T39" fmla="*/ 24 h 60"/>
                  <a:gd name="T40" fmla="*/ 8 w 36"/>
                  <a:gd name="T41" fmla="*/ 26 h 60"/>
                  <a:gd name="T42" fmla="*/ 2 w 36"/>
                  <a:gd name="T43" fmla="*/ 32 h 60"/>
                  <a:gd name="T44" fmla="*/ 0 w 36"/>
                  <a:gd name="T45" fmla="*/ 4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6" h="60">
                    <a:moveTo>
                      <a:pt x="34" y="9"/>
                    </a:moveTo>
                    <a:lnTo>
                      <a:pt x="32" y="2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8" y="2"/>
                    </a:lnTo>
                    <a:lnTo>
                      <a:pt x="2" y="11"/>
                    </a:lnTo>
                    <a:lnTo>
                      <a:pt x="0" y="26"/>
                    </a:lnTo>
                    <a:lnTo>
                      <a:pt x="0" y="41"/>
                    </a:lnTo>
                    <a:lnTo>
                      <a:pt x="2" y="51"/>
                    </a:lnTo>
                    <a:lnTo>
                      <a:pt x="8" y="58"/>
                    </a:lnTo>
                    <a:lnTo>
                      <a:pt x="17" y="60"/>
                    </a:lnTo>
                    <a:lnTo>
                      <a:pt x="19" y="60"/>
                    </a:lnTo>
                    <a:lnTo>
                      <a:pt x="28" y="58"/>
                    </a:lnTo>
                    <a:lnTo>
                      <a:pt x="34" y="51"/>
                    </a:lnTo>
                    <a:lnTo>
                      <a:pt x="36" y="43"/>
                    </a:lnTo>
                    <a:lnTo>
                      <a:pt x="36" y="41"/>
                    </a:lnTo>
                    <a:lnTo>
                      <a:pt x="34" y="32"/>
                    </a:lnTo>
                    <a:lnTo>
                      <a:pt x="28" y="26"/>
                    </a:lnTo>
                    <a:lnTo>
                      <a:pt x="19" y="24"/>
                    </a:lnTo>
                    <a:lnTo>
                      <a:pt x="17" y="24"/>
                    </a:lnTo>
                    <a:lnTo>
                      <a:pt x="8" y="26"/>
                    </a:lnTo>
                    <a:lnTo>
                      <a:pt x="2" y="32"/>
                    </a:lnTo>
                    <a:lnTo>
                      <a:pt x="0" y="41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27" name="Freeform 199"/>
              <p:cNvSpPr>
                <a:spLocks/>
              </p:cNvSpPr>
              <p:nvPr/>
            </p:nvSpPr>
            <p:spPr bwMode="auto">
              <a:xfrm>
                <a:off x="459" y="1165"/>
                <a:ext cx="41" cy="60"/>
              </a:xfrm>
              <a:custGeom>
                <a:avLst/>
                <a:gdLst>
                  <a:gd name="T0" fmla="*/ 17 w 41"/>
                  <a:gd name="T1" fmla="*/ 0 h 60"/>
                  <a:gd name="T2" fmla="*/ 9 w 41"/>
                  <a:gd name="T3" fmla="*/ 2 h 60"/>
                  <a:gd name="T4" fmla="*/ 5 w 41"/>
                  <a:gd name="T5" fmla="*/ 11 h 60"/>
                  <a:gd name="T6" fmla="*/ 0 w 41"/>
                  <a:gd name="T7" fmla="*/ 26 h 60"/>
                  <a:gd name="T8" fmla="*/ 0 w 41"/>
                  <a:gd name="T9" fmla="*/ 34 h 60"/>
                  <a:gd name="T10" fmla="*/ 5 w 41"/>
                  <a:gd name="T11" fmla="*/ 49 h 60"/>
                  <a:gd name="T12" fmla="*/ 9 w 41"/>
                  <a:gd name="T13" fmla="*/ 58 h 60"/>
                  <a:gd name="T14" fmla="*/ 17 w 41"/>
                  <a:gd name="T15" fmla="*/ 60 h 60"/>
                  <a:gd name="T16" fmla="*/ 24 w 41"/>
                  <a:gd name="T17" fmla="*/ 60 h 60"/>
                  <a:gd name="T18" fmla="*/ 32 w 41"/>
                  <a:gd name="T19" fmla="*/ 58 h 60"/>
                  <a:gd name="T20" fmla="*/ 39 w 41"/>
                  <a:gd name="T21" fmla="*/ 49 h 60"/>
                  <a:gd name="T22" fmla="*/ 41 w 41"/>
                  <a:gd name="T23" fmla="*/ 34 h 60"/>
                  <a:gd name="T24" fmla="*/ 41 w 41"/>
                  <a:gd name="T25" fmla="*/ 26 h 60"/>
                  <a:gd name="T26" fmla="*/ 39 w 41"/>
                  <a:gd name="T27" fmla="*/ 11 h 60"/>
                  <a:gd name="T28" fmla="*/ 32 w 41"/>
                  <a:gd name="T29" fmla="*/ 2 h 60"/>
                  <a:gd name="T30" fmla="*/ 24 w 41"/>
                  <a:gd name="T31" fmla="*/ 0 h 60"/>
                  <a:gd name="T32" fmla="*/ 17 w 41"/>
                  <a:gd name="T3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1" h="60">
                    <a:moveTo>
                      <a:pt x="17" y="0"/>
                    </a:moveTo>
                    <a:lnTo>
                      <a:pt x="9" y="2"/>
                    </a:lnTo>
                    <a:lnTo>
                      <a:pt x="5" y="1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5" y="49"/>
                    </a:lnTo>
                    <a:lnTo>
                      <a:pt x="9" y="58"/>
                    </a:lnTo>
                    <a:lnTo>
                      <a:pt x="17" y="60"/>
                    </a:lnTo>
                    <a:lnTo>
                      <a:pt x="24" y="60"/>
                    </a:lnTo>
                    <a:lnTo>
                      <a:pt x="32" y="58"/>
                    </a:lnTo>
                    <a:lnTo>
                      <a:pt x="39" y="49"/>
                    </a:lnTo>
                    <a:lnTo>
                      <a:pt x="41" y="34"/>
                    </a:lnTo>
                    <a:lnTo>
                      <a:pt x="41" y="26"/>
                    </a:lnTo>
                    <a:lnTo>
                      <a:pt x="39" y="11"/>
                    </a:lnTo>
                    <a:lnTo>
                      <a:pt x="32" y="2"/>
                    </a:lnTo>
                    <a:lnTo>
                      <a:pt x="24" y="0"/>
                    </a:lnTo>
                    <a:lnTo>
                      <a:pt x="17" y="0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28" name="Line 200"/>
              <p:cNvSpPr>
                <a:spLocks noChangeShapeType="1"/>
              </p:cNvSpPr>
              <p:nvPr/>
            </p:nvSpPr>
            <p:spPr bwMode="auto">
              <a:xfrm>
                <a:off x="538" y="680"/>
                <a:ext cx="73" cy="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29" name="Freeform 201"/>
              <p:cNvSpPr>
                <a:spLocks/>
              </p:cNvSpPr>
              <p:nvPr/>
            </p:nvSpPr>
            <p:spPr bwMode="auto">
              <a:xfrm>
                <a:off x="346" y="655"/>
                <a:ext cx="41" cy="59"/>
              </a:xfrm>
              <a:custGeom>
                <a:avLst/>
                <a:gdLst>
                  <a:gd name="T0" fmla="*/ 34 w 41"/>
                  <a:gd name="T1" fmla="*/ 0 h 59"/>
                  <a:gd name="T2" fmla="*/ 7 w 41"/>
                  <a:gd name="T3" fmla="*/ 0 h 59"/>
                  <a:gd name="T4" fmla="*/ 4 w 41"/>
                  <a:gd name="T5" fmla="*/ 25 h 59"/>
                  <a:gd name="T6" fmla="*/ 7 w 41"/>
                  <a:gd name="T7" fmla="*/ 23 h 59"/>
                  <a:gd name="T8" fmla="*/ 15 w 41"/>
                  <a:gd name="T9" fmla="*/ 19 h 59"/>
                  <a:gd name="T10" fmla="*/ 24 w 41"/>
                  <a:gd name="T11" fmla="*/ 19 h 59"/>
                  <a:gd name="T12" fmla="*/ 32 w 41"/>
                  <a:gd name="T13" fmla="*/ 23 h 59"/>
                  <a:gd name="T14" fmla="*/ 36 w 41"/>
                  <a:gd name="T15" fmla="*/ 28 h 59"/>
                  <a:gd name="T16" fmla="*/ 41 w 41"/>
                  <a:gd name="T17" fmla="*/ 36 h 59"/>
                  <a:gd name="T18" fmla="*/ 41 w 41"/>
                  <a:gd name="T19" fmla="*/ 42 h 59"/>
                  <a:gd name="T20" fmla="*/ 36 w 41"/>
                  <a:gd name="T21" fmla="*/ 51 h 59"/>
                  <a:gd name="T22" fmla="*/ 32 w 41"/>
                  <a:gd name="T23" fmla="*/ 57 h 59"/>
                  <a:gd name="T24" fmla="*/ 24 w 41"/>
                  <a:gd name="T25" fmla="*/ 59 h 59"/>
                  <a:gd name="T26" fmla="*/ 15 w 41"/>
                  <a:gd name="T27" fmla="*/ 59 h 59"/>
                  <a:gd name="T28" fmla="*/ 7 w 41"/>
                  <a:gd name="T29" fmla="*/ 57 h 59"/>
                  <a:gd name="T30" fmla="*/ 4 w 41"/>
                  <a:gd name="T31" fmla="*/ 53 h 59"/>
                  <a:gd name="T32" fmla="*/ 0 w 41"/>
                  <a:gd name="T33" fmla="*/ 4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1" h="59">
                    <a:moveTo>
                      <a:pt x="34" y="0"/>
                    </a:moveTo>
                    <a:lnTo>
                      <a:pt x="7" y="0"/>
                    </a:lnTo>
                    <a:lnTo>
                      <a:pt x="4" y="25"/>
                    </a:lnTo>
                    <a:lnTo>
                      <a:pt x="7" y="23"/>
                    </a:lnTo>
                    <a:lnTo>
                      <a:pt x="15" y="19"/>
                    </a:lnTo>
                    <a:lnTo>
                      <a:pt x="24" y="19"/>
                    </a:lnTo>
                    <a:lnTo>
                      <a:pt x="32" y="23"/>
                    </a:lnTo>
                    <a:lnTo>
                      <a:pt x="36" y="28"/>
                    </a:lnTo>
                    <a:lnTo>
                      <a:pt x="41" y="36"/>
                    </a:lnTo>
                    <a:lnTo>
                      <a:pt x="41" y="42"/>
                    </a:lnTo>
                    <a:lnTo>
                      <a:pt x="36" y="51"/>
                    </a:lnTo>
                    <a:lnTo>
                      <a:pt x="32" y="57"/>
                    </a:lnTo>
                    <a:lnTo>
                      <a:pt x="24" y="59"/>
                    </a:lnTo>
                    <a:lnTo>
                      <a:pt x="15" y="59"/>
                    </a:lnTo>
                    <a:lnTo>
                      <a:pt x="7" y="57"/>
                    </a:lnTo>
                    <a:lnTo>
                      <a:pt x="4" y="53"/>
                    </a:lnTo>
                    <a:lnTo>
                      <a:pt x="0" y="49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30" name="Freeform 202"/>
              <p:cNvSpPr>
                <a:spLocks/>
              </p:cNvSpPr>
              <p:nvPr/>
            </p:nvSpPr>
            <p:spPr bwMode="auto">
              <a:xfrm>
                <a:off x="404" y="655"/>
                <a:ext cx="38" cy="59"/>
              </a:xfrm>
              <a:custGeom>
                <a:avLst/>
                <a:gdLst>
                  <a:gd name="T0" fmla="*/ 13 w 38"/>
                  <a:gd name="T1" fmla="*/ 0 h 59"/>
                  <a:gd name="T2" fmla="*/ 4 w 38"/>
                  <a:gd name="T3" fmla="*/ 2 h 59"/>
                  <a:gd name="T4" fmla="*/ 2 w 38"/>
                  <a:gd name="T5" fmla="*/ 8 h 59"/>
                  <a:gd name="T6" fmla="*/ 2 w 38"/>
                  <a:gd name="T7" fmla="*/ 15 h 59"/>
                  <a:gd name="T8" fmla="*/ 4 w 38"/>
                  <a:gd name="T9" fmla="*/ 19 h 59"/>
                  <a:gd name="T10" fmla="*/ 10 w 38"/>
                  <a:gd name="T11" fmla="*/ 23 h 59"/>
                  <a:gd name="T12" fmla="*/ 21 w 38"/>
                  <a:gd name="T13" fmla="*/ 25 h 59"/>
                  <a:gd name="T14" fmla="*/ 30 w 38"/>
                  <a:gd name="T15" fmla="*/ 28 h 59"/>
                  <a:gd name="T16" fmla="*/ 36 w 38"/>
                  <a:gd name="T17" fmla="*/ 34 h 59"/>
                  <a:gd name="T18" fmla="*/ 38 w 38"/>
                  <a:gd name="T19" fmla="*/ 40 h 59"/>
                  <a:gd name="T20" fmla="*/ 38 w 38"/>
                  <a:gd name="T21" fmla="*/ 49 h 59"/>
                  <a:gd name="T22" fmla="*/ 36 w 38"/>
                  <a:gd name="T23" fmla="*/ 53 h 59"/>
                  <a:gd name="T24" fmla="*/ 34 w 38"/>
                  <a:gd name="T25" fmla="*/ 57 h 59"/>
                  <a:gd name="T26" fmla="*/ 25 w 38"/>
                  <a:gd name="T27" fmla="*/ 59 h 59"/>
                  <a:gd name="T28" fmla="*/ 13 w 38"/>
                  <a:gd name="T29" fmla="*/ 59 h 59"/>
                  <a:gd name="T30" fmla="*/ 4 w 38"/>
                  <a:gd name="T31" fmla="*/ 57 h 59"/>
                  <a:gd name="T32" fmla="*/ 2 w 38"/>
                  <a:gd name="T33" fmla="*/ 53 h 59"/>
                  <a:gd name="T34" fmla="*/ 0 w 38"/>
                  <a:gd name="T35" fmla="*/ 49 h 59"/>
                  <a:gd name="T36" fmla="*/ 0 w 38"/>
                  <a:gd name="T37" fmla="*/ 40 h 59"/>
                  <a:gd name="T38" fmla="*/ 2 w 38"/>
                  <a:gd name="T39" fmla="*/ 34 h 59"/>
                  <a:gd name="T40" fmla="*/ 8 w 38"/>
                  <a:gd name="T41" fmla="*/ 28 h 59"/>
                  <a:gd name="T42" fmla="*/ 17 w 38"/>
                  <a:gd name="T43" fmla="*/ 25 h 59"/>
                  <a:gd name="T44" fmla="*/ 28 w 38"/>
                  <a:gd name="T45" fmla="*/ 23 h 59"/>
                  <a:gd name="T46" fmla="*/ 34 w 38"/>
                  <a:gd name="T47" fmla="*/ 19 h 59"/>
                  <a:gd name="T48" fmla="*/ 36 w 38"/>
                  <a:gd name="T49" fmla="*/ 15 h 59"/>
                  <a:gd name="T50" fmla="*/ 36 w 38"/>
                  <a:gd name="T51" fmla="*/ 8 h 59"/>
                  <a:gd name="T52" fmla="*/ 34 w 38"/>
                  <a:gd name="T53" fmla="*/ 2 h 59"/>
                  <a:gd name="T54" fmla="*/ 25 w 38"/>
                  <a:gd name="T55" fmla="*/ 0 h 59"/>
                  <a:gd name="T56" fmla="*/ 13 w 38"/>
                  <a:gd name="T5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8" h="59">
                    <a:moveTo>
                      <a:pt x="13" y="0"/>
                    </a:moveTo>
                    <a:lnTo>
                      <a:pt x="4" y="2"/>
                    </a:lnTo>
                    <a:lnTo>
                      <a:pt x="2" y="8"/>
                    </a:lnTo>
                    <a:lnTo>
                      <a:pt x="2" y="15"/>
                    </a:lnTo>
                    <a:lnTo>
                      <a:pt x="4" y="19"/>
                    </a:lnTo>
                    <a:lnTo>
                      <a:pt x="10" y="23"/>
                    </a:lnTo>
                    <a:lnTo>
                      <a:pt x="21" y="25"/>
                    </a:lnTo>
                    <a:lnTo>
                      <a:pt x="30" y="28"/>
                    </a:lnTo>
                    <a:lnTo>
                      <a:pt x="36" y="34"/>
                    </a:lnTo>
                    <a:lnTo>
                      <a:pt x="38" y="40"/>
                    </a:lnTo>
                    <a:lnTo>
                      <a:pt x="38" y="49"/>
                    </a:lnTo>
                    <a:lnTo>
                      <a:pt x="36" y="53"/>
                    </a:lnTo>
                    <a:lnTo>
                      <a:pt x="34" y="57"/>
                    </a:lnTo>
                    <a:lnTo>
                      <a:pt x="25" y="59"/>
                    </a:lnTo>
                    <a:lnTo>
                      <a:pt x="13" y="59"/>
                    </a:lnTo>
                    <a:lnTo>
                      <a:pt x="4" y="57"/>
                    </a:lnTo>
                    <a:lnTo>
                      <a:pt x="2" y="53"/>
                    </a:lnTo>
                    <a:lnTo>
                      <a:pt x="0" y="49"/>
                    </a:lnTo>
                    <a:lnTo>
                      <a:pt x="0" y="40"/>
                    </a:lnTo>
                    <a:lnTo>
                      <a:pt x="2" y="34"/>
                    </a:lnTo>
                    <a:lnTo>
                      <a:pt x="8" y="28"/>
                    </a:lnTo>
                    <a:lnTo>
                      <a:pt x="17" y="25"/>
                    </a:lnTo>
                    <a:lnTo>
                      <a:pt x="28" y="23"/>
                    </a:lnTo>
                    <a:lnTo>
                      <a:pt x="34" y="19"/>
                    </a:lnTo>
                    <a:lnTo>
                      <a:pt x="36" y="15"/>
                    </a:lnTo>
                    <a:lnTo>
                      <a:pt x="36" y="8"/>
                    </a:lnTo>
                    <a:lnTo>
                      <a:pt x="34" y="2"/>
                    </a:lnTo>
                    <a:lnTo>
                      <a:pt x="25" y="0"/>
                    </a:lnTo>
                    <a:lnTo>
                      <a:pt x="13" y="0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31" name="Freeform 203"/>
              <p:cNvSpPr>
                <a:spLocks/>
              </p:cNvSpPr>
              <p:nvPr/>
            </p:nvSpPr>
            <p:spPr bwMode="auto">
              <a:xfrm>
                <a:off x="459" y="655"/>
                <a:ext cx="41" cy="59"/>
              </a:xfrm>
              <a:custGeom>
                <a:avLst/>
                <a:gdLst>
                  <a:gd name="T0" fmla="*/ 17 w 41"/>
                  <a:gd name="T1" fmla="*/ 0 h 59"/>
                  <a:gd name="T2" fmla="*/ 9 w 41"/>
                  <a:gd name="T3" fmla="*/ 2 h 59"/>
                  <a:gd name="T4" fmla="*/ 5 w 41"/>
                  <a:gd name="T5" fmla="*/ 11 h 59"/>
                  <a:gd name="T6" fmla="*/ 0 w 41"/>
                  <a:gd name="T7" fmla="*/ 25 h 59"/>
                  <a:gd name="T8" fmla="*/ 0 w 41"/>
                  <a:gd name="T9" fmla="*/ 34 h 59"/>
                  <a:gd name="T10" fmla="*/ 5 w 41"/>
                  <a:gd name="T11" fmla="*/ 49 h 59"/>
                  <a:gd name="T12" fmla="*/ 9 w 41"/>
                  <a:gd name="T13" fmla="*/ 57 h 59"/>
                  <a:gd name="T14" fmla="*/ 17 w 41"/>
                  <a:gd name="T15" fmla="*/ 59 h 59"/>
                  <a:gd name="T16" fmla="*/ 24 w 41"/>
                  <a:gd name="T17" fmla="*/ 59 h 59"/>
                  <a:gd name="T18" fmla="*/ 32 w 41"/>
                  <a:gd name="T19" fmla="*/ 57 h 59"/>
                  <a:gd name="T20" fmla="*/ 39 w 41"/>
                  <a:gd name="T21" fmla="*/ 49 h 59"/>
                  <a:gd name="T22" fmla="*/ 41 w 41"/>
                  <a:gd name="T23" fmla="*/ 34 h 59"/>
                  <a:gd name="T24" fmla="*/ 41 w 41"/>
                  <a:gd name="T25" fmla="*/ 25 h 59"/>
                  <a:gd name="T26" fmla="*/ 39 w 41"/>
                  <a:gd name="T27" fmla="*/ 11 h 59"/>
                  <a:gd name="T28" fmla="*/ 32 w 41"/>
                  <a:gd name="T29" fmla="*/ 2 h 59"/>
                  <a:gd name="T30" fmla="*/ 24 w 41"/>
                  <a:gd name="T31" fmla="*/ 0 h 59"/>
                  <a:gd name="T32" fmla="*/ 17 w 41"/>
                  <a:gd name="T33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1" h="59">
                    <a:moveTo>
                      <a:pt x="17" y="0"/>
                    </a:moveTo>
                    <a:lnTo>
                      <a:pt x="9" y="2"/>
                    </a:lnTo>
                    <a:lnTo>
                      <a:pt x="5" y="11"/>
                    </a:lnTo>
                    <a:lnTo>
                      <a:pt x="0" y="25"/>
                    </a:lnTo>
                    <a:lnTo>
                      <a:pt x="0" y="34"/>
                    </a:lnTo>
                    <a:lnTo>
                      <a:pt x="5" y="49"/>
                    </a:lnTo>
                    <a:lnTo>
                      <a:pt x="9" y="57"/>
                    </a:lnTo>
                    <a:lnTo>
                      <a:pt x="17" y="59"/>
                    </a:lnTo>
                    <a:lnTo>
                      <a:pt x="24" y="59"/>
                    </a:lnTo>
                    <a:lnTo>
                      <a:pt x="32" y="57"/>
                    </a:lnTo>
                    <a:lnTo>
                      <a:pt x="39" y="49"/>
                    </a:lnTo>
                    <a:lnTo>
                      <a:pt x="41" y="34"/>
                    </a:lnTo>
                    <a:lnTo>
                      <a:pt x="41" y="25"/>
                    </a:lnTo>
                    <a:lnTo>
                      <a:pt x="39" y="11"/>
                    </a:lnTo>
                    <a:lnTo>
                      <a:pt x="32" y="2"/>
                    </a:lnTo>
                    <a:lnTo>
                      <a:pt x="24" y="0"/>
                    </a:lnTo>
                    <a:lnTo>
                      <a:pt x="17" y="0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32" name="Line 204"/>
              <p:cNvSpPr>
                <a:spLocks noChangeShapeType="1"/>
              </p:cNvSpPr>
              <p:nvPr/>
            </p:nvSpPr>
            <p:spPr bwMode="auto">
              <a:xfrm>
                <a:off x="538" y="170"/>
                <a:ext cx="73" cy="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33" name="Freeform 205"/>
              <p:cNvSpPr>
                <a:spLocks/>
              </p:cNvSpPr>
              <p:nvPr/>
            </p:nvSpPr>
            <p:spPr bwMode="auto">
              <a:xfrm>
                <a:off x="350" y="170"/>
                <a:ext cx="37" cy="60"/>
              </a:xfrm>
              <a:custGeom>
                <a:avLst/>
                <a:gdLst>
                  <a:gd name="T0" fmla="*/ 32 w 37"/>
                  <a:gd name="T1" fmla="*/ 9 h 60"/>
                  <a:gd name="T2" fmla="*/ 30 w 37"/>
                  <a:gd name="T3" fmla="*/ 2 h 60"/>
                  <a:gd name="T4" fmla="*/ 22 w 37"/>
                  <a:gd name="T5" fmla="*/ 0 h 60"/>
                  <a:gd name="T6" fmla="*/ 17 w 37"/>
                  <a:gd name="T7" fmla="*/ 0 h 60"/>
                  <a:gd name="T8" fmla="*/ 9 w 37"/>
                  <a:gd name="T9" fmla="*/ 2 h 60"/>
                  <a:gd name="T10" fmla="*/ 3 w 37"/>
                  <a:gd name="T11" fmla="*/ 11 h 60"/>
                  <a:gd name="T12" fmla="*/ 0 w 37"/>
                  <a:gd name="T13" fmla="*/ 26 h 60"/>
                  <a:gd name="T14" fmla="*/ 0 w 37"/>
                  <a:gd name="T15" fmla="*/ 41 h 60"/>
                  <a:gd name="T16" fmla="*/ 3 w 37"/>
                  <a:gd name="T17" fmla="*/ 51 h 60"/>
                  <a:gd name="T18" fmla="*/ 9 w 37"/>
                  <a:gd name="T19" fmla="*/ 55 h 60"/>
                  <a:gd name="T20" fmla="*/ 17 w 37"/>
                  <a:gd name="T21" fmla="*/ 60 h 60"/>
                  <a:gd name="T22" fmla="*/ 20 w 37"/>
                  <a:gd name="T23" fmla="*/ 60 h 60"/>
                  <a:gd name="T24" fmla="*/ 28 w 37"/>
                  <a:gd name="T25" fmla="*/ 55 h 60"/>
                  <a:gd name="T26" fmla="*/ 32 w 37"/>
                  <a:gd name="T27" fmla="*/ 51 h 60"/>
                  <a:gd name="T28" fmla="*/ 37 w 37"/>
                  <a:gd name="T29" fmla="*/ 43 h 60"/>
                  <a:gd name="T30" fmla="*/ 37 w 37"/>
                  <a:gd name="T31" fmla="*/ 41 h 60"/>
                  <a:gd name="T32" fmla="*/ 32 w 37"/>
                  <a:gd name="T33" fmla="*/ 30 h 60"/>
                  <a:gd name="T34" fmla="*/ 28 w 37"/>
                  <a:gd name="T35" fmla="*/ 26 h 60"/>
                  <a:gd name="T36" fmla="*/ 20 w 37"/>
                  <a:gd name="T37" fmla="*/ 21 h 60"/>
                  <a:gd name="T38" fmla="*/ 17 w 37"/>
                  <a:gd name="T39" fmla="*/ 21 h 60"/>
                  <a:gd name="T40" fmla="*/ 9 w 37"/>
                  <a:gd name="T41" fmla="*/ 26 h 60"/>
                  <a:gd name="T42" fmla="*/ 3 w 37"/>
                  <a:gd name="T43" fmla="*/ 30 h 60"/>
                  <a:gd name="T44" fmla="*/ 0 w 37"/>
                  <a:gd name="T45" fmla="*/ 4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7" h="60">
                    <a:moveTo>
                      <a:pt x="32" y="9"/>
                    </a:moveTo>
                    <a:lnTo>
                      <a:pt x="30" y="2"/>
                    </a:lnTo>
                    <a:lnTo>
                      <a:pt x="22" y="0"/>
                    </a:lnTo>
                    <a:lnTo>
                      <a:pt x="17" y="0"/>
                    </a:lnTo>
                    <a:lnTo>
                      <a:pt x="9" y="2"/>
                    </a:lnTo>
                    <a:lnTo>
                      <a:pt x="3" y="11"/>
                    </a:lnTo>
                    <a:lnTo>
                      <a:pt x="0" y="26"/>
                    </a:lnTo>
                    <a:lnTo>
                      <a:pt x="0" y="41"/>
                    </a:lnTo>
                    <a:lnTo>
                      <a:pt x="3" y="51"/>
                    </a:lnTo>
                    <a:lnTo>
                      <a:pt x="9" y="55"/>
                    </a:lnTo>
                    <a:lnTo>
                      <a:pt x="17" y="60"/>
                    </a:lnTo>
                    <a:lnTo>
                      <a:pt x="20" y="60"/>
                    </a:lnTo>
                    <a:lnTo>
                      <a:pt x="28" y="55"/>
                    </a:lnTo>
                    <a:lnTo>
                      <a:pt x="32" y="51"/>
                    </a:lnTo>
                    <a:lnTo>
                      <a:pt x="37" y="43"/>
                    </a:lnTo>
                    <a:lnTo>
                      <a:pt x="37" y="41"/>
                    </a:lnTo>
                    <a:lnTo>
                      <a:pt x="32" y="30"/>
                    </a:lnTo>
                    <a:lnTo>
                      <a:pt x="28" y="26"/>
                    </a:lnTo>
                    <a:lnTo>
                      <a:pt x="20" y="21"/>
                    </a:lnTo>
                    <a:lnTo>
                      <a:pt x="17" y="21"/>
                    </a:lnTo>
                    <a:lnTo>
                      <a:pt x="9" y="26"/>
                    </a:lnTo>
                    <a:lnTo>
                      <a:pt x="3" y="30"/>
                    </a:lnTo>
                    <a:lnTo>
                      <a:pt x="0" y="41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34" name="Freeform 206"/>
              <p:cNvSpPr>
                <a:spLocks/>
              </p:cNvSpPr>
              <p:nvPr/>
            </p:nvSpPr>
            <p:spPr bwMode="auto">
              <a:xfrm>
                <a:off x="404" y="170"/>
                <a:ext cx="38" cy="60"/>
              </a:xfrm>
              <a:custGeom>
                <a:avLst/>
                <a:gdLst>
                  <a:gd name="T0" fmla="*/ 17 w 38"/>
                  <a:gd name="T1" fmla="*/ 0 h 60"/>
                  <a:gd name="T2" fmla="*/ 8 w 38"/>
                  <a:gd name="T3" fmla="*/ 2 h 60"/>
                  <a:gd name="T4" fmla="*/ 2 w 38"/>
                  <a:gd name="T5" fmla="*/ 11 h 60"/>
                  <a:gd name="T6" fmla="*/ 0 w 38"/>
                  <a:gd name="T7" fmla="*/ 26 h 60"/>
                  <a:gd name="T8" fmla="*/ 0 w 38"/>
                  <a:gd name="T9" fmla="*/ 34 h 60"/>
                  <a:gd name="T10" fmla="*/ 2 w 38"/>
                  <a:gd name="T11" fmla="*/ 47 h 60"/>
                  <a:gd name="T12" fmla="*/ 8 w 38"/>
                  <a:gd name="T13" fmla="*/ 55 h 60"/>
                  <a:gd name="T14" fmla="*/ 17 w 38"/>
                  <a:gd name="T15" fmla="*/ 60 h 60"/>
                  <a:gd name="T16" fmla="*/ 21 w 38"/>
                  <a:gd name="T17" fmla="*/ 60 h 60"/>
                  <a:gd name="T18" fmla="*/ 30 w 38"/>
                  <a:gd name="T19" fmla="*/ 55 h 60"/>
                  <a:gd name="T20" fmla="*/ 36 w 38"/>
                  <a:gd name="T21" fmla="*/ 47 h 60"/>
                  <a:gd name="T22" fmla="*/ 38 w 38"/>
                  <a:gd name="T23" fmla="*/ 34 h 60"/>
                  <a:gd name="T24" fmla="*/ 38 w 38"/>
                  <a:gd name="T25" fmla="*/ 26 h 60"/>
                  <a:gd name="T26" fmla="*/ 36 w 38"/>
                  <a:gd name="T27" fmla="*/ 11 h 60"/>
                  <a:gd name="T28" fmla="*/ 30 w 38"/>
                  <a:gd name="T29" fmla="*/ 2 h 60"/>
                  <a:gd name="T30" fmla="*/ 21 w 38"/>
                  <a:gd name="T31" fmla="*/ 0 h 60"/>
                  <a:gd name="T32" fmla="*/ 17 w 38"/>
                  <a:gd name="T3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" h="60">
                    <a:moveTo>
                      <a:pt x="17" y="0"/>
                    </a:moveTo>
                    <a:lnTo>
                      <a:pt x="8" y="2"/>
                    </a:lnTo>
                    <a:lnTo>
                      <a:pt x="2" y="1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2" y="47"/>
                    </a:lnTo>
                    <a:lnTo>
                      <a:pt x="8" y="55"/>
                    </a:lnTo>
                    <a:lnTo>
                      <a:pt x="17" y="60"/>
                    </a:lnTo>
                    <a:lnTo>
                      <a:pt x="21" y="60"/>
                    </a:lnTo>
                    <a:lnTo>
                      <a:pt x="30" y="55"/>
                    </a:lnTo>
                    <a:lnTo>
                      <a:pt x="36" y="47"/>
                    </a:lnTo>
                    <a:lnTo>
                      <a:pt x="38" y="34"/>
                    </a:lnTo>
                    <a:lnTo>
                      <a:pt x="38" y="26"/>
                    </a:lnTo>
                    <a:lnTo>
                      <a:pt x="36" y="11"/>
                    </a:lnTo>
                    <a:lnTo>
                      <a:pt x="30" y="2"/>
                    </a:lnTo>
                    <a:lnTo>
                      <a:pt x="21" y="0"/>
                    </a:lnTo>
                    <a:lnTo>
                      <a:pt x="17" y="0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35" name="Freeform 207"/>
              <p:cNvSpPr>
                <a:spLocks/>
              </p:cNvSpPr>
              <p:nvPr/>
            </p:nvSpPr>
            <p:spPr bwMode="auto">
              <a:xfrm>
                <a:off x="459" y="170"/>
                <a:ext cx="41" cy="60"/>
              </a:xfrm>
              <a:custGeom>
                <a:avLst/>
                <a:gdLst>
                  <a:gd name="T0" fmla="*/ 17 w 41"/>
                  <a:gd name="T1" fmla="*/ 0 h 60"/>
                  <a:gd name="T2" fmla="*/ 9 w 41"/>
                  <a:gd name="T3" fmla="*/ 2 h 60"/>
                  <a:gd name="T4" fmla="*/ 5 w 41"/>
                  <a:gd name="T5" fmla="*/ 11 h 60"/>
                  <a:gd name="T6" fmla="*/ 0 w 41"/>
                  <a:gd name="T7" fmla="*/ 26 h 60"/>
                  <a:gd name="T8" fmla="*/ 0 w 41"/>
                  <a:gd name="T9" fmla="*/ 34 h 60"/>
                  <a:gd name="T10" fmla="*/ 5 w 41"/>
                  <a:gd name="T11" fmla="*/ 47 h 60"/>
                  <a:gd name="T12" fmla="*/ 9 w 41"/>
                  <a:gd name="T13" fmla="*/ 55 h 60"/>
                  <a:gd name="T14" fmla="*/ 17 w 41"/>
                  <a:gd name="T15" fmla="*/ 60 h 60"/>
                  <a:gd name="T16" fmla="*/ 24 w 41"/>
                  <a:gd name="T17" fmla="*/ 60 h 60"/>
                  <a:gd name="T18" fmla="*/ 32 w 41"/>
                  <a:gd name="T19" fmla="*/ 55 h 60"/>
                  <a:gd name="T20" fmla="*/ 39 w 41"/>
                  <a:gd name="T21" fmla="*/ 47 h 60"/>
                  <a:gd name="T22" fmla="*/ 41 w 41"/>
                  <a:gd name="T23" fmla="*/ 34 h 60"/>
                  <a:gd name="T24" fmla="*/ 41 w 41"/>
                  <a:gd name="T25" fmla="*/ 26 h 60"/>
                  <a:gd name="T26" fmla="*/ 39 w 41"/>
                  <a:gd name="T27" fmla="*/ 11 h 60"/>
                  <a:gd name="T28" fmla="*/ 32 w 41"/>
                  <a:gd name="T29" fmla="*/ 2 h 60"/>
                  <a:gd name="T30" fmla="*/ 24 w 41"/>
                  <a:gd name="T31" fmla="*/ 0 h 60"/>
                  <a:gd name="T32" fmla="*/ 17 w 41"/>
                  <a:gd name="T3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1" h="60">
                    <a:moveTo>
                      <a:pt x="17" y="0"/>
                    </a:moveTo>
                    <a:lnTo>
                      <a:pt x="9" y="2"/>
                    </a:lnTo>
                    <a:lnTo>
                      <a:pt x="5" y="1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5" y="47"/>
                    </a:lnTo>
                    <a:lnTo>
                      <a:pt x="9" y="55"/>
                    </a:lnTo>
                    <a:lnTo>
                      <a:pt x="17" y="60"/>
                    </a:lnTo>
                    <a:lnTo>
                      <a:pt x="24" y="60"/>
                    </a:lnTo>
                    <a:lnTo>
                      <a:pt x="32" y="55"/>
                    </a:lnTo>
                    <a:lnTo>
                      <a:pt x="39" y="47"/>
                    </a:lnTo>
                    <a:lnTo>
                      <a:pt x="41" y="34"/>
                    </a:lnTo>
                    <a:lnTo>
                      <a:pt x="41" y="26"/>
                    </a:lnTo>
                    <a:lnTo>
                      <a:pt x="39" y="11"/>
                    </a:lnTo>
                    <a:lnTo>
                      <a:pt x="32" y="2"/>
                    </a:lnTo>
                    <a:lnTo>
                      <a:pt x="24" y="0"/>
                    </a:lnTo>
                    <a:lnTo>
                      <a:pt x="17" y="0"/>
                    </a:lnTo>
                  </a:path>
                </a:pathLst>
              </a:custGeom>
              <a:noFill/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36" name="Line 208"/>
              <p:cNvSpPr>
                <a:spLocks noChangeShapeType="1"/>
              </p:cNvSpPr>
              <p:nvPr/>
            </p:nvSpPr>
            <p:spPr bwMode="auto">
              <a:xfrm>
                <a:off x="538" y="2594"/>
                <a:ext cx="37" cy="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37" name="Line 209"/>
              <p:cNvSpPr>
                <a:spLocks noChangeShapeType="1"/>
              </p:cNvSpPr>
              <p:nvPr/>
            </p:nvSpPr>
            <p:spPr bwMode="auto">
              <a:xfrm>
                <a:off x="538" y="2467"/>
                <a:ext cx="37" cy="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38" name="Line 210"/>
              <p:cNvSpPr>
                <a:spLocks noChangeShapeType="1"/>
              </p:cNvSpPr>
              <p:nvPr/>
            </p:nvSpPr>
            <p:spPr bwMode="auto">
              <a:xfrm>
                <a:off x="538" y="2339"/>
                <a:ext cx="37" cy="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39" name="Line 211"/>
              <p:cNvSpPr>
                <a:spLocks noChangeShapeType="1"/>
              </p:cNvSpPr>
              <p:nvPr/>
            </p:nvSpPr>
            <p:spPr bwMode="auto">
              <a:xfrm>
                <a:off x="538" y="2084"/>
                <a:ext cx="37" cy="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40" name="Line 212"/>
              <p:cNvSpPr>
                <a:spLocks noChangeShapeType="1"/>
              </p:cNvSpPr>
              <p:nvPr/>
            </p:nvSpPr>
            <p:spPr bwMode="auto">
              <a:xfrm>
                <a:off x="538" y="1956"/>
                <a:ext cx="37" cy="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41" name="Line 213"/>
              <p:cNvSpPr>
                <a:spLocks noChangeShapeType="1"/>
              </p:cNvSpPr>
              <p:nvPr/>
            </p:nvSpPr>
            <p:spPr bwMode="auto">
              <a:xfrm>
                <a:off x="538" y="1829"/>
                <a:ext cx="37" cy="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42" name="Line 214"/>
              <p:cNvSpPr>
                <a:spLocks noChangeShapeType="1"/>
              </p:cNvSpPr>
              <p:nvPr/>
            </p:nvSpPr>
            <p:spPr bwMode="auto">
              <a:xfrm>
                <a:off x="538" y="1574"/>
                <a:ext cx="37" cy="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43" name="Line 215"/>
              <p:cNvSpPr>
                <a:spLocks noChangeShapeType="1"/>
              </p:cNvSpPr>
              <p:nvPr/>
            </p:nvSpPr>
            <p:spPr bwMode="auto">
              <a:xfrm>
                <a:off x="538" y="1446"/>
                <a:ext cx="37" cy="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44" name="Line 216"/>
              <p:cNvSpPr>
                <a:spLocks noChangeShapeType="1"/>
              </p:cNvSpPr>
              <p:nvPr/>
            </p:nvSpPr>
            <p:spPr bwMode="auto">
              <a:xfrm>
                <a:off x="538" y="1318"/>
                <a:ext cx="37" cy="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45" name="Line 217"/>
              <p:cNvSpPr>
                <a:spLocks noChangeShapeType="1"/>
              </p:cNvSpPr>
              <p:nvPr/>
            </p:nvSpPr>
            <p:spPr bwMode="auto">
              <a:xfrm>
                <a:off x="538" y="1063"/>
                <a:ext cx="37" cy="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46" name="Line 218"/>
              <p:cNvSpPr>
                <a:spLocks noChangeShapeType="1"/>
              </p:cNvSpPr>
              <p:nvPr/>
            </p:nvSpPr>
            <p:spPr bwMode="auto">
              <a:xfrm>
                <a:off x="538" y="936"/>
                <a:ext cx="37" cy="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47" name="Line 219"/>
              <p:cNvSpPr>
                <a:spLocks noChangeShapeType="1"/>
              </p:cNvSpPr>
              <p:nvPr/>
            </p:nvSpPr>
            <p:spPr bwMode="auto">
              <a:xfrm>
                <a:off x="538" y="808"/>
                <a:ext cx="37" cy="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48" name="Line 220"/>
              <p:cNvSpPr>
                <a:spLocks noChangeShapeType="1"/>
              </p:cNvSpPr>
              <p:nvPr/>
            </p:nvSpPr>
            <p:spPr bwMode="auto">
              <a:xfrm>
                <a:off x="538" y="553"/>
                <a:ext cx="37" cy="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49" name="Line 221"/>
              <p:cNvSpPr>
                <a:spLocks noChangeShapeType="1"/>
              </p:cNvSpPr>
              <p:nvPr/>
            </p:nvSpPr>
            <p:spPr bwMode="auto">
              <a:xfrm>
                <a:off x="538" y="425"/>
                <a:ext cx="37" cy="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50" name="Line 222"/>
              <p:cNvSpPr>
                <a:spLocks noChangeShapeType="1"/>
              </p:cNvSpPr>
              <p:nvPr/>
            </p:nvSpPr>
            <p:spPr bwMode="auto">
              <a:xfrm>
                <a:off x="538" y="298"/>
                <a:ext cx="37" cy="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51" name="Line 223"/>
              <p:cNvSpPr>
                <a:spLocks noChangeShapeType="1"/>
              </p:cNvSpPr>
              <p:nvPr/>
            </p:nvSpPr>
            <p:spPr bwMode="auto">
              <a:xfrm>
                <a:off x="201" y="1563"/>
                <a:ext cx="60" cy="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52" name="Line 224"/>
              <p:cNvSpPr>
                <a:spLocks noChangeShapeType="1"/>
              </p:cNvSpPr>
              <p:nvPr/>
            </p:nvSpPr>
            <p:spPr bwMode="auto">
              <a:xfrm flipV="1">
                <a:off x="201" y="1544"/>
                <a:ext cx="1" cy="38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53" name="Line 225"/>
              <p:cNvSpPr>
                <a:spLocks noChangeShapeType="1"/>
              </p:cNvSpPr>
              <p:nvPr/>
            </p:nvSpPr>
            <p:spPr bwMode="auto">
              <a:xfrm>
                <a:off x="190" y="1440"/>
                <a:ext cx="94" cy="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54" name="Line 226"/>
              <p:cNvSpPr>
                <a:spLocks noChangeShapeType="1"/>
              </p:cNvSpPr>
              <p:nvPr/>
            </p:nvSpPr>
            <p:spPr bwMode="auto">
              <a:xfrm>
                <a:off x="190" y="1435"/>
                <a:ext cx="94" cy="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55" name="Line 227"/>
              <p:cNvSpPr>
                <a:spLocks noChangeShapeType="1"/>
              </p:cNvSpPr>
              <p:nvPr/>
            </p:nvSpPr>
            <p:spPr bwMode="auto">
              <a:xfrm flipV="1">
                <a:off x="190" y="1420"/>
                <a:ext cx="1" cy="20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56" name="Line 228"/>
              <p:cNvSpPr>
                <a:spLocks noChangeShapeType="1"/>
              </p:cNvSpPr>
              <p:nvPr/>
            </p:nvSpPr>
            <p:spPr bwMode="auto">
              <a:xfrm flipV="1">
                <a:off x="284" y="1420"/>
                <a:ext cx="1" cy="20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57" name="Line 229"/>
              <p:cNvSpPr>
                <a:spLocks noChangeShapeType="1"/>
              </p:cNvSpPr>
              <p:nvPr/>
            </p:nvSpPr>
            <p:spPr bwMode="auto">
              <a:xfrm>
                <a:off x="201" y="1399"/>
                <a:ext cx="60" cy="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58" name="Line 230"/>
              <p:cNvSpPr>
                <a:spLocks noChangeShapeType="1"/>
              </p:cNvSpPr>
              <p:nvPr/>
            </p:nvSpPr>
            <p:spPr bwMode="auto">
              <a:xfrm>
                <a:off x="201" y="1361"/>
                <a:ext cx="40" cy="38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59" name="Line 231"/>
              <p:cNvSpPr>
                <a:spLocks noChangeShapeType="1"/>
              </p:cNvSpPr>
              <p:nvPr/>
            </p:nvSpPr>
            <p:spPr bwMode="auto">
              <a:xfrm flipV="1">
                <a:off x="226" y="1361"/>
                <a:ext cx="35" cy="25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60" name="Line 232"/>
              <p:cNvSpPr>
                <a:spLocks noChangeShapeType="1"/>
              </p:cNvSpPr>
              <p:nvPr/>
            </p:nvSpPr>
            <p:spPr bwMode="auto">
              <a:xfrm>
                <a:off x="190" y="1327"/>
                <a:ext cx="94" cy="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61" name="Line 233"/>
              <p:cNvSpPr>
                <a:spLocks noChangeShapeType="1"/>
              </p:cNvSpPr>
              <p:nvPr/>
            </p:nvSpPr>
            <p:spPr bwMode="auto">
              <a:xfrm>
                <a:off x="190" y="1323"/>
                <a:ext cx="94" cy="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62" name="Line 234"/>
              <p:cNvSpPr>
                <a:spLocks noChangeShapeType="1"/>
              </p:cNvSpPr>
              <p:nvPr/>
            </p:nvSpPr>
            <p:spPr bwMode="auto">
              <a:xfrm flipV="1">
                <a:off x="190" y="1323"/>
                <a:ext cx="1" cy="2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63" name="Line 235"/>
              <p:cNvSpPr>
                <a:spLocks noChangeShapeType="1"/>
              </p:cNvSpPr>
              <p:nvPr/>
            </p:nvSpPr>
            <p:spPr bwMode="auto">
              <a:xfrm flipV="1">
                <a:off x="284" y="1323"/>
                <a:ext cx="1" cy="2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64" name="Line 236"/>
              <p:cNvSpPr>
                <a:spLocks noChangeShapeType="1"/>
              </p:cNvSpPr>
              <p:nvPr/>
            </p:nvSpPr>
            <p:spPr bwMode="auto">
              <a:xfrm flipV="1">
                <a:off x="4145" y="170"/>
                <a:ext cx="1" cy="2552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65" name="Line 237"/>
              <p:cNvSpPr>
                <a:spLocks noChangeShapeType="1"/>
              </p:cNvSpPr>
              <p:nvPr/>
            </p:nvSpPr>
            <p:spPr bwMode="auto">
              <a:xfrm flipH="1">
                <a:off x="4074" y="2722"/>
                <a:ext cx="71" cy="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66" name="Line 238"/>
              <p:cNvSpPr>
                <a:spLocks noChangeShapeType="1"/>
              </p:cNvSpPr>
              <p:nvPr/>
            </p:nvSpPr>
            <p:spPr bwMode="auto">
              <a:xfrm flipH="1">
                <a:off x="4074" y="2211"/>
                <a:ext cx="71" cy="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67" name="Line 239"/>
              <p:cNvSpPr>
                <a:spLocks noChangeShapeType="1"/>
              </p:cNvSpPr>
              <p:nvPr/>
            </p:nvSpPr>
            <p:spPr bwMode="auto">
              <a:xfrm flipH="1">
                <a:off x="4074" y="1701"/>
                <a:ext cx="71" cy="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68" name="Line 240"/>
              <p:cNvSpPr>
                <a:spLocks noChangeShapeType="1"/>
              </p:cNvSpPr>
              <p:nvPr/>
            </p:nvSpPr>
            <p:spPr bwMode="auto">
              <a:xfrm flipH="1">
                <a:off x="4074" y="1191"/>
                <a:ext cx="71" cy="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69" name="Line 241"/>
              <p:cNvSpPr>
                <a:spLocks noChangeShapeType="1"/>
              </p:cNvSpPr>
              <p:nvPr/>
            </p:nvSpPr>
            <p:spPr bwMode="auto">
              <a:xfrm flipH="1">
                <a:off x="4074" y="680"/>
                <a:ext cx="71" cy="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70" name="Line 242"/>
              <p:cNvSpPr>
                <a:spLocks noChangeShapeType="1"/>
              </p:cNvSpPr>
              <p:nvPr/>
            </p:nvSpPr>
            <p:spPr bwMode="auto">
              <a:xfrm flipH="1">
                <a:off x="4074" y="170"/>
                <a:ext cx="71" cy="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71" name="Line 243"/>
              <p:cNvSpPr>
                <a:spLocks noChangeShapeType="1"/>
              </p:cNvSpPr>
              <p:nvPr/>
            </p:nvSpPr>
            <p:spPr bwMode="auto">
              <a:xfrm flipH="1">
                <a:off x="4110" y="2594"/>
                <a:ext cx="35" cy="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72" name="Line 244"/>
              <p:cNvSpPr>
                <a:spLocks noChangeShapeType="1"/>
              </p:cNvSpPr>
              <p:nvPr/>
            </p:nvSpPr>
            <p:spPr bwMode="auto">
              <a:xfrm flipH="1">
                <a:off x="4110" y="2467"/>
                <a:ext cx="35" cy="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78773" name="Line 245"/>
            <p:cNvSpPr>
              <a:spLocks noChangeShapeType="1"/>
            </p:cNvSpPr>
            <p:nvPr/>
          </p:nvSpPr>
          <p:spPr bwMode="auto">
            <a:xfrm flipH="1">
              <a:off x="3884" y="1629"/>
              <a:ext cx="11" cy="1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8774" name="Line 246"/>
            <p:cNvSpPr>
              <a:spLocks noChangeShapeType="1"/>
            </p:cNvSpPr>
            <p:nvPr/>
          </p:nvSpPr>
          <p:spPr bwMode="auto">
            <a:xfrm flipH="1">
              <a:off x="3884" y="1571"/>
              <a:ext cx="11" cy="1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8775" name="Line 247"/>
            <p:cNvSpPr>
              <a:spLocks noChangeShapeType="1"/>
            </p:cNvSpPr>
            <p:nvPr/>
          </p:nvSpPr>
          <p:spPr bwMode="auto">
            <a:xfrm flipH="1">
              <a:off x="3884" y="1542"/>
              <a:ext cx="11" cy="1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8776" name="Line 248"/>
            <p:cNvSpPr>
              <a:spLocks noChangeShapeType="1"/>
            </p:cNvSpPr>
            <p:nvPr/>
          </p:nvSpPr>
          <p:spPr bwMode="auto">
            <a:xfrm flipH="1">
              <a:off x="3884" y="1514"/>
              <a:ext cx="11" cy="1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8777" name="Line 249"/>
            <p:cNvSpPr>
              <a:spLocks noChangeShapeType="1"/>
            </p:cNvSpPr>
            <p:nvPr/>
          </p:nvSpPr>
          <p:spPr bwMode="auto">
            <a:xfrm flipH="1">
              <a:off x="3884" y="1456"/>
              <a:ext cx="11" cy="1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8778" name="Line 250"/>
            <p:cNvSpPr>
              <a:spLocks noChangeShapeType="1"/>
            </p:cNvSpPr>
            <p:nvPr/>
          </p:nvSpPr>
          <p:spPr bwMode="auto">
            <a:xfrm flipH="1">
              <a:off x="3884" y="1427"/>
              <a:ext cx="11" cy="1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8779" name="Line 251"/>
            <p:cNvSpPr>
              <a:spLocks noChangeShapeType="1"/>
            </p:cNvSpPr>
            <p:nvPr/>
          </p:nvSpPr>
          <p:spPr bwMode="auto">
            <a:xfrm flipH="1">
              <a:off x="3884" y="1399"/>
              <a:ext cx="11" cy="1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8780" name="Line 252"/>
            <p:cNvSpPr>
              <a:spLocks noChangeShapeType="1"/>
            </p:cNvSpPr>
            <p:nvPr/>
          </p:nvSpPr>
          <p:spPr bwMode="auto">
            <a:xfrm flipH="1">
              <a:off x="3884" y="1341"/>
              <a:ext cx="11" cy="1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8781" name="Line 253"/>
            <p:cNvSpPr>
              <a:spLocks noChangeShapeType="1"/>
            </p:cNvSpPr>
            <p:nvPr/>
          </p:nvSpPr>
          <p:spPr bwMode="auto">
            <a:xfrm flipH="1">
              <a:off x="3884" y="1312"/>
              <a:ext cx="11" cy="1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8782" name="Line 254"/>
            <p:cNvSpPr>
              <a:spLocks noChangeShapeType="1"/>
            </p:cNvSpPr>
            <p:nvPr/>
          </p:nvSpPr>
          <p:spPr bwMode="auto">
            <a:xfrm flipH="1">
              <a:off x="3884" y="1283"/>
              <a:ext cx="11" cy="1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8783" name="Line 255"/>
            <p:cNvSpPr>
              <a:spLocks noChangeShapeType="1"/>
            </p:cNvSpPr>
            <p:nvPr/>
          </p:nvSpPr>
          <p:spPr bwMode="auto">
            <a:xfrm flipH="1">
              <a:off x="3884" y="1226"/>
              <a:ext cx="11" cy="1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8784" name="Line 256"/>
            <p:cNvSpPr>
              <a:spLocks noChangeShapeType="1"/>
            </p:cNvSpPr>
            <p:nvPr/>
          </p:nvSpPr>
          <p:spPr bwMode="auto">
            <a:xfrm flipH="1">
              <a:off x="3884" y="1197"/>
              <a:ext cx="11" cy="1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8785" name="Line 257"/>
            <p:cNvSpPr>
              <a:spLocks noChangeShapeType="1"/>
            </p:cNvSpPr>
            <p:nvPr/>
          </p:nvSpPr>
          <p:spPr bwMode="auto">
            <a:xfrm flipH="1">
              <a:off x="3884" y="1168"/>
              <a:ext cx="11" cy="1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8786" name="Freeform 258"/>
            <p:cNvSpPr>
              <a:spLocks/>
            </p:cNvSpPr>
            <p:nvPr/>
          </p:nvSpPr>
          <p:spPr bwMode="auto">
            <a:xfrm>
              <a:off x="2982" y="1206"/>
              <a:ext cx="520" cy="509"/>
            </a:xfrm>
            <a:custGeom>
              <a:avLst/>
              <a:gdLst>
                <a:gd name="T0" fmla="*/ 0 w 1699"/>
                <a:gd name="T1" fmla="*/ 2258 h 2258"/>
                <a:gd name="T2" fmla="*/ 7 w 1699"/>
                <a:gd name="T3" fmla="*/ 267 h 2258"/>
                <a:gd name="T4" fmla="*/ 39 w 1699"/>
                <a:gd name="T5" fmla="*/ 255 h 2258"/>
                <a:gd name="T6" fmla="*/ 71 w 1699"/>
                <a:gd name="T7" fmla="*/ 446 h 2258"/>
                <a:gd name="T8" fmla="*/ 103 w 1699"/>
                <a:gd name="T9" fmla="*/ 616 h 2258"/>
                <a:gd name="T10" fmla="*/ 137 w 1699"/>
                <a:gd name="T11" fmla="*/ 586 h 2258"/>
                <a:gd name="T12" fmla="*/ 169 w 1699"/>
                <a:gd name="T13" fmla="*/ 408 h 2258"/>
                <a:gd name="T14" fmla="*/ 201 w 1699"/>
                <a:gd name="T15" fmla="*/ 236 h 2258"/>
                <a:gd name="T16" fmla="*/ 233 w 1699"/>
                <a:gd name="T17" fmla="*/ 159 h 2258"/>
                <a:gd name="T18" fmla="*/ 265 w 1699"/>
                <a:gd name="T19" fmla="*/ 172 h 2258"/>
                <a:gd name="T20" fmla="*/ 299 w 1699"/>
                <a:gd name="T21" fmla="*/ 302 h 2258"/>
                <a:gd name="T22" fmla="*/ 331 w 1699"/>
                <a:gd name="T23" fmla="*/ 480 h 2258"/>
                <a:gd name="T24" fmla="*/ 363 w 1699"/>
                <a:gd name="T25" fmla="*/ 720 h 2258"/>
                <a:gd name="T26" fmla="*/ 395 w 1699"/>
                <a:gd name="T27" fmla="*/ 888 h 2258"/>
                <a:gd name="T28" fmla="*/ 427 w 1699"/>
                <a:gd name="T29" fmla="*/ 873 h 2258"/>
                <a:gd name="T30" fmla="*/ 462 w 1699"/>
                <a:gd name="T31" fmla="*/ 676 h 2258"/>
                <a:gd name="T32" fmla="*/ 494 w 1699"/>
                <a:gd name="T33" fmla="*/ 344 h 2258"/>
                <a:gd name="T34" fmla="*/ 526 w 1699"/>
                <a:gd name="T35" fmla="*/ 170 h 2258"/>
                <a:gd name="T36" fmla="*/ 558 w 1699"/>
                <a:gd name="T37" fmla="*/ 91 h 2258"/>
                <a:gd name="T38" fmla="*/ 590 w 1699"/>
                <a:gd name="T39" fmla="*/ 0 h 2258"/>
                <a:gd name="T40" fmla="*/ 624 w 1699"/>
                <a:gd name="T41" fmla="*/ 25 h 2258"/>
                <a:gd name="T42" fmla="*/ 656 w 1699"/>
                <a:gd name="T43" fmla="*/ 80 h 2258"/>
                <a:gd name="T44" fmla="*/ 688 w 1699"/>
                <a:gd name="T45" fmla="*/ 221 h 2258"/>
                <a:gd name="T46" fmla="*/ 720 w 1699"/>
                <a:gd name="T47" fmla="*/ 442 h 2258"/>
                <a:gd name="T48" fmla="*/ 752 w 1699"/>
                <a:gd name="T49" fmla="*/ 689 h 2258"/>
                <a:gd name="T50" fmla="*/ 786 w 1699"/>
                <a:gd name="T51" fmla="*/ 856 h 2258"/>
                <a:gd name="T52" fmla="*/ 818 w 1699"/>
                <a:gd name="T53" fmla="*/ 905 h 2258"/>
                <a:gd name="T54" fmla="*/ 850 w 1699"/>
                <a:gd name="T55" fmla="*/ 888 h 2258"/>
                <a:gd name="T56" fmla="*/ 883 w 1699"/>
                <a:gd name="T57" fmla="*/ 867 h 2258"/>
                <a:gd name="T58" fmla="*/ 915 w 1699"/>
                <a:gd name="T59" fmla="*/ 786 h 2258"/>
                <a:gd name="T60" fmla="*/ 949 w 1699"/>
                <a:gd name="T61" fmla="*/ 814 h 2258"/>
                <a:gd name="T62" fmla="*/ 981 w 1699"/>
                <a:gd name="T63" fmla="*/ 871 h 2258"/>
                <a:gd name="T64" fmla="*/ 1013 w 1699"/>
                <a:gd name="T65" fmla="*/ 895 h 2258"/>
                <a:gd name="T66" fmla="*/ 1045 w 1699"/>
                <a:gd name="T67" fmla="*/ 863 h 2258"/>
                <a:gd name="T68" fmla="*/ 1077 w 1699"/>
                <a:gd name="T69" fmla="*/ 888 h 2258"/>
                <a:gd name="T70" fmla="*/ 1111 w 1699"/>
                <a:gd name="T71" fmla="*/ 882 h 2258"/>
                <a:gd name="T72" fmla="*/ 1143 w 1699"/>
                <a:gd name="T73" fmla="*/ 899 h 2258"/>
                <a:gd name="T74" fmla="*/ 1175 w 1699"/>
                <a:gd name="T75" fmla="*/ 935 h 2258"/>
                <a:gd name="T76" fmla="*/ 1207 w 1699"/>
                <a:gd name="T77" fmla="*/ 859 h 2258"/>
                <a:gd name="T78" fmla="*/ 1239 w 1699"/>
                <a:gd name="T79" fmla="*/ 733 h 2258"/>
                <a:gd name="T80" fmla="*/ 1274 w 1699"/>
                <a:gd name="T81" fmla="*/ 723 h 2258"/>
                <a:gd name="T82" fmla="*/ 1306 w 1699"/>
                <a:gd name="T83" fmla="*/ 908 h 2258"/>
                <a:gd name="T84" fmla="*/ 1338 w 1699"/>
                <a:gd name="T85" fmla="*/ 1052 h 2258"/>
                <a:gd name="T86" fmla="*/ 1370 w 1699"/>
                <a:gd name="T87" fmla="*/ 1027 h 2258"/>
                <a:gd name="T88" fmla="*/ 1402 w 1699"/>
                <a:gd name="T89" fmla="*/ 754 h 2258"/>
                <a:gd name="T90" fmla="*/ 1436 w 1699"/>
                <a:gd name="T91" fmla="*/ 878 h 2258"/>
                <a:gd name="T92" fmla="*/ 1468 w 1699"/>
                <a:gd name="T93" fmla="*/ 1027 h 2258"/>
                <a:gd name="T94" fmla="*/ 1500 w 1699"/>
                <a:gd name="T95" fmla="*/ 852 h 2258"/>
                <a:gd name="T96" fmla="*/ 1532 w 1699"/>
                <a:gd name="T97" fmla="*/ 942 h 2258"/>
                <a:gd name="T98" fmla="*/ 1564 w 1699"/>
                <a:gd name="T99" fmla="*/ 1150 h 2258"/>
                <a:gd name="T100" fmla="*/ 1598 w 1699"/>
                <a:gd name="T101" fmla="*/ 1044 h 2258"/>
                <a:gd name="T102" fmla="*/ 1630 w 1699"/>
                <a:gd name="T103" fmla="*/ 1037 h 2258"/>
                <a:gd name="T104" fmla="*/ 1662 w 1699"/>
                <a:gd name="T105" fmla="*/ 1222 h 2258"/>
                <a:gd name="T106" fmla="*/ 1694 w 1699"/>
                <a:gd name="T107" fmla="*/ 854 h 2258"/>
                <a:gd name="T108" fmla="*/ 1699 w 1699"/>
                <a:gd name="T109" fmla="*/ 2258 h 2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99" h="2258">
                  <a:moveTo>
                    <a:pt x="0" y="2258"/>
                  </a:moveTo>
                  <a:lnTo>
                    <a:pt x="7" y="267"/>
                  </a:lnTo>
                  <a:lnTo>
                    <a:pt x="39" y="255"/>
                  </a:lnTo>
                  <a:lnTo>
                    <a:pt x="71" y="446"/>
                  </a:lnTo>
                  <a:lnTo>
                    <a:pt x="103" y="616"/>
                  </a:lnTo>
                  <a:lnTo>
                    <a:pt x="137" y="586"/>
                  </a:lnTo>
                  <a:lnTo>
                    <a:pt x="169" y="408"/>
                  </a:lnTo>
                  <a:lnTo>
                    <a:pt x="201" y="236"/>
                  </a:lnTo>
                  <a:lnTo>
                    <a:pt x="233" y="159"/>
                  </a:lnTo>
                  <a:lnTo>
                    <a:pt x="265" y="172"/>
                  </a:lnTo>
                  <a:lnTo>
                    <a:pt x="299" y="302"/>
                  </a:lnTo>
                  <a:lnTo>
                    <a:pt x="331" y="480"/>
                  </a:lnTo>
                  <a:lnTo>
                    <a:pt x="363" y="720"/>
                  </a:lnTo>
                  <a:lnTo>
                    <a:pt x="395" y="888"/>
                  </a:lnTo>
                  <a:lnTo>
                    <a:pt x="427" y="873"/>
                  </a:lnTo>
                  <a:lnTo>
                    <a:pt x="462" y="676"/>
                  </a:lnTo>
                  <a:lnTo>
                    <a:pt x="494" y="344"/>
                  </a:lnTo>
                  <a:lnTo>
                    <a:pt x="526" y="170"/>
                  </a:lnTo>
                  <a:lnTo>
                    <a:pt x="558" y="91"/>
                  </a:lnTo>
                  <a:lnTo>
                    <a:pt x="590" y="0"/>
                  </a:lnTo>
                  <a:lnTo>
                    <a:pt x="624" y="25"/>
                  </a:lnTo>
                  <a:lnTo>
                    <a:pt x="656" y="80"/>
                  </a:lnTo>
                  <a:lnTo>
                    <a:pt x="688" y="221"/>
                  </a:lnTo>
                  <a:lnTo>
                    <a:pt x="720" y="442"/>
                  </a:lnTo>
                  <a:lnTo>
                    <a:pt x="752" y="689"/>
                  </a:lnTo>
                  <a:lnTo>
                    <a:pt x="786" y="856"/>
                  </a:lnTo>
                  <a:lnTo>
                    <a:pt x="818" y="905"/>
                  </a:lnTo>
                  <a:lnTo>
                    <a:pt x="850" y="888"/>
                  </a:lnTo>
                  <a:lnTo>
                    <a:pt x="883" y="867"/>
                  </a:lnTo>
                  <a:lnTo>
                    <a:pt x="915" y="786"/>
                  </a:lnTo>
                  <a:lnTo>
                    <a:pt x="949" y="814"/>
                  </a:lnTo>
                  <a:lnTo>
                    <a:pt x="981" y="871"/>
                  </a:lnTo>
                  <a:lnTo>
                    <a:pt x="1013" y="895"/>
                  </a:lnTo>
                  <a:lnTo>
                    <a:pt x="1045" y="863"/>
                  </a:lnTo>
                  <a:lnTo>
                    <a:pt x="1077" y="888"/>
                  </a:lnTo>
                  <a:lnTo>
                    <a:pt x="1111" y="882"/>
                  </a:lnTo>
                  <a:lnTo>
                    <a:pt x="1143" y="899"/>
                  </a:lnTo>
                  <a:lnTo>
                    <a:pt x="1175" y="935"/>
                  </a:lnTo>
                  <a:lnTo>
                    <a:pt x="1207" y="859"/>
                  </a:lnTo>
                  <a:lnTo>
                    <a:pt x="1239" y="733"/>
                  </a:lnTo>
                  <a:lnTo>
                    <a:pt x="1274" y="723"/>
                  </a:lnTo>
                  <a:lnTo>
                    <a:pt x="1306" y="908"/>
                  </a:lnTo>
                  <a:lnTo>
                    <a:pt x="1338" y="1052"/>
                  </a:lnTo>
                  <a:lnTo>
                    <a:pt x="1370" y="1027"/>
                  </a:lnTo>
                  <a:lnTo>
                    <a:pt x="1402" y="754"/>
                  </a:lnTo>
                  <a:lnTo>
                    <a:pt x="1436" y="878"/>
                  </a:lnTo>
                  <a:lnTo>
                    <a:pt x="1468" y="1027"/>
                  </a:lnTo>
                  <a:lnTo>
                    <a:pt x="1500" y="852"/>
                  </a:lnTo>
                  <a:lnTo>
                    <a:pt x="1532" y="942"/>
                  </a:lnTo>
                  <a:lnTo>
                    <a:pt x="1564" y="1150"/>
                  </a:lnTo>
                  <a:lnTo>
                    <a:pt x="1598" y="1044"/>
                  </a:lnTo>
                  <a:lnTo>
                    <a:pt x="1630" y="1037"/>
                  </a:lnTo>
                  <a:lnTo>
                    <a:pt x="1662" y="1222"/>
                  </a:lnTo>
                  <a:lnTo>
                    <a:pt x="1694" y="854"/>
                  </a:lnTo>
                  <a:lnTo>
                    <a:pt x="1699" y="2258"/>
                  </a:lnTo>
                </a:path>
              </a:pathLst>
            </a:custGeom>
            <a:noFill/>
            <a:ln w="127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8787" name="Rectangle 259"/>
            <p:cNvSpPr>
              <a:spLocks noChangeArrowheads="1"/>
            </p:cNvSpPr>
            <p:nvPr/>
          </p:nvSpPr>
          <p:spPr bwMode="auto">
            <a:xfrm>
              <a:off x="2627" y="1419"/>
              <a:ext cx="1284" cy="571"/>
            </a:xfrm>
            <a:prstGeom prst="rect">
              <a:avLst/>
            </a:prstGeom>
            <a:solidFill>
              <a:srgbClr val="969696">
                <a:alpha val="10001"/>
              </a:srgbClr>
            </a:solidFill>
            <a:ln>
              <a:noFill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GB" sz="1000" b="1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</a:rPr>
                <a:t>Identification of rock-forming minerals</a:t>
              </a:r>
              <a:endParaRPr lang="de-DE" sz="1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endParaRPr>
            </a:p>
          </p:txBody>
        </p:sp>
        <p:sp>
          <p:nvSpPr>
            <p:cNvPr id="278788" name="Rectangle 260"/>
            <p:cNvSpPr>
              <a:spLocks noChangeArrowheads="1"/>
            </p:cNvSpPr>
            <p:nvPr/>
          </p:nvSpPr>
          <p:spPr bwMode="auto">
            <a:xfrm>
              <a:off x="3549" y="1850"/>
              <a:ext cx="1418" cy="416"/>
            </a:xfrm>
            <a:prstGeom prst="rect">
              <a:avLst/>
            </a:prstGeom>
            <a:solidFill>
              <a:srgbClr val="808080">
                <a:alpha val="10001"/>
              </a:srgbClr>
            </a:solidFill>
            <a:ln>
              <a:noFill/>
            </a:ln>
            <a:effectLst>
              <a:outerShdw blurRad="63500"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GB" sz="1000" b="1" dirty="0">
                  <a:solidFill>
                    <a:srgbClr val="262699"/>
                  </a:solidFill>
                  <a:latin typeface="Arial" charset="0"/>
                </a:rPr>
                <a:t>Mapping of the surface mineralogy</a:t>
              </a:r>
              <a:endParaRPr lang="de-DE" sz="1000" b="1" dirty="0">
                <a:solidFill>
                  <a:srgbClr val="262699"/>
                </a:solidFill>
                <a:latin typeface="Arial" charset="0"/>
              </a:endParaRPr>
            </a:p>
          </p:txBody>
        </p:sp>
        <p:sp>
          <p:nvSpPr>
            <p:cNvPr id="278789" name="Line 261"/>
            <p:cNvSpPr>
              <a:spLocks noChangeShapeType="1"/>
            </p:cNvSpPr>
            <p:nvPr/>
          </p:nvSpPr>
          <p:spPr bwMode="auto">
            <a:xfrm>
              <a:off x="3582" y="2195"/>
              <a:ext cx="1351" cy="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pic>
          <p:nvPicPr>
            <p:cNvPr id="278790" name="Picture 262" descr="sulfates fine radio_noisy_temp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" y="2626"/>
              <a:ext cx="1153" cy="7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</a:extLst>
          </p:spPr>
        </p:pic>
        <p:sp>
          <p:nvSpPr>
            <p:cNvPr id="278791" name="Rectangle 263"/>
            <p:cNvSpPr>
              <a:spLocks noChangeArrowheads="1"/>
            </p:cNvSpPr>
            <p:nvPr/>
          </p:nvSpPr>
          <p:spPr bwMode="auto">
            <a:xfrm>
              <a:off x="4109" y="3001"/>
              <a:ext cx="983" cy="571"/>
            </a:xfrm>
            <a:prstGeom prst="rect">
              <a:avLst/>
            </a:prstGeom>
            <a:solidFill>
              <a:srgbClr val="969696">
                <a:alpha val="10001"/>
              </a:srgbClr>
            </a:solidFill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GB" sz="1000" b="1" dirty="0">
                  <a:solidFill>
                    <a:srgbClr val="262699"/>
                  </a:solidFill>
                  <a:latin typeface="Arial" charset="0"/>
                </a:rPr>
                <a:t>Map the </a:t>
              </a:r>
              <a:r>
                <a:rPr lang="en-GB" sz="1000" b="1" dirty="0" err="1">
                  <a:solidFill>
                    <a:srgbClr val="262699"/>
                  </a:solidFill>
                  <a:latin typeface="Arial" charset="0"/>
                </a:rPr>
                <a:t>nightside</a:t>
              </a:r>
              <a:r>
                <a:rPr lang="en-GB" sz="1000" b="1" dirty="0">
                  <a:solidFill>
                    <a:srgbClr val="262699"/>
                  </a:solidFill>
                  <a:latin typeface="Arial" charset="0"/>
                </a:rPr>
                <a:t> temperatures</a:t>
              </a:r>
              <a:endParaRPr lang="de-DE" sz="1000" b="1" dirty="0">
                <a:solidFill>
                  <a:srgbClr val="262699"/>
                </a:solidFill>
                <a:latin typeface="Arial" charset="0"/>
              </a:endParaRPr>
            </a:p>
          </p:txBody>
        </p:sp>
        <p:sp>
          <p:nvSpPr>
            <p:cNvPr id="278792" name="Rectangle 264"/>
            <p:cNvSpPr>
              <a:spLocks noChangeArrowheads="1"/>
            </p:cNvSpPr>
            <p:nvPr/>
          </p:nvSpPr>
          <p:spPr bwMode="auto">
            <a:xfrm>
              <a:off x="3088" y="2598"/>
              <a:ext cx="362" cy="201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793" name="Line 265"/>
            <p:cNvSpPr>
              <a:spLocks noChangeShapeType="1"/>
            </p:cNvSpPr>
            <p:nvPr/>
          </p:nvSpPr>
          <p:spPr bwMode="auto">
            <a:xfrm>
              <a:off x="3450" y="2742"/>
              <a:ext cx="593" cy="57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pic>
          <p:nvPicPr>
            <p:cNvPr id="278794" name="Picture 266" descr="sulfur fine hires_noisy_temp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24" r="2306"/>
            <a:stretch>
              <a:fillRect/>
            </a:stretch>
          </p:blipFill>
          <p:spPr bwMode="auto">
            <a:xfrm>
              <a:off x="2824" y="2885"/>
              <a:ext cx="1154" cy="77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</a:extLst>
          </p:spPr>
        </p:pic>
        <p:sp>
          <p:nvSpPr>
            <p:cNvPr id="278795" name="Rectangle 267"/>
            <p:cNvSpPr>
              <a:spLocks noChangeArrowheads="1"/>
            </p:cNvSpPr>
            <p:nvPr/>
          </p:nvSpPr>
          <p:spPr bwMode="auto">
            <a:xfrm>
              <a:off x="2891" y="3375"/>
              <a:ext cx="1055" cy="572"/>
            </a:xfrm>
            <a:prstGeom prst="rect">
              <a:avLst/>
            </a:prstGeom>
            <a:solidFill>
              <a:srgbClr val="969696">
                <a:alpha val="10001"/>
              </a:srgbClr>
            </a:solidFill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GB" sz="1000" b="1" dirty="0">
                  <a:solidFill>
                    <a:srgbClr val="262699"/>
                  </a:solidFill>
                  <a:latin typeface="Arial" charset="0"/>
                </a:rPr>
                <a:t>Study of </a:t>
              </a:r>
              <a:br>
                <a:rPr lang="en-GB" sz="1000" b="1" dirty="0">
                  <a:solidFill>
                    <a:srgbClr val="262699"/>
                  </a:solidFill>
                  <a:latin typeface="Arial" charset="0"/>
                </a:rPr>
              </a:br>
              <a:r>
                <a:rPr lang="en-GB" sz="1000" b="1" dirty="0">
                  <a:solidFill>
                    <a:srgbClr val="262699"/>
                  </a:solidFill>
                  <a:latin typeface="Arial" charset="0"/>
                </a:rPr>
                <a:t>selected targets</a:t>
              </a:r>
              <a:endParaRPr lang="de-DE" sz="1000" b="1" dirty="0">
                <a:solidFill>
                  <a:srgbClr val="262699"/>
                </a:solidFill>
                <a:latin typeface="Arial" charset="0"/>
              </a:endParaRPr>
            </a:p>
          </p:txBody>
        </p:sp>
        <p:sp>
          <p:nvSpPr>
            <p:cNvPr id="278796" name="Oval 268"/>
            <p:cNvSpPr>
              <a:spLocks noChangeArrowheads="1"/>
            </p:cNvSpPr>
            <p:nvPr/>
          </p:nvSpPr>
          <p:spPr bwMode="auto">
            <a:xfrm rot="1072263">
              <a:off x="2495" y="3403"/>
              <a:ext cx="229" cy="115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797" name="Line 269"/>
            <p:cNvSpPr>
              <a:spLocks noChangeShapeType="1"/>
            </p:cNvSpPr>
            <p:nvPr/>
          </p:nvSpPr>
          <p:spPr bwMode="auto">
            <a:xfrm flipV="1">
              <a:off x="2659" y="3346"/>
              <a:ext cx="165" cy="57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8798" name="Oval 270"/>
            <p:cNvSpPr>
              <a:spLocks noChangeArrowheads="1"/>
            </p:cNvSpPr>
            <p:nvPr/>
          </p:nvSpPr>
          <p:spPr bwMode="auto">
            <a:xfrm rot="2922718">
              <a:off x="2233" y="3082"/>
              <a:ext cx="144" cy="100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799" name="Line 271"/>
            <p:cNvSpPr>
              <a:spLocks noChangeShapeType="1"/>
            </p:cNvSpPr>
            <p:nvPr/>
          </p:nvSpPr>
          <p:spPr bwMode="auto">
            <a:xfrm>
              <a:off x="2363" y="3173"/>
              <a:ext cx="429" cy="173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78800" name="Rectangle 272"/>
          <p:cNvSpPr>
            <a:spLocks noChangeArrowheads="1"/>
          </p:cNvSpPr>
          <p:nvPr/>
        </p:nvSpPr>
        <p:spPr bwMode="auto">
          <a:xfrm>
            <a:off x="250825" y="765175"/>
            <a:ext cx="8280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5000"/>
              </a:spcBef>
              <a:buSzPct val="90000"/>
            </a:pPr>
            <a:r>
              <a:rPr lang="en-GB" sz="1800" b="1">
                <a:latin typeface="Arial" charset="0"/>
              </a:rPr>
              <a:t>MERTIS has four main scientific objectives, building on the general science objectives of the Bepi-Colombo mission.</a:t>
            </a:r>
          </a:p>
        </p:txBody>
      </p:sp>
      <p:pic>
        <p:nvPicPr>
          <p:cNvPr id="274" name="Bild 6" descr="MERTIS_logo_final_JPEG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1775" y="-26988"/>
            <a:ext cx="1292225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28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4450" y="1393503"/>
            <a:ext cx="4044528" cy="247236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4504" y="281400"/>
            <a:ext cx="7711132" cy="838200"/>
          </a:xfrm>
        </p:spPr>
        <p:txBody>
          <a:bodyPr/>
          <a:lstStyle/>
          <a:p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examples</a:t>
            </a:r>
            <a:r>
              <a:rPr lang="de-DE" dirty="0" smtClean="0"/>
              <a:t> </a:t>
            </a:r>
            <a:r>
              <a:rPr lang="de-DE" dirty="0" err="1" smtClean="0"/>
              <a:t>why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important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study</a:t>
            </a:r>
            <a:r>
              <a:rPr lang="de-DE" dirty="0" smtClean="0"/>
              <a:t> Mercury in </a:t>
            </a:r>
            <a:r>
              <a:rPr lang="de-DE" dirty="0" err="1" smtClean="0"/>
              <a:t>the</a:t>
            </a:r>
            <a:r>
              <a:rPr lang="de-DE" dirty="0" smtClean="0"/>
              <a:t> thermal </a:t>
            </a:r>
            <a:r>
              <a:rPr lang="de-DE" dirty="0" err="1" smtClean="0"/>
              <a:t>infrared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identify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mineralogy</a:t>
            </a:r>
            <a:endParaRPr lang="de-DE" dirty="0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6068" y="1393503"/>
            <a:ext cx="4117042" cy="2472367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2930" y="3887764"/>
            <a:ext cx="3561166" cy="2445252"/>
          </a:xfrm>
          <a:prstGeom prst="rect">
            <a:avLst/>
          </a:prstGeom>
        </p:spPr>
      </p:pic>
      <p:pic>
        <p:nvPicPr>
          <p:cNvPr id="9" name="Bild 8" descr="MERTIS_logo_final_JPEG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189" y="-13806"/>
            <a:ext cx="1613804" cy="1139344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-16600" y="2008635"/>
            <a:ext cx="16600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Komatiite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compositional</a:t>
            </a:r>
            <a:r>
              <a:rPr lang="de-DE" dirty="0" smtClean="0"/>
              <a:t> analog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0" y="4236074"/>
            <a:ext cx="16600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Sulfide </a:t>
            </a:r>
            <a:r>
              <a:rPr lang="de-DE" dirty="0" err="1" smtClean="0"/>
              <a:t>as</a:t>
            </a:r>
            <a:r>
              <a:rPr lang="de-DE" dirty="0" smtClean="0"/>
              <a:t> a potential </a:t>
            </a:r>
            <a:r>
              <a:rPr lang="de-DE" dirty="0" err="1" smtClean="0"/>
              <a:t>hollow</a:t>
            </a:r>
            <a:r>
              <a:rPr lang="de-DE" dirty="0" smtClean="0"/>
              <a:t> </a:t>
            </a:r>
            <a:r>
              <a:rPr lang="de-DE" dirty="0" err="1" smtClean="0"/>
              <a:t>forming</a:t>
            </a:r>
            <a:r>
              <a:rPr lang="de-DE" dirty="0" smtClean="0"/>
              <a:t> material</a:t>
            </a:r>
            <a:endParaRPr lang="de-DE" dirty="0"/>
          </a:p>
        </p:txBody>
      </p:sp>
      <p:pic>
        <p:nvPicPr>
          <p:cNvPr id="14" name="Bild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975" y="3802360"/>
            <a:ext cx="3840003" cy="2694163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2191322" y="5872692"/>
            <a:ext cx="23905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Helbert et al. 2013</a:t>
            </a:r>
            <a:endParaRPr lang="de-DE" sz="1200" dirty="0"/>
          </a:p>
        </p:txBody>
      </p:sp>
      <p:sp>
        <p:nvSpPr>
          <p:cNvPr id="16" name="Textfeld 15"/>
          <p:cNvSpPr txBox="1"/>
          <p:nvPr/>
        </p:nvSpPr>
        <p:spPr>
          <a:xfrm>
            <a:off x="2191322" y="3096175"/>
            <a:ext cx="20531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/>
              <a:t>Maturilli</a:t>
            </a:r>
            <a:r>
              <a:rPr lang="de-DE" sz="1200" dirty="0" smtClean="0"/>
              <a:t> et al. 2013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766066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Dr. Jörn Helbert (joern.helbert@dlr.de) – SPIE 2010</a:t>
            </a:r>
          </a:p>
        </p:txBody>
      </p:sp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80975" y="115888"/>
            <a:ext cx="7127875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de-DE" dirty="0" smtClean="0">
                <a:cs typeface="+mj-cs"/>
              </a:rPr>
              <a:t>MERTIS will </a:t>
            </a:r>
            <a:r>
              <a:rPr lang="de-DE" dirty="0" err="1" smtClean="0">
                <a:cs typeface="+mj-cs"/>
              </a:rPr>
              <a:t>obtain</a:t>
            </a:r>
            <a:r>
              <a:rPr lang="de-DE" dirty="0" smtClean="0">
                <a:cs typeface="+mj-cs"/>
              </a:rPr>
              <a:t> a hyper-</a:t>
            </a:r>
            <a:r>
              <a:rPr lang="de-DE" dirty="0" err="1" smtClean="0">
                <a:cs typeface="+mj-cs"/>
              </a:rPr>
              <a:t>spectral</a:t>
            </a:r>
            <a:r>
              <a:rPr lang="de-DE" dirty="0" smtClean="0">
                <a:cs typeface="+mj-cs"/>
              </a:rPr>
              <a:t> global </a:t>
            </a:r>
            <a:r>
              <a:rPr lang="de-DE" dirty="0" err="1" smtClean="0">
                <a:cs typeface="+mj-cs"/>
              </a:rPr>
              <a:t>map</a:t>
            </a:r>
            <a:r>
              <a:rPr lang="de-DE" dirty="0" smtClean="0">
                <a:cs typeface="+mj-cs"/>
              </a:rPr>
              <a:t> </a:t>
            </a:r>
            <a:r>
              <a:rPr lang="de-DE" dirty="0" err="1" smtClean="0">
                <a:cs typeface="+mj-cs"/>
              </a:rPr>
              <a:t>at</a:t>
            </a:r>
            <a:r>
              <a:rPr lang="de-DE" dirty="0" smtClean="0">
                <a:cs typeface="+mj-cs"/>
              </a:rPr>
              <a:t> 500m (</a:t>
            </a:r>
            <a:r>
              <a:rPr lang="de-DE" dirty="0" err="1" smtClean="0">
                <a:cs typeface="+mj-cs"/>
              </a:rPr>
              <a:t>or</a:t>
            </a:r>
            <a:r>
              <a:rPr lang="de-DE" dirty="0" smtClean="0">
                <a:cs typeface="+mj-cs"/>
              </a:rPr>
              <a:t> </a:t>
            </a:r>
            <a:r>
              <a:rPr lang="de-DE" dirty="0" err="1" smtClean="0">
                <a:cs typeface="+mj-cs"/>
              </a:rPr>
              <a:t>better</a:t>
            </a:r>
            <a:r>
              <a:rPr lang="de-DE" dirty="0" smtClean="0">
                <a:cs typeface="+mj-cs"/>
              </a:rPr>
              <a:t>) </a:t>
            </a:r>
            <a:r>
              <a:rPr lang="de-DE" dirty="0" err="1" smtClean="0">
                <a:cs typeface="+mj-cs"/>
              </a:rPr>
              <a:t>resolution</a:t>
            </a:r>
            <a:endParaRPr lang="de-DE" dirty="0" smtClean="0">
              <a:cs typeface="+mj-cs"/>
            </a:endParaRPr>
          </a:p>
        </p:txBody>
      </p:sp>
      <p:sp>
        <p:nvSpPr>
          <p:cNvPr id="35942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9750" y="1125538"/>
            <a:ext cx="7772400" cy="3459162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 smtClean="0">
                <a:cs typeface="+mn-cs"/>
              </a:rPr>
              <a:t>This </a:t>
            </a:r>
            <a:r>
              <a:rPr lang="de-DE" dirty="0" err="1" smtClean="0">
                <a:cs typeface="+mn-cs"/>
              </a:rPr>
              <a:t>is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equivalent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to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the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resolution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of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the</a:t>
            </a:r>
            <a:r>
              <a:rPr lang="de-DE" dirty="0" smtClean="0">
                <a:cs typeface="+mn-cs"/>
              </a:rPr>
              <a:t> MESSENGER </a:t>
            </a:r>
            <a:r>
              <a:rPr lang="de-DE" dirty="0" err="1" smtClean="0">
                <a:cs typeface="+mn-cs"/>
              </a:rPr>
              <a:t>imaging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system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obtained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during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the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flyby</a:t>
            </a:r>
            <a:r>
              <a:rPr lang="ja-JP" altLang="de-DE" dirty="0" smtClean="0">
                <a:latin typeface="Arial"/>
                <a:cs typeface="+mn-cs"/>
              </a:rPr>
              <a:t>‘</a:t>
            </a:r>
            <a:r>
              <a:rPr lang="de-DE" dirty="0" smtClean="0">
                <a:cs typeface="+mn-cs"/>
              </a:rPr>
              <a:t>s</a:t>
            </a:r>
          </a:p>
          <a:p>
            <a:pPr eaLnBrk="1" hangingPunct="1">
              <a:defRPr/>
            </a:pPr>
            <a:r>
              <a:rPr lang="de-DE" dirty="0" err="1" smtClean="0">
                <a:cs typeface="+mn-cs"/>
              </a:rPr>
              <a:t>For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volcanic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vents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we</a:t>
            </a:r>
            <a:r>
              <a:rPr lang="de-DE" dirty="0" smtClean="0">
                <a:cs typeface="+mn-cs"/>
              </a:rPr>
              <a:t> will not </a:t>
            </a:r>
            <a:r>
              <a:rPr lang="de-DE" dirty="0" err="1" smtClean="0">
                <a:cs typeface="+mn-cs"/>
              </a:rPr>
              <a:t>only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see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them</a:t>
            </a:r>
            <a:r>
              <a:rPr lang="de-DE" dirty="0" smtClean="0">
                <a:cs typeface="+mn-cs"/>
              </a:rPr>
              <a:t>, but </a:t>
            </a:r>
            <a:r>
              <a:rPr lang="de-DE" dirty="0" err="1" smtClean="0">
                <a:cs typeface="+mn-cs"/>
              </a:rPr>
              <a:t>resolve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them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and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determine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the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composition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of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the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deposits</a:t>
            </a:r>
            <a:endParaRPr lang="de-DE" dirty="0" smtClean="0">
              <a:cs typeface="+mn-cs"/>
            </a:endParaRPr>
          </a:p>
          <a:p>
            <a:pPr eaLnBrk="1" hangingPunct="1">
              <a:defRPr/>
            </a:pPr>
            <a:r>
              <a:rPr lang="de-DE" dirty="0" err="1" smtClean="0">
                <a:cs typeface="+mn-cs"/>
              </a:rPr>
              <a:t>We</a:t>
            </a:r>
            <a:r>
              <a:rPr lang="de-DE" dirty="0" smtClean="0">
                <a:cs typeface="+mn-cs"/>
              </a:rPr>
              <a:t> will </a:t>
            </a:r>
            <a:r>
              <a:rPr lang="de-DE" dirty="0" err="1" smtClean="0">
                <a:cs typeface="+mn-cs"/>
              </a:rPr>
              <a:t>resolve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crater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rays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as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well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as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the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complex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flooding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relationships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observed</a:t>
            </a:r>
            <a:r>
              <a:rPr lang="de-DE" dirty="0" smtClean="0">
                <a:cs typeface="+mn-cs"/>
              </a:rPr>
              <a:t> in </a:t>
            </a:r>
            <a:r>
              <a:rPr lang="de-DE" dirty="0" err="1" smtClean="0">
                <a:cs typeface="+mn-cs"/>
              </a:rPr>
              <a:t>several</a:t>
            </a:r>
            <a:r>
              <a:rPr lang="de-DE" dirty="0" smtClean="0">
                <a:cs typeface="+mn-cs"/>
              </a:rPr>
              <a:t> </a:t>
            </a:r>
            <a:r>
              <a:rPr lang="de-DE" dirty="0" err="1" smtClean="0">
                <a:cs typeface="+mn-cs"/>
              </a:rPr>
              <a:t>craters</a:t>
            </a:r>
            <a:endParaRPr lang="de-DE" dirty="0" smtClean="0">
              <a:cs typeface="+mn-cs"/>
            </a:endParaRPr>
          </a:p>
          <a:p>
            <a:pPr eaLnBrk="1" hangingPunct="1">
              <a:defRPr/>
            </a:pPr>
            <a:endParaRPr lang="de-DE" dirty="0" smtClean="0">
              <a:cs typeface="+mn-cs"/>
            </a:endParaRPr>
          </a:p>
        </p:txBody>
      </p:sp>
      <p:pic>
        <p:nvPicPr>
          <p:cNvPr id="19460" name="Picture 6" descr="debussy_2.jpg (1040×1048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263" y="2708275"/>
            <a:ext cx="3546475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9431" name="Text Box 7"/>
          <p:cNvSpPr txBox="1">
            <a:spLocks noChangeArrowheads="1"/>
          </p:cNvSpPr>
          <p:nvPr/>
        </p:nvSpPr>
        <p:spPr bwMode="auto">
          <a:xfrm>
            <a:off x="5292725" y="2781300"/>
            <a:ext cx="31686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2000" b="1">
                <a:solidFill>
                  <a:schemeClr val="bg1"/>
                </a:solidFill>
                <a:latin typeface="Arial" charset="0"/>
                <a:cs typeface="+mn-cs"/>
              </a:rPr>
              <a:t>Debussy crater</a:t>
            </a:r>
            <a:br>
              <a:rPr lang="de-DE" sz="2000" b="1">
                <a:solidFill>
                  <a:schemeClr val="bg1"/>
                </a:solidFill>
                <a:latin typeface="Arial" charset="0"/>
                <a:cs typeface="+mn-cs"/>
              </a:rPr>
            </a:br>
            <a:r>
              <a:rPr lang="de-DE" sz="2000">
                <a:solidFill>
                  <a:schemeClr val="bg1"/>
                </a:solidFill>
                <a:latin typeface="Arial" charset="0"/>
                <a:cs typeface="+mn-cs"/>
              </a:rPr>
              <a:t>500m image resolution</a:t>
            </a:r>
          </a:p>
        </p:txBody>
      </p:sp>
      <p:pic>
        <p:nvPicPr>
          <p:cNvPr id="19462" name="Picture 9" descr="geddes_multi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68638"/>
            <a:ext cx="5041900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9434" name="Text Box 10"/>
          <p:cNvSpPr txBox="1">
            <a:spLocks noChangeArrowheads="1"/>
          </p:cNvSpPr>
          <p:nvPr/>
        </p:nvSpPr>
        <p:spPr bwMode="auto">
          <a:xfrm>
            <a:off x="179388" y="3159125"/>
            <a:ext cx="31686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2000" b="1">
                <a:solidFill>
                  <a:schemeClr val="bg1"/>
                </a:solidFill>
                <a:latin typeface="Arial" charset="0"/>
                <a:cs typeface="+mn-cs"/>
              </a:rPr>
              <a:t>Gedes crater</a:t>
            </a:r>
            <a:br>
              <a:rPr lang="de-DE" sz="2000" b="1">
                <a:solidFill>
                  <a:schemeClr val="bg1"/>
                </a:solidFill>
                <a:latin typeface="Arial" charset="0"/>
                <a:cs typeface="+mn-cs"/>
              </a:rPr>
            </a:br>
            <a:r>
              <a:rPr lang="de-DE" sz="2000">
                <a:solidFill>
                  <a:schemeClr val="bg1"/>
                </a:solidFill>
                <a:latin typeface="Arial" charset="0"/>
                <a:cs typeface="+mn-cs"/>
              </a:rPr>
              <a:t>500m image resolution</a:t>
            </a:r>
          </a:p>
        </p:txBody>
      </p:sp>
      <p:sp>
        <p:nvSpPr>
          <p:cNvPr id="359435" name="Text Box 11"/>
          <p:cNvSpPr txBox="1">
            <a:spLocks noChangeArrowheads="1"/>
          </p:cNvSpPr>
          <p:nvPr/>
        </p:nvSpPr>
        <p:spPr bwMode="auto">
          <a:xfrm>
            <a:off x="179388" y="5373688"/>
            <a:ext cx="18002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1600" b="1">
                <a:latin typeface="Arial" charset="0"/>
                <a:cs typeface="+mn-cs"/>
              </a:rPr>
              <a:t>© MESSENGER JHU/APL</a:t>
            </a:r>
          </a:p>
        </p:txBody>
      </p:sp>
      <p:sp>
        <p:nvSpPr>
          <p:cNvPr id="359436" name="Text Box 12"/>
          <p:cNvSpPr txBox="1">
            <a:spLocks noChangeArrowheads="1"/>
          </p:cNvSpPr>
          <p:nvPr/>
        </p:nvSpPr>
        <p:spPr bwMode="auto">
          <a:xfrm>
            <a:off x="5148263" y="5589588"/>
            <a:ext cx="18002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1600" b="1">
                <a:solidFill>
                  <a:schemeClr val="bg1"/>
                </a:solidFill>
                <a:latin typeface="Arial" charset="0"/>
                <a:cs typeface="+mn-cs"/>
              </a:rPr>
              <a:t>© MESSENGER JHU/APL</a:t>
            </a:r>
          </a:p>
        </p:txBody>
      </p:sp>
    </p:spTree>
    <p:extLst>
      <p:ext uri="{BB962C8B-B14F-4D97-AF65-F5344CB8AC3E}">
        <p14:creationId xmlns:p14="http://schemas.microsoft.com/office/powerpoint/2010/main" val="1941008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>
                <a:solidFill>
                  <a:srgbClr val="FFFFFF"/>
                </a:solidFill>
                <a:latin typeface="Arial"/>
              </a:rPr>
              <a:t>Dr. Jörn Helbert (</a:t>
            </a:r>
            <a:r>
              <a:rPr lang="de-DE" dirty="0" err="1">
                <a:solidFill>
                  <a:srgbClr val="FFFFFF"/>
                </a:solidFill>
                <a:latin typeface="Arial"/>
              </a:rPr>
              <a:t>joern.helbert@dlr.de</a:t>
            </a:r>
            <a:r>
              <a:rPr lang="de-DE" dirty="0">
                <a:solidFill>
                  <a:srgbClr val="FFFFFF"/>
                </a:solidFill>
                <a:latin typeface="Arial"/>
              </a:rPr>
              <a:t>) – </a:t>
            </a:r>
            <a:r>
              <a:rPr lang="de-DE" dirty="0" smtClean="0">
                <a:solidFill>
                  <a:srgbClr val="FFFFFF"/>
                </a:solidFill>
                <a:latin typeface="Arial"/>
              </a:rPr>
              <a:t>Berlin 2015</a:t>
            </a:r>
            <a:endParaRPr lang="de-DE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1764" y="87313"/>
            <a:ext cx="4365625" cy="1346200"/>
          </a:xfrm>
        </p:spPr>
        <p:txBody>
          <a:bodyPr lIns="91440" tIns="45720" rIns="91440" bIns="45720" anchor="ctr">
            <a:normAutofit fontScale="90000"/>
          </a:bodyPr>
          <a:lstStyle/>
          <a:p>
            <a:r>
              <a:rPr lang="en-US" dirty="0" smtClean="0"/>
              <a:t>500m global coverage in the mid-infrared combined with 100m in the near infrared will provide amazing insights!</a:t>
            </a:r>
            <a:endParaRPr lang="en-US" dirty="0"/>
          </a:p>
        </p:txBody>
      </p:sp>
      <p:pic>
        <p:nvPicPr>
          <p:cNvPr id="353283" name="Picture 1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25"/>
          <a:stretch>
            <a:fillRect/>
          </a:stretch>
        </p:blipFill>
        <p:spPr bwMode="auto">
          <a:xfrm>
            <a:off x="276225" y="5002213"/>
            <a:ext cx="3106738" cy="1604962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284" name="Picture 12" descr="hires2_cyl_caloris_small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525" y="1795463"/>
            <a:ext cx="3622675" cy="31210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28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4325" y="2773363"/>
            <a:ext cx="4789488" cy="38322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902575" y="6297613"/>
            <a:ext cx="749300" cy="11747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3287" name="TextBox 7"/>
          <p:cNvSpPr txBox="1">
            <a:spLocks noChangeArrowheads="1"/>
          </p:cNvSpPr>
          <p:nvPr/>
        </p:nvSpPr>
        <p:spPr bwMode="auto">
          <a:xfrm>
            <a:off x="7797800" y="5834063"/>
            <a:ext cx="1171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Calibri" charset="0"/>
                <a:cs typeface="ＭＳ Ｐゴシック" charset="0"/>
              </a:rPr>
              <a:t>20 km</a:t>
            </a:r>
          </a:p>
        </p:txBody>
      </p:sp>
      <p:sp>
        <p:nvSpPr>
          <p:cNvPr id="353288" name="Rectangle 4"/>
          <p:cNvSpPr>
            <a:spLocks noChangeArrowheads="1"/>
          </p:cNvSpPr>
          <p:nvPr/>
        </p:nvSpPr>
        <p:spPr bwMode="auto">
          <a:xfrm>
            <a:off x="1255713" y="2889250"/>
            <a:ext cx="236537" cy="198438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53289" name="Picture 10" descr="Bright spo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3250" y="266700"/>
            <a:ext cx="3230563" cy="2382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1492250" y="2773363"/>
            <a:ext cx="2632075" cy="127000"/>
          </a:xfrm>
          <a:prstGeom prst="line">
            <a:avLst/>
          </a:prstGeom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6200000" flipH="1">
            <a:off x="923132" y="3404394"/>
            <a:ext cx="3517900" cy="2884487"/>
          </a:xfrm>
          <a:prstGeom prst="line">
            <a:avLst/>
          </a:prstGeom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3292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9300" y="266700"/>
            <a:ext cx="1512888" cy="1306513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3293" name="Rectangle 13"/>
          <p:cNvSpPr>
            <a:spLocks noChangeArrowheads="1"/>
          </p:cNvSpPr>
          <p:nvPr/>
        </p:nvSpPr>
        <p:spPr bwMode="auto">
          <a:xfrm flipH="1" flipV="1">
            <a:off x="8172450" y="6308725"/>
            <a:ext cx="17463" cy="1746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53295" name="Rectangle 15"/>
          <p:cNvSpPr>
            <a:spLocks noChangeArrowheads="1"/>
          </p:cNvSpPr>
          <p:nvPr/>
        </p:nvSpPr>
        <p:spPr bwMode="auto">
          <a:xfrm flipH="1" flipV="1">
            <a:off x="7451725" y="6364288"/>
            <a:ext cx="1439863" cy="1746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grpSp>
        <p:nvGrpSpPr>
          <p:cNvPr id="353298" name="Group 18"/>
          <p:cNvGrpSpPr>
            <a:grpSpLocks/>
          </p:cNvGrpSpPr>
          <p:nvPr/>
        </p:nvGrpSpPr>
        <p:grpSpPr bwMode="auto">
          <a:xfrm>
            <a:off x="7019925" y="3925888"/>
            <a:ext cx="2089150" cy="2311400"/>
            <a:chOff x="4422" y="2473"/>
            <a:chExt cx="1316" cy="1456"/>
          </a:xfrm>
        </p:grpSpPr>
        <p:sp>
          <p:nvSpPr>
            <p:cNvPr id="353294" name="AutoShape 14"/>
            <p:cNvSpPr>
              <a:spLocks noChangeArrowheads="1"/>
            </p:cNvSpPr>
            <p:nvPr/>
          </p:nvSpPr>
          <p:spPr bwMode="auto">
            <a:xfrm>
              <a:off x="4995" y="3158"/>
              <a:ext cx="318" cy="771"/>
            </a:xfrm>
            <a:prstGeom prst="downArrow">
              <a:avLst>
                <a:gd name="adj1" fmla="val 50000"/>
                <a:gd name="adj2" fmla="val 6061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53296" name="Text Box 16"/>
            <p:cNvSpPr txBox="1">
              <a:spLocks noChangeArrowheads="1"/>
            </p:cNvSpPr>
            <p:nvPr/>
          </p:nvSpPr>
          <p:spPr bwMode="auto">
            <a:xfrm>
              <a:off x="4422" y="2473"/>
              <a:ext cx="1316" cy="730"/>
            </a:xfrm>
            <a:prstGeom prst="rect">
              <a:avLst/>
            </a:prstGeom>
            <a:solidFill>
              <a:schemeClr val="bg2">
                <a:alpha val="63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de-DE" sz="2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MERTIS/VIHI</a:t>
              </a:r>
              <a:endParaRPr lang="de-DE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de-DE" sz="2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Single </a:t>
              </a:r>
              <a:r>
                <a:rPr lang="de-DE" sz="2000" dirty="0" err="1" smtClean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pixel</a:t>
              </a:r>
              <a:r>
                <a:rPr lang="de-DE" sz="2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 </a:t>
              </a:r>
              <a:r>
                <a:rPr lang="de-DE" sz="2000" dirty="0" err="1" smtClean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and</a:t>
              </a:r>
              <a:r>
                <a:rPr lang="de-DE" sz="2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 </a:t>
              </a:r>
              <a:r>
                <a:rPr lang="de-DE" sz="2000" dirty="0" err="1" smtClean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swath</a:t>
              </a:r>
              <a:r>
                <a:rPr lang="de-DE" sz="2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 </a:t>
              </a:r>
              <a:r>
                <a:rPr lang="de-DE" sz="2000" dirty="0" err="1" smtClean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width</a:t>
              </a:r>
              <a:endParaRPr lang="de-DE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353297" name="Text Box 17"/>
          <p:cNvSpPr txBox="1">
            <a:spLocks noChangeArrowheads="1"/>
          </p:cNvSpPr>
          <p:nvPr/>
        </p:nvSpPr>
        <p:spPr bwMode="auto">
          <a:xfrm>
            <a:off x="3922713" y="1989138"/>
            <a:ext cx="18732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de-DE" sz="18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©MESSENGER JHU/APL</a:t>
            </a:r>
          </a:p>
        </p:txBody>
      </p:sp>
    </p:spTree>
    <p:extLst>
      <p:ext uri="{BB962C8B-B14F-4D97-AF65-F5344CB8AC3E}">
        <p14:creationId xmlns:p14="http://schemas.microsoft.com/office/powerpoint/2010/main" val="20538833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3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>
          <a:xfrm>
            <a:off x="427038" y="747713"/>
            <a:ext cx="5627687" cy="1143000"/>
          </a:xfrm>
        </p:spPr>
        <p:txBody>
          <a:bodyPr/>
          <a:lstStyle/>
          <a:p>
            <a:pPr eaLnBrk="1" hangingPunct="1"/>
            <a:r>
              <a:rPr lang="en-GB">
                <a:latin typeface="Calibri" charset="0"/>
              </a:rPr>
              <a:t>Mercury Imaging X-ray Spectrometer - MIXS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323850" y="2565400"/>
            <a:ext cx="8713788" cy="4021138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b="1" dirty="0" smtClean="0">
                <a:ea typeface="+mn-ea"/>
              </a:rPr>
              <a:t>MIXS is an ideal follow-on instrument to the MESSENGER XRS:</a:t>
            </a:r>
          </a:p>
          <a:p>
            <a:pPr marL="540000"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GB" dirty="0" smtClean="0">
                <a:ea typeface="+mn-ea"/>
              </a:rPr>
              <a:t>High spectral resolution of solid state focal plane allows direct measurement of composition ratios without the need for balanced filters </a:t>
            </a:r>
            <a:endParaRPr lang="en-GB" sz="500" dirty="0" smtClean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b="1" dirty="0" smtClean="0">
                <a:ea typeface="+mn-ea"/>
              </a:rPr>
              <a:t>Science highlights:</a:t>
            </a:r>
          </a:p>
          <a:p>
            <a:pPr marL="540000"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GB" dirty="0" smtClean="0">
                <a:ea typeface="+mn-ea"/>
              </a:rPr>
              <a:t>In periods of enhanced solar activity spatial resolution of a few km possible with MIXS-T</a:t>
            </a:r>
          </a:p>
          <a:p>
            <a:pPr marL="540000"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GB" dirty="0" smtClean="0">
                <a:ea typeface="+mn-ea"/>
              </a:rPr>
              <a:t>In quiet sun a 10 degree resolution map of the surface (</a:t>
            </a:r>
            <a:r>
              <a:rPr lang="en-GB" dirty="0">
                <a:ea typeface="+mn-ea"/>
              </a:rPr>
              <a:t>both hemispheres</a:t>
            </a:r>
            <a:r>
              <a:rPr lang="en-GB" dirty="0" smtClean="0">
                <a:ea typeface="+mn-ea"/>
              </a:rPr>
              <a:t>) will be generated by MIXS-C </a:t>
            </a:r>
          </a:p>
          <a:p>
            <a:pPr marL="540000"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GB" dirty="0">
                <a:ea typeface="+mn-ea"/>
              </a:rPr>
              <a:t>C</a:t>
            </a:r>
            <a:r>
              <a:rPr lang="en-GB" dirty="0" smtClean="0">
                <a:ea typeface="+mn-ea"/>
              </a:rPr>
              <a:t>ompositional information from permanently shadowed craters may be possible if electrons precipitate at location</a:t>
            </a:r>
          </a:p>
          <a:p>
            <a:pPr marL="540000"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GB" dirty="0" smtClean="0">
                <a:ea typeface="+mn-ea"/>
              </a:rPr>
              <a:t>High spatial resolution allows MIXS to resolve hollows/bright crater floor deposits and other surface geological features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888" y="319088"/>
            <a:ext cx="26670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5659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en-GB">
                <a:latin typeface="Calibri" charset="0"/>
              </a:rPr>
              <a:t>MIXS Performance</a:t>
            </a:r>
          </a:p>
        </p:txBody>
      </p:sp>
      <p:sp>
        <p:nvSpPr>
          <p:cNvPr id="3075" name="Text Box 10"/>
          <p:cNvSpPr txBox="1">
            <a:spLocks noChangeArrowheads="1"/>
          </p:cNvSpPr>
          <p:nvPr/>
        </p:nvSpPr>
        <p:spPr bwMode="auto">
          <a:xfrm>
            <a:off x="755650" y="5229225"/>
            <a:ext cx="7194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>
                <a:solidFill>
                  <a:prstClr val="black"/>
                </a:solidFill>
              </a:rPr>
              <a:t>(left) MDIS NAC image; (right) rebinned to MIXS-T resolution (4km)</a:t>
            </a:r>
            <a:endParaRPr lang="en-GB" sz="1000" i="1">
              <a:solidFill>
                <a:prstClr val="black"/>
              </a:solidFill>
            </a:endParaRPr>
          </a:p>
        </p:txBody>
      </p:sp>
      <p:sp>
        <p:nvSpPr>
          <p:cNvPr id="3076" name="Rectangle 16"/>
          <p:cNvSpPr>
            <a:spLocks noChangeArrowheads="1"/>
          </p:cNvSpPr>
          <p:nvPr/>
        </p:nvSpPr>
        <p:spPr bwMode="auto">
          <a:xfrm>
            <a:off x="0" y="6597650"/>
            <a:ext cx="62277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000" i="1">
                <a:solidFill>
                  <a:prstClr val="black"/>
                </a:solidFill>
                <a:latin typeface="Calibri" charset="0"/>
                <a:ea typeface="ＭＳ Ｐゴシック" charset="0"/>
              </a:rPr>
              <a:t>Image credit: NASA/Johns Hopkins University, Applied Physics Laboratory/Carnegie Institution of Washington.</a:t>
            </a:r>
          </a:p>
        </p:txBody>
      </p:sp>
      <p:pic>
        <p:nvPicPr>
          <p:cNvPr id="3077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55788"/>
            <a:ext cx="6408738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Content Placeholder 4"/>
          <p:cNvGraphicFramePr>
            <a:graphicFrameLocks/>
          </p:cNvGraphicFramePr>
          <p:nvPr/>
        </p:nvGraphicFramePr>
        <p:xfrm>
          <a:off x="6596063" y="2205038"/>
          <a:ext cx="2460624" cy="2978153"/>
        </p:xfrm>
        <a:graphic>
          <a:graphicData uri="http://schemas.openxmlformats.org/drawingml/2006/table">
            <a:tbl>
              <a:tblPr/>
              <a:tblGrid>
                <a:gridCol w="730498"/>
                <a:gridCol w="865063"/>
                <a:gridCol w="865063"/>
              </a:tblGrid>
              <a:tr h="2929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 dirty="0" smtClean="0">
                          <a:latin typeface="+mj-lt"/>
                          <a:ea typeface="Times New Roman"/>
                          <a:cs typeface="Times New Roman"/>
                        </a:rPr>
                        <a:t>Flare state</a:t>
                      </a:r>
                      <a:endParaRPr lang="en-GB" sz="11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7671" marR="576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 dirty="0">
                          <a:latin typeface="+mj-lt"/>
                          <a:ea typeface="Times New Roman"/>
                          <a:cs typeface="Times New Roman"/>
                        </a:rPr>
                        <a:t>X1 </a:t>
                      </a:r>
                      <a:endParaRPr lang="en-GB" sz="11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7671" marR="576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 dirty="0">
                          <a:latin typeface="+mj-lt"/>
                          <a:ea typeface="Times New Roman"/>
                          <a:cs typeface="Times New Roman"/>
                        </a:rPr>
                        <a:t>M1</a:t>
                      </a:r>
                      <a:endParaRPr lang="en-GB" sz="11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7671" marR="576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2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latin typeface="+mj-lt"/>
                          <a:ea typeface="Times New Roman"/>
                          <a:cs typeface="Times New Roman"/>
                        </a:rPr>
                        <a:t>Element</a:t>
                      </a:r>
                    </a:p>
                  </a:txBody>
                  <a:tcPr marL="57671" marR="576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latin typeface="+mj-lt"/>
                          <a:ea typeface="Times New Roman"/>
                          <a:cs typeface="Times New Roman"/>
                        </a:rPr>
                        <a:t>Spatial resolution (km</a:t>
                      </a:r>
                      <a:r>
                        <a:rPr lang="en-GB" sz="1000" dirty="0" smtClean="0">
                          <a:latin typeface="+mj-lt"/>
                          <a:ea typeface="Times New Roman"/>
                          <a:cs typeface="Times New Roman"/>
                        </a:rPr>
                        <a:t>)</a:t>
                      </a:r>
                      <a:endParaRPr lang="en-GB" sz="10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7671" marR="576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7681" marR="576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1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latin typeface="+mj-lt"/>
                          <a:ea typeface="Times New Roman"/>
                          <a:cs typeface="Times New Roman"/>
                        </a:rPr>
                        <a:t>Na</a:t>
                      </a:r>
                    </a:p>
                  </a:txBody>
                  <a:tcPr marL="57671" marR="576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latin typeface="+mj-lt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57671" marR="576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+mj-lt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57671" marR="576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1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latin typeface="+mj-lt"/>
                          <a:ea typeface="Times New Roman"/>
                          <a:cs typeface="Times New Roman"/>
                        </a:rPr>
                        <a:t>Mg</a:t>
                      </a:r>
                    </a:p>
                  </a:txBody>
                  <a:tcPr marL="57671" marR="576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latin typeface="+mj-lt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57671" marR="576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+mj-lt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57671" marR="576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1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+mj-lt"/>
                          <a:ea typeface="Times New Roman"/>
                          <a:cs typeface="Times New Roman"/>
                        </a:rPr>
                        <a:t>Al</a:t>
                      </a:r>
                    </a:p>
                  </a:txBody>
                  <a:tcPr marL="57671" marR="576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latin typeface="+mj-lt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57671" marR="576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latin typeface="+mj-lt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57671" marR="576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1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+mj-lt"/>
                          <a:ea typeface="Times New Roman"/>
                          <a:cs typeface="Times New Roman"/>
                        </a:rPr>
                        <a:t>Si</a:t>
                      </a:r>
                    </a:p>
                  </a:txBody>
                  <a:tcPr marL="57671" marR="576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latin typeface="+mj-lt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57671" marR="576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latin typeface="+mj-lt"/>
                          <a:ea typeface="Times New Roman"/>
                          <a:cs typeface="Times New Roman"/>
                        </a:rPr>
                        <a:t>15</a:t>
                      </a:r>
                    </a:p>
                  </a:txBody>
                  <a:tcPr marL="57671" marR="576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1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+mj-lt"/>
                          <a:ea typeface="Times New Roman"/>
                          <a:cs typeface="Times New Roman"/>
                        </a:rPr>
                        <a:t>P</a:t>
                      </a:r>
                    </a:p>
                  </a:txBody>
                  <a:tcPr marL="57671" marR="576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latin typeface="+mj-lt"/>
                          <a:ea typeface="Times New Roman"/>
                          <a:cs typeface="Times New Roman"/>
                        </a:rPr>
                        <a:t>25</a:t>
                      </a:r>
                    </a:p>
                  </a:txBody>
                  <a:tcPr marL="57671" marR="576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1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7671" marR="576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1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+mj-lt"/>
                          <a:ea typeface="Times New Roman"/>
                          <a:cs typeface="Times New Roman"/>
                        </a:rPr>
                        <a:t>K</a:t>
                      </a:r>
                    </a:p>
                  </a:txBody>
                  <a:tcPr marL="57671" marR="576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latin typeface="+mj-lt"/>
                          <a:ea typeface="Times New Roman"/>
                          <a:cs typeface="Times New Roman"/>
                        </a:rPr>
                        <a:t>15</a:t>
                      </a:r>
                    </a:p>
                  </a:txBody>
                  <a:tcPr marL="57671" marR="576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1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7671" marR="576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1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+mj-lt"/>
                          <a:ea typeface="Times New Roman"/>
                          <a:cs typeface="Times New Roman"/>
                        </a:rPr>
                        <a:t>Ca</a:t>
                      </a:r>
                    </a:p>
                  </a:txBody>
                  <a:tcPr marL="57671" marR="576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latin typeface="+mj-lt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57671" marR="576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latin typeface="+mj-lt"/>
                          <a:ea typeface="Times New Roman"/>
                          <a:cs typeface="Times New Roman"/>
                        </a:rPr>
                        <a:t>20</a:t>
                      </a:r>
                    </a:p>
                  </a:txBody>
                  <a:tcPr marL="57671" marR="576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1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+mj-lt"/>
                          <a:ea typeface="Times New Roman"/>
                          <a:cs typeface="Times New Roman"/>
                        </a:rPr>
                        <a:t>Ti</a:t>
                      </a:r>
                    </a:p>
                  </a:txBody>
                  <a:tcPr marL="57671" marR="576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latin typeface="+mj-lt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57671" marR="576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1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7671" marR="576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1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latin typeface="+mj-lt"/>
                          <a:ea typeface="Times New Roman"/>
                          <a:cs typeface="Times New Roman"/>
                        </a:rPr>
                        <a:t>Fe</a:t>
                      </a:r>
                    </a:p>
                  </a:txBody>
                  <a:tcPr marL="57671" marR="576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latin typeface="+mj-lt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57671" marR="576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latin typeface="+mj-lt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57671" marR="576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216275" y="941388"/>
            <a:ext cx="272415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dirty="0">
                <a:solidFill>
                  <a:prstClr val="black"/>
                </a:solidFill>
                <a:latin typeface="Calibri"/>
                <a:ea typeface="ＭＳ Ｐゴシック" charset="0"/>
              </a:rPr>
              <a:t>Spatial resolution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11925" y="5229225"/>
            <a:ext cx="2628900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b="1" dirty="0">
                <a:solidFill>
                  <a:prstClr val="black"/>
                </a:solidFill>
                <a:latin typeface="Calibri"/>
                <a:ea typeface="ＭＳ Ｐゴシック" charset="0"/>
              </a:rPr>
              <a:t>NB Lower flare state is associated with degraded resolutions as pixels are binned to improve image statistics</a:t>
            </a:r>
          </a:p>
        </p:txBody>
      </p:sp>
    </p:spTree>
    <p:extLst>
      <p:ext uri="{BB962C8B-B14F-4D97-AF65-F5344CB8AC3E}">
        <p14:creationId xmlns:p14="http://schemas.microsoft.com/office/powerpoint/2010/main" val="2589351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68313" y="-15875"/>
            <a:ext cx="8229600" cy="1143000"/>
          </a:xfrm>
        </p:spPr>
        <p:txBody>
          <a:bodyPr/>
          <a:lstStyle/>
          <a:p>
            <a:r>
              <a:rPr lang="en-GB">
                <a:latin typeface="Calibri" charset="0"/>
              </a:rPr>
              <a:t>MIXS Performance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308100"/>
            <a:ext cx="714057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10"/>
          <p:cNvSpPr txBox="1">
            <a:spLocks noChangeArrowheads="1"/>
          </p:cNvSpPr>
          <p:nvPr/>
        </p:nvSpPr>
        <p:spPr bwMode="auto">
          <a:xfrm>
            <a:off x="323850" y="6254750"/>
            <a:ext cx="8064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>
                <a:solidFill>
                  <a:prstClr val="black"/>
                </a:solidFill>
              </a:rPr>
              <a:t>Terrestrial basalt sample illuminated by W-anode X-ray tube during on-ground calibration of MIXS</a:t>
            </a:r>
          </a:p>
        </p:txBody>
      </p:sp>
      <p:sp>
        <p:nvSpPr>
          <p:cNvPr id="4101" name="Title 1"/>
          <p:cNvSpPr txBox="1">
            <a:spLocks/>
          </p:cNvSpPr>
          <p:nvPr/>
        </p:nvSpPr>
        <p:spPr bwMode="auto">
          <a:xfrm>
            <a:off x="519113" y="4762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>
                <a:solidFill>
                  <a:prstClr val="black"/>
                </a:solidFill>
              </a:rPr>
              <a:t>Energy resolution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08813" y="1844675"/>
            <a:ext cx="2124075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b="1" dirty="0">
                <a:solidFill>
                  <a:prstClr val="black"/>
                </a:solidFill>
                <a:latin typeface="Calibri"/>
                <a:ea typeface="ＭＳ Ｐゴシック" charset="0"/>
              </a:rPr>
              <a:t>Rock-forming elements Mg, Al and Si are directly resolved.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400" b="1" dirty="0">
              <a:solidFill>
                <a:prstClr val="black"/>
              </a:solidFill>
              <a:latin typeface="Calibri"/>
              <a:ea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400" b="1" dirty="0">
              <a:solidFill>
                <a:prstClr val="black"/>
              </a:solidFill>
              <a:latin typeface="Calibri"/>
              <a:ea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b="1" dirty="0">
                <a:solidFill>
                  <a:prstClr val="black"/>
                </a:solidFill>
                <a:latin typeface="Calibri"/>
                <a:ea typeface="ＭＳ Ｐゴシック" charset="0"/>
              </a:rPr>
              <a:t>Fe-L is resolved, meaning Fe can be detected even during solar quiet. </a:t>
            </a:r>
          </a:p>
        </p:txBody>
      </p:sp>
      <p:sp>
        <p:nvSpPr>
          <p:cNvPr id="4" name="Oval 3"/>
          <p:cNvSpPr/>
          <p:nvPr/>
        </p:nvSpPr>
        <p:spPr>
          <a:xfrm>
            <a:off x="1476375" y="2060575"/>
            <a:ext cx="719138" cy="19446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331913" y="3213100"/>
            <a:ext cx="0" cy="4476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0109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86000" y="648000"/>
            <a:ext cx="8172000" cy="738187"/>
          </a:xfrm>
        </p:spPr>
        <p:txBody>
          <a:bodyPr/>
          <a:lstStyle/>
          <a:p>
            <a:r>
              <a:rPr lang="en-GB" dirty="0" smtClean="0"/>
              <a:t>The BELA instrument: Overview</a:t>
            </a:r>
            <a:endParaRPr lang="en-GB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476672"/>
            <a:ext cx="610682" cy="610684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9" t="9332" r="13648" b="2360"/>
          <a:stretch/>
        </p:blipFill>
        <p:spPr bwMode="auto">
          <a:xfrm>
            <a:off x="1403648" y="1196752"/>
            <a:ext cx="6480720" cy="4869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2006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2220" y="292265"/>
            <a:ext cx="8380780" cy="838200"/>
          </a:xfrm>
        </p:spPr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perception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joint</a:t>
            </a:r>
            <a:r>
              <a:rPr lang="de-DE" dirty="0" smtClean="0"/>
              <a:t> </a:t>
            </a:r>
            <a:r>
              <a:rPr lang="de-DE" dirty="0" err="1" smtClean="0"/>
              <a:t>surface</a:t>
            </a:r>
            <a:r>
              <a:rPr lang="de-DE" dirty="0" smtClean="0"/>
              <a:t> </a:t>
            </a:r>
            <a:r>
              <a:rPr lang="de-DE" dirty="0" err="1" smtClean="0"/>
              <a:t>science</a:t>
            </a:r>
            <a:r>
              <a:rPr lang="de-DE" dirty="0" smtClean="0"/>
              <a:t> </a:t>
            </a:r>
            <a:r>
              <a:rPr lang="de-DE" dirty="0" err="1" smtClean="0"/>
              <a:t>between</a:t>
            </a:r>
            <a:r>
              <a:rPr lang="de-DE" dirty="0" smtClean="0"/>
              <a:t> MESSENGER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BepiColombo</a:t>
            </a:r>
            <a:r>
              <a:rPr lang="de-DE" dirty="0" smtClean="0"/>
              <a:t>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seen</a:t>
            </a:r>
            <a:r>
              <a:rPr lang="de-DE" dirty="0" smtClean="0"/>
              <a:t> </a:t>
            </a:r>
            <a:r>
              <a:rPr lang="de-DE" dirty="0" err="1" smtClean="0"/>
              <a:t>many</a:t>
            </a:r>
            <a:r>
              <a:rPr lang="de-DE" dirty="0" smtClean="0"/>
              <a:t> </a:t>
            </a:r>
            <a:r>
              <a:rPr lang="de-DE" dirty="0" err="1" smtClean="0"/>
              <a:t>phases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2220" y="1156843"/>
            <a:ext cx="8380780" cy="5011049"/>
          </a:xfrm>
        </p:spPr>
        <p:txBody>
          <a:bodyPr/>
          <a:lstStyle/>
          <a:p>
            <a:pPr>
              <a:lnSpc>
                <a:spcPct val="120000"/>
              </a:lnSpc>
              <a:buFont typeface="+mj-lt"/>
              <a:buAutoNum type="arabicPeriod"/>
            </a:pPr>
            <a:r>
              <a:rPr lang="en-US" dirty="0" smtClean="0"/>
              <a:t>We will do great surface science (and what is this MESSENGER mission??)</a:t>
            </a:r>
          </a:p>
          <a:p>
            <a:pPr>
              <a:lnSpc>
                <a:spcPct val="120000"/>
              </a:lnSpc>
              <a:buFont typeface="+mj-lt"/>
              <a:buAutoNum type="arabicPeriod"/>
            </a:pPr>
            <a:r>
              <a:rPr lang="en-US" dirty="0" smtClean="0"/>
              <a:t>We will do great science with both missions observing the planet (almost) simultaneously</a:t>
            </a:r>
          </a:p>
          <a:p>
            <a:pPr>
              <a:lnSpc>
                <a:spcPct val="120000"/>
              </a:lnSpc>
              <a:buFont typeface="+mj-lt"/>
              <a:buAutoNum type="arabicPeriod"/>
            </a:pPr>
            <a:r>
              <a:rPr lang="en-US" dirty="0" smtClean="0"/>
              <a:t>My instrument does much better surface science than all that other proposed instruments – and no way I will even mention MESSENGER</a:t>
            </a:r>
          </a:p>
          <a:p>
            <a:pPr>
              <a:lnSpc>
                <a:spcPct val="120000"/>
              </a:lnSpc>
              <a:buFont typeface="+mj-lt"/>
              <a:buAutoNum type="arabicPeriod"/>
            </a:pPr>
            <a:r>
              <a:rPr lang="en-US" dirty="0" smtClean="0"/>
              <a:t>What can we do that MESSENGER hasn’t done already?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(or the agency version – why do you need so much money for </a:t>
            </a:r>
            <a:r>
              <a:rPr lang="en-US" dirty="0" err="1" smtClean="0"/>
              <a:t>BepiColombo</a:t>
            </a:r>
            <a:r>
              <a:rPr lang="en-US" dirty="0" smtClean="0"/>
              <a:t> if MESSENGER has done it already)</a:t>
            </a:r>
          </a:p>
          <a:p>
            <a:pPr>
              <a:lnSpc>
                <a:spcPct val="120000"/>
              </a:lnSpc>
              <a:buFont typeface="+mj-lt"/>
              <a:buAutoNum type="arabicPeriod"/>
            </a:pPr>
            <a:r>
              <a:rPr lang="en-US" dirty="0" smtClean="0"/>
              <a:t>MESSENGER raised so many questions that we didn’t even know about and with </a:t>
            </a:r>
            <a:r>
              <a:rPr lang="en-US" dirty="0" err="1" smtClean="0"/>
              <a:t>BepiColombo</a:t>
            </a:r>
            <a:r>
              <a:rPr lang="en-US" dirty="0" smtClean="0"/>
              <a:t> we might provide some answers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And surely raise many new questions…</a:t>
            </a:r>
          </a:p>
          <a:p>
            <a:pPr marL="571500" lvl="1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FFFFFF"/>
                </a:solidFill>
                <a:latin typeface="Arial"/>
              </a:rPr>
              <a:t>Dr. Jörn Helbert (</a:t>
            </a:r>
            <a:r>
              <a:rPr lang="de-DE" dirty="0" err="1" smtClean="0">
                <a:solidFill>
                  <a:srgbClr val="FFFFFF"/>
                </a:solidFill>
                <a:latin typeface="Arial"/>
              </a:rPr>
              <a:t>joern.helbert@dlr.de</a:t>
            </a:r>
            <a:r>
              <a:rPr lang="de-DE" dirty="0" smtClean="0">
                <a:solidFill>
                  <a:srgbClr val="FFFFFF"/>
                </a:solidFill>
                <a:latin typeface="Arial"/>
              </a:rPr>
              <a:t>) – Berlin 2015</a:t>
            </a:r>
            <a:endParaRPr lang="de-DE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7983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 txBox="1">
            <a:spLocks noChangeArrowheads="1"/>
          </p:cNvSpPr>
          <p:nvPr/>
        </p:nvSpPr>
        <p:spPr bwMode="auto">
          <a:xfrm>
            <a:off x="990600" y="476672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ts val="2900"/>
              </a:lnSpc>
              <a:buNone/>
            </a:pPr>
            <a:r>
              <a:rPr lang="en-US" altLang="de-DE" b="1" dirty="0">
                <a:solidFill>
                  <a:srgbClr val="686868"/>
                </a:solidFill>
                <a:latin typeface="Arial" pitchFamily="34" charset="0"/>
                <a:cs typeface="Arial" pitchFamily="34" charset="0"/>
              </a:rPr>
              <a:t>BELA</a:t>
            </a:r>
            <a:r>
              <a:rPr lang="en-US" altLang="de-DE" b="1" dirty="0">
                <a:solidFill>
                  <a:srgbClr val="454545"/>
                </a:solidFill>
                <a:latin typeface="Arial" pitchFamily="34" charset="0"/>
              </a:rPr>
              <a:t> </a:t>
            </a:r>
            <a:r>
              <a:rPr lang="en-US" altLang="de-DE" b="1" dirty="0">
                <a:solidFill>
                  <a:srgbClr val="686868"/>
                </a:solidFill>
                <a:latin typeface="Arial" pitchFamily="34" charset="0"/>
                <a:cs typeface="Arial" pitchFamily="34" charset="0"/>
              </a:rPr>
              <a:t>on the </a:t>
            </a:r>
            <a:r>
              <a:rPr lang="en-US" altLang="de-DE" b="1" dirty="0" err="1">
                <a:solidFill>
                  <a:srgbClr val="686868"/>
                </a:solidFill>
                <a:latin typeface="Arial" pitchFamily="34" charset="0"/>
                <a:cs typeface="Arial" pitchFamily="34" charset="0"/>
              </a:rPr>
              <a:t>BepiColombo</a:t>
            </a:r>
            <a:r>
              <a:rPr lang="en-US" altLang="de-DE" b="1" dirty="0">
                <a:solidFill>
                  <a:srgbClr val="686868"/>
                </a:solidFill>
                <a:latin typeface="Arial" pitchFamily="34" charset="0"/>
                <a:cs typeface="Arial" pitchFamily="34" charset="0"/>
              </a:rPr>
              <a:t> S/C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2776"/>
            <a:ext cx="6652369" cy="436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4293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5" y="836712"/>
            <a:ext cx="8676456" cy="462614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331971" y="260648"/>
            <a:ext cx="6480064" cy="397972"/>
          </a:xfrm>
          <a:prstGeom prst="rect">
            <a:avLst/>
          </a:prstGeom>
          <a:noFill/>
        </p:spPr>
        <p:txBody>
          <a:bodyPr wrap="none" lIns="88688" tIns="44344" rIns="88688" bIns="44344" rtlCol="0">
            <a:spAutoFit/>
          </a:bodyPr>
          <a:lstStyle/>
          <a:p>
            <a:pPr algn="ctr">
              <a:buNone/>
            </a:pPr>
            <a:r>
              <a:rPr lang="en-US" sz="2000" b="1" dirty="0" smtClean="0">
                <a:latin typeface="Cambria" panose="02040503050406030204" pitchFamily="18" charset="0"/>
              </a:rPr>
              <a:t>MLA coverage as of March 2014 (3 years of operation)</a:t>
            </a:r>
            <a:endParaRPr lang="en-US" sz="2000" b="1" dirty="0">
              <a:latin typeface="Cambria" panose="02040503050406030204" pitchFamily="18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04" y="5920472"/>
            <a:ext cx="4017189" cy="696997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919504" y="5488424"/>
            <a:ext cx="2869588" cy="392137"/>
          </a:xfrm>
          <a:prstGeom prst="rect">
            <a:avLst/>
          </a:prstGeom>
          <a:noFill/>
        </p:spPr>
        <p:txBody>
          <a:bodyPr wrap="none" lIns="88688" tIns="44344" rIns="88688" bIns="44344" rtlCol="0">
            <a:spAutoFit/>
          </a:bodyPr>
          <a:lstStyle/>
          <a:p>
            <a:pPr algn="ctr">
              <a:buNone/>
            </a:pPr>
            <a:r>
              <a:rPr lang="en-US" dirty="0">
                <a:latin typeface="Cambria" panose="02040503050406030204" pitchFamily="18" charset="0"/>
              </a:rPr>
              <a:t>Reference </a:t>
            </a:r>
            <a:r>
              <a:rPr lang="en-US" dirty="0" smtClean="0">
                <a:latin typeface="Cambria" panose="02040503050406030204" pitchFamily="18" charset="0"/>
              </a:rPr>
              <a:t>sphere</a:t>
            </a:r>
            <a:r>
              <a:rPr lang="en-US" dirty="0">
                <a:latin typeface="Cambria" panose="02040503050406030204" pitchFamily="18" charset="0"/>
              </a:rPr>
              <a:t>: 2440 km</a:t>
            </a:r>
          </a:p>
        </p:txBody>
      </p:sp>
    </p:spTree>
    <p:extLst>
      <p:ext uri="{BB962C8B-B14F-4D97-AF65-F5344CB8AC3E}">
        <p14:creationId xmlns:p14="http://schemas.microsoft.com/office/powerpoint/2010/main" val="2558662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472684" y="4869160"/>
            <a:ext cx="8419796" cy="1423253"/>
          </a:xfrm>
          <a:prstGeom prst="rect">
            <a:avLst/>
          </a:prstGeom>
          <a:noFill/>
        </p:spPr>
        <p:txBody>
          <a:bodyPr wrap="square" lIns="88688" tIns="44344" rIns="88688" bIns="44344" rtlCol="0">
            <a:spAutoFit/>
          </a:bodyPr>
          <a:lstStyle/>
          <a:p>
            <a:pPr>
              <a:buNone/>
            </a:pPr>
            <a:r>
              <a:rPr lang="en-US" dirty="0" smtClean="0">
                <a:latin typeface="Cambria" panose="02040503050406030204" pitchFamily="18" charset="0"/>
              </a:rPr>
              <a:t>BELA can obtain full global coverage due to the MPO orbit and its natural shift of pericenter</a:t>
            </a:r>
          </a:p>
          <a:p>
            <a:pPr>
              <a:buNone/>
            </a:pPr>
            <a:r>
              <a:rPr lang="en-US" dirty="0" smtClean="0">
                <a:latin typeface="Cambria" panose="02040503050406030204" pitchFamily="18" charset="0"/>
              </a:rPr>
              <a:t>Blue regions correspond to the best signal-to-noise ratio  (lowest altitude ~400 km, red regions to ~1050 km altitude)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348907" y="260648"/>
            <a:ext cx="6446209" cy="422979"/>
          </a:xfrm>
          <a:prstGeom prst="rect">
            <a:avLst/>
          </a:prstGeom>
          <a:noFill/>
        </p:spPr>
        <p:txBody>
          <a:bodyPr wrap="none" lIns="88688" tIns="44344" rIns="88688" bIns="44344" rtlCol="0">
            <a:spAutoFit/>
          </a:bodyPr>
          <a:lstStyle/>
          <a:p>
            <a:pPr algn="ctr">
              <a:buNone/>
            </a:pPr>
            <a:r>
              <a:rPr lang="en-US" sz="2000" b="1" dirty="0" smtClean="0">
                <a:latin typeface="Cambria" panose="02040503050406030204" pitchFamily="18" charset="0"/>
              </a:rPr>
              <a:t>Expected BELA coverage for 1 year (nominal mission)</a:t>
            </a:r>
            <a:endParaRPr lang="en-US" sz="2000" b="1" dirty="0">
              <a:latin typeface="Cambria" panose="020405030504060302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10" y="1023667"/>
            <a:ext cx="6789702" cy="359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77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2773259" y="260648"/>
            <a:ext cx="3597480" cy="422979"/>
          </a:xfrm>
          <a:prstGeom prst="rect">
            <a:avLst/>
          </a:prstGeom>
          <a:noFill/>
        </p:spPr>
        <p:txBody>
          <a:bodyPr wrap="none" lIns="88688" tIns="44344" rIns="88688" bIns="44344" rtlCol="0">
            <a:spAutoFit/>
          </a:bodyPr>
          <a:lstStyle/>
          <a:p>
            <a:pPr algn="ctr">
              <a:buNone/>
            </a:pPr>
            <a:r>
              <a:rPr lang="en-US" sz="2000" b="1" dirty="0" smtClean="0">
                <a:latin typeface="Cambria" panose="02040503050406030204" pitchFamily="18" charset="0"/>
              </a:rPr>
              <a:t>Improvements and Synergies</a:t>
            </a:r>
            <a:endParaRPr lang="en-US" sz="2000" b="1" dirty="0">
              <a:latin typeface="Cambria" panose="02040503050406030204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23528" y="1065337"/>
            <a:ext cx="8568952" cy="4757499"/>
          </a:xfrm>
          <a:prstGeom prst="rect">
            <a:avLst/>
          </a:prstGeom>
          <a:noFill/>
        </p:spPr>
        <p:txBody>
          <a:bodyPr wrap="square" lIns="88688" tIns="44344" rIns="88688" bIns="44344" rtlCol="0">
            <a:spAutoFit/>
          </a:bodyPr>
          <a:lstStyle/>
          <a:p>
            <a:pPr marL="285750" indent="-285750"/>
            <a:r>
              <a:rPr lang="en-US" sz="2000" dirty="0" smtClean="0">
                <a:latin typeface="Cambria" panose="02040503050406030204" pitchFamily="18" charset="0"/>
              </a:rPr>
              <a:t>BELA will obtain global coverage due to the lower altitude and eccentricity of the MPO orbit =&gt; improvement of gravity/topography interpretation with respect to global, regional, and local processes for all latitudes </a:t>
            </a:r>
          </a:p>
          <a:p>
            <a:pPr marL="285750" indent="-285750"/>
            <a:r>
              <a:rPr lang="en-US" sz="2000" dirty="0">
                <a:latin typeface="Cambria" panose="02040503050406030204" pitchFamily="18" charset="0"/>
              </a:rPr>
              <a:t>BELA is nadir-pointing, uses 10 Hz shot frequency and is not on highly elliptical </a:t>
            </a:r>
            <a:r>
              <a:rPr lang="en-US" sz="2000" dirty="0" smtClean="0">
                <a:latin typeface="Cambria" panose="02040503050406030204" pitchFamily="18" charset="0"/>
              </a:rPr>
              <a:t>orbit =&gt; Errors for height measurements and interpolation errors of cross-over points are expected to be smaller  as compared to MLA</a:t>
            </a:r>
          </a:p>
          <a:p>
            <a:pPr marL="285750" indent="-285750"/>
            <a:r>
              <a:rPr lang="en-US" sz="2000" dirty="0" smtClean="0">
                <a:latin typeface="Cambria" panose="02040503050406030204" pitchFamily="18" charset="0"/>
              </a:rPr>
              <a:t>Tidal deformation could probably be measured by cross-over point analysis at the poles (see also poster by G. </a:t>
            </a:r>
            <a:r>
              <a:rPr lang="en-US" sz="2000" dirty="0" err="1" smtClean="0">
                <a:latin typeface="Cambria" panose="02040503050406030204" pitchFamily="18" charset="0"/>
              </a:rPr>
              <a:t>Steinbrügge</a:t>
            </a:r>
            <a:r>
              <a:rPr lang="en-US" sz="2000" dirty="0" smtClean="0">
                <a:latin typeface="Cambria" panose="02040503050406030204" pitchFamily="18" charset="0"/>
              </a:rPr>
              <a:t>)</a:t>
            </a:r>
          </a:p>
          <a:p>
            <a:pPr marL="285750" indent="-285750"/>
            <a:r>
              <a:rPr lang="en-US" sz="2000" dirty="0" smtClean="0">
                <a:latin typeface="Cambria" panose="02040503050406030204" pitchFamily="18" charset="0"/>
              </a:rPr>
              <a:t>By combining MLA and BELA data, long-period </a:t>
            </a:r>
            <a:r>
              <a:rPr lang="en-US" sz="2000" dirty="0" err="1" smtClean="0">
                <a:latin typeface="Cambria" panose="02040503050406030204" pitchFamily="18" charset="0"/>
              </a:rPr>
              <a:t>librations</a:t>
            </a:r>
            <a:r>
              <a:rPr lang="en-US" sz="2000" dirty="0" smtClean="0">
                <a:latin typeface="Cambria" panose="02040503050406030204" pitchFamily="18" charset="0"/>
              </a:rPr>
              <a:t> could be confirmed or further constrained due to temporal coverage of more than 10 years (see also poster by A. Stark)</a:t>
            </a:r>
          </a:p>
          <a:p>
            <a:pPr marL="285750" indent="-285750"/>
            <a:r>
              <a:rPr lang="en-US" sz="2000" dirty="0" smtClean="0">
                <a:latin typeface="Cambria" panose="02040503050406030204" pitchFamily="18" charset="0"/>
              </a:rPr>
              <a:t>BELA uses a pulse-fitting approach within its range-finder instead of </a:t>
            </a:r>
            <a:r>
              <a:rPr lang="en-US" sz="2000" dirty="0" err="1" smtClean="0">
                <a:latin typeface="Cambria" panose="02040503050406030204" pitchFamily="18" charset="0"/>
              </a:rPr>
              <a:t>thresholding</a:t>
            </a:r>
            <a:r>
              <a:rPr lang="en-US" sz="2000" dirty="0" smtClean="0">
                <a:latin typeface="Cambria" panose="02040503050406030204" pitchFamily="18" charset="0"/>
              </a:rPr>
              <a:t> =&gt; for calibration purposes full digitized signals of the pulse can be down-linked</a:t>
            </a:r>
          </a:p>
        </p:txBody>
      </p:sp>
    </p:spTree>
    <p:extLst>
      <p:ext uri="{BB962C8B-B14F-4D97-AF65-F5344CB8AC3E}">
        <p14:creationId xmlns:p14="http://schemas.microsoft.com/office/powerpoint/2010/main" val="4274157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Dr. Jörn Helbert (</a:t>
            </a:r>
            <a:r>
              <a:rPr lang="de-DE" dirty="0" err="1" smtClean="0"/>
              <a:t>joern.helbert@dlr.de</a:t>
            </a:r>
            <a:r>
              <a:rPr lang="de-DE" dirty="0" smtClean="0"/>
              <a:t>) – </a:t>
            </a:r>
            <a:r>
              <a:rPr lang="de-DE" dirty="0" smtClean="0"/>
              <a:t>Berlin 2015</a:t>
            </a:r>
            <a:endParaRPr lang="de-DE" dirty="0"/>
          </a:p>
        </p:txBody>
      </p:sp>
      <p:sp>
        <p:nvSpPr>
          <p:cNvPr id="3" name="Titel 1"/>
          <p:cNvSpPr txBox="1">
            <a:spLocks/>
          </p:cNvSpPr>
          <p:nvPr/>
        </p:nvSpPr>
        <p:spPr>
          <a:xfrm>
            <a:off x="288032" y="216024"/>
            <a:ext cx="8964488" cy="6206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l"/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datasets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BepiColombo</a:t>
            </a:r>
            <a:r>
              <a:rPr lang="de-DE" dirty="0" smtClean="0"/>
              <a:t> </a:t>
            </a:r>
            <a:r>
              <a:rPr lang="de-DE" dirty="0" err="1" smtClean="0"/>
              <a:t>provide</a:t>
            </a:r>
            <a:r>
              <a:rPr lang="de-DE" dirty="0" smtClean="0"/>
              <a:t>? 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611560" y="908720"/>
            <a:ext cx="7632848" cy="5252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de-DE" sz="2000" b="1" dirty="0" err="1" smtClean="0">
                <a:latin typeface="+mn-lt"/>
              </a:rPr>
              <a:t>Direct</a:t>
            </a:r>
            <a:r>
              <a:rPr lang="de-DE" sz="2000" b="1" dirty="0" smtClean="0">
                <a:latin typeface="+mn-lt"/>
              </a:rPr>
              <a:t> </a:t>
            </a:r>
            <a:r>
              <a:rPr lang="de-DE" sz="2000" b="1" dirty="0" err="1" smtClean="0">
                <a:latin typeface="+mn-lt"/>
              </a:rPr>
              <a:t>temperature</a:t>
            </a:r>
            <a:r>
              <a:rPr lang="de-DE" sz="2000" b="1" dirty="0" smtClean="0">
                <a:latin typeface="+mn-lt"/>
              </a:rPr>
              <a:t> </a:t>
            </a:r>
            <a:r>
              <a:rPr lang="de-DE" sz="2000" b="1" dirty="0" err="1" smtClean="0">
                <a:latin typeface="+mn-lt"/>
              </a:rPr>
              <a:t>measurements</a:t>
            </a:r>
            <a:endParaRPr lang="de-DE" sz="2000" b="1" dirty="0" smtClean="0">
              <a:latin typeface="+mn-lt"/>
            </a:endParaRP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de-DE" sz="2000" dirty="0" err="1" smtClean="0">
                <a:latin typeface="+mn-lt"/>
              </a:rPr>
              <a:t>Removes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ambiguities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for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spectral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analysis</a:t>
            </a:r>
            <a:endParaRPr lang="de-DE" sz="2000" dirty="0" smtClean="0">
              <a:latin typeface="+mn-lt"/>
            </a:endParaRP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de-DE" sz="2000" dirty="0" smtClean="0">
                <a:latin typeface="+mn-lt"/>
              </a:rPr>
              <a:t>Global thermal </a:t>
            </a:r>
            <a:r>
              <a:rPr lang="de-DE" sz="2000" dirty="0" err="1" smtClean="0">
                <a:latin typeface="+mn-lt"/>
              </a:rPr>
              <a:t>inertia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map</a:t>
            </a:r>
            <a:r>
              <a:rPr lang="de-DE" sz="2000" dirty="0" smtClean="0">
                <a:latin typeface="+mn-lt"/>
              </a:rPr>
              <a:t> (</a:t>
            </a:r>
            <a:r>
              <a:rPr lang="de-DE" sz="2000" dirty="0" err="1" smtClean="0">
                <a:latin typeface="+mn-lt"/>
              </a:rPr>
              <a:t>texture</a:t>
            </a:r>
            <a:r>
              <a:rPr lang="de-DE" sz="2000" dirty="0" smtClean="0">
                <a:latin typeface="+mn-lt"/>
              </a:rPr>
              <a:t>, </a:t>
            </a:r>
            <a:r>
              <a:rPr lang="de-DE" sz="2000" dirty="0" err="1" smtClean="0">
                <a:latin typeface="+mn-lt"/>
              </a:rPr>
              <a:t>grain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sizes</a:t>
            </a:r>
            <a:r>
              <a:rPr lang="de-DE" sz="2000" dirty="0" smtClean="0">
                <a:latin typeface="+mn-lt"/>
              </a:rPr>
              <a:t>,...)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de-DE" sz="2000" b="1" dirty="0" smtClean="0">
                <a:latin typeface="+mn-lt"/>
              </a:rPr>
              <a:t>Wider </a:t>
            </a:r>
            <a:r>
              <a:rPr lang="de-DE" sz="2000" b="1" dirty="0" err="1" smtClean="0">
                <a:latin typeface="+mn-lt"/>
              </a:rPr>
              <a:t>spectral</a:t>
            </a:r>
            <a:r>
              <a:rPr lang="de-DE" sz="2000" b="1" dirty="0" smtClean="0">
                <a:latin typeface="+mn-lt"/>
              </a:rPr>
              <a:t> </a:t>
            </a:r>
            <a:r>
              <a:rPr lang="de-DE" sz="2000" b="1" dirty="0" err="1" smtClean="0">
                <a:latin typeface="+mn-lt"/>
              </a:rPr>
              <a:t>coverage</a:t>
            </a:r>
            <a:endParaRPr lang="de-DE" sz="2000" b="1" dirty="0" smtClean="0">
              <a:latin typeface="+mn-lt"/>
            </a:endParaRP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de-DE" sz="2000" dirty="0" smtClean="0">
                <a:latin typeface="+mn-lt"/>
              </a:rPr>
              <a:t>Thermal </a:t>
            </a:r>
            <a:r>
              <a:rPr lang="de-DE" sz="2000" dirty="0" err="1" smtClean="0">
                <a:latin typeface="+mn-lt"/>
              </a:rPr>
              <a:t>infrared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range</a:t>
            </a:r>
            <a:r>
              <a:rPr lang="de-DE" sz="2000" dirty="0" smtClean="0">
                <a:latin typeface="+mn-lt"/>
              </a:rPr>
              <a:t> 7-14μm</a:t>
            </a: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de-DE" sz="2000" dirty="0" err="1" smtClean="0">
                <a:latin typeface="+mn-lt"/>
              </a:rPr>
              <a:t>Near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infrared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up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to</a:t>
            </a:r>
            <a:r>
              <a:rPr lang="de-DE" sz="2000" dirty="0" smtClean="0">
                <a:latin typeface="+mn-lt"/>
              </a:rPr>
              <a:t> 2</a:t>
            </a:r>
            <a:r>
              <a:rPr lang="de-DE" sz="2000" dirty="0" smtClean="0">
                <a:solidFill>
                  <a:srgbClr val="000000"/>
                </a:solidFill>
                <a:latin typeface="Arial"/>
              </a:rPr>
              <a:t>μm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de-DE" sz="2000" b="1" dirty="0" smtClean="0">
                <a:solidFill>
                  <a:srgbClr val="000000"/>
                </a:solidFill>
                <a:latin typeface="Arial"/>
              </a:rPr>
              <a:t>Higher </a:t>
            </a:r>
            <a:r>
              <a:rPr lang="de-DE" sz="2000" b="1" dirty="0" err="1" smtClean="0">
                <a:solidFill>
                  <a:srgbClr val="000000"/>
                </a:solidFill>
                <a:latin typeface="Arial"/>
              </a:rPr>
              <a:t>spatial</a:t>
            </a:r>
            <a:r>
              <a:rPr lang="de-DE" sz="2000" b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/>
              </a:rPr>
              <a:t>resolution</a:t>
            </a:r>
            <a:r>
              <a:rPr lang="de-DE" sz="2000" b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/>
              </a:rPr>
              <a:t>for</a:t>
            </a:r>
            <a:r>
              <a:rPr lang="de-DE" sz="2000" b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/>
              </a:rPr>
              <a:t>the</a:t>
            </a:r>
            <a:r>
              <a:rPr lang="de-DE" sz="2000" b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/>
              </a:rPr>
              <a:t>spectral</a:t>
            </a:r>
            <a:r>
              <a:rPr lang="de-DE" sz="2000" b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/>
              </a:rPr>
              <a:t>data</a:t>
            </a:r>
            <a:endParaRPr lang="de-DE" sz="2000" b="1" dirty="0" smtClean="0">
              <a:solidFill>
                <a:srgbClr val="000000"/>
              </a:solidFill>
              <a:latin typeface="Arial"/>
            </a:endParaRP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de-DE" sz="2000" dirty="0" err="1" smtClean="0">
                <a:solidFill>
                  <a:srgbClr val="000000"/>
                </a:solidFill>
                <a:latin typeface="Arial"/>
              </a:rPr>
              <a:t>Up</a:t>
            </a:r>
            <a:r>
              <a:rPr lang="de-DE" sz="20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Arial"/>
              </a:rPr>
              <a:t>to</a:t>
            </a:r>
            <a:r>
              <a:rPr lang="de-DE" sz="2000" dirty="0" smtClean="0">
                <a:solidFill>
                  <a:srgbClr val="000000"/>
                </a:solidFill>
                <a:latin typeface="Arial"/>
              </a:rPr>
              <a:t> 100m </a:t>
            </a:r>
            <a:r>
              <a:rPr lang="de-DE" sz="2000" dirty="0" err="1" smtClean="0">
                <a:solidFill>
                  <a:srgbClr val="000000"/>
                </a:solidFill>
                <a:latin typeface="Arial"/>
              </a:rPr>
              <a:t>for</a:t>
            </a:r>
            <a:r>
              <a:rPr lang="de-DE" sz="20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Arial"/>
              </a:rPr>
              <a:t>visual</a:t>
            </a:r>
            <a:r>
              <a:rPr lang="de-DE" sz="20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Arial"/>
              </a:rPr>
              <a:t>and</a:t>
            </a:r>
            <a:r>
              <a:rPr lang="de-DE" sz="20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Arial"/>
              </a:rPr>
              <a:t>near-infrared</a:t>
            </a:r>
            <a:endParaRPr lang="de-DE" sz="2000" dirty="0" smtClean="0">
              <a:solidFill>
                <a:srgbClr val="000000"/>
              </a:solidFill>
              <a:latin typeface="Arial"/>
            </a:endParaRP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de-DE" sz="2000" dirty="0" err="1" smtClean="0">
                <a:latin typeface="+mn-lt"/>
              </a:rPr>
              <a:t>Up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to</a:t>
            </a:r>
            <a:r>
              <a:rPr lang="de-DE" sz="2000" dirty="0" smtClean="0">
                <a:latin typeface="+mn-lt"/>
              </a:rPr>
              <a:t> 280m </a:t>
            </a:r>
            <a:r>
              <a:rPr lang="de-DE" sz="2000" dirty="0" err="1" smtClean="0">
                <a:latin typeface="+mn-lt"/>
              </a:rPr>
              <a:t>for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the</a:t>
            </a:r>
            <a:r>
              <a:rPr lang="de-DE" sz="2000" dirty="0" smtClean="0">
                <a:latin typeface="+mn-lt"/>
              </a:rPr>
              <a:t> thermal </a:t>
            </a:r>
            <a:r>
              <a:rPr lang="de-DE" sz="2000" dirty="0" err="1" smtClean="0">
                <a:latin typeface="+mn-lt"/>
              </a:rPr>
              <a:t>infrared</a:t>
            </a:r>
            <a:endParaRPr lang="de-DE" sz="2000" dirty="0" smtClean="0">
              <a:latin typeface="+mn-lt"/>
            </a:endParaRP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de-DE" sz="2000" dirty="0" smtClean="0">
                <a:latin typeface="+mn-lt"/>
              </a:rPr>
              <a:t>A </a:t>
            </a:r>
            <a:r>
              <a:rPr lang="de-DE" sz="2000" dirty="0" err="1" smtClean="0">
                <a:latin typeface="+mn-lt"/>
              </a:rPr>
              <a:t>few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kilometer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for</a:t>
            </a:r>
            <a:r>
              <a:rPr lang="de-DE" sz="2000" dirty="0" smtClean="0">
                <a:latin typeface="+mn-lt"/>
              </a:rPr>
              <a:t> X-</a:t>
            </a:r>
            <a:r>
              <a:rPr lang="de-DE" sz="2000" dirty="0" err="1" smtClean="0">
                <a:latin typeface="+mn-lt"/>
              </a:rPr>
              <a:t>ray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spectroscopy</a:t>
            </a:r>
            <a:endParaRPr lang="de-DE" sz="2000" dirty="0" smtClean="0">
              <a:latin typeface="+mn-lt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de-DE" sz="2000" b="1" dirty="0" err="1" smtClean="0">
                <a:latin typeface="+mn-lt"/>
              </a:rPr>
              <a:t>Homogenous</a:t>
            </a:r>
            <a:r>
              <a:rPr lang="de-DE" sz="2000" b="1" dirty="0" smtClean="0">
                <a:latin typeface="+mn-lt"/>
              </a:rPr>
              <a:t> global </a:t>
            </a:r>
            <a:r>
              <a:rPr lang="de-DE" sz="2000" b="1" dirty="0" err="1" smtClean="0">
                <a:latin typeface="+mn-lt"/>
              </a:rPr>
              <a:t>coverage</a:t>
            </a:r>
            <a:endParaRPr lang="de-DE" sz="2000" b="1" dirty="0" smtClean="0">
              <a:latin typeface="+mn-lt"/>
            </a:endParaRP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de-DE" sz="2000" dirty="0" err="1" smtClean="0">
                <a:latin typeface="+mn-lt"/>
              </a:rPr>
              <a:t>Spatial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resolution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for</a:t>
            </a:r>
            <a:r>
              <a:rPr lang="de-DE" sz="2000" dirty="0" smtClean="0">
                <a:latin typeface="+mn-lt"/>
              </a:rPr>
              <a:t> all </a:t>
            </a:r>
            <a:r>
              <a:rPr lang="de-DE" sz="2000" dirty="0" err="1" smtClean="0">
                <a:latin typeface="+mn-lt"/>
              </a:rPr>
              <a:t>instruments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largely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independent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from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latitude</a:t>
            </a:r>
            <a:endParaRPr lang="de-DE" sz="2000" dirty="0" smtClean="0">
              <a:latin typeface="+mn-lt"/>
            </a:endParaRP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de-DE" sz="2000" dirty="0" smtClean="0"/>
              <a:t>Global </a:t>
            </a:r>
            <a:r>
              <a:rPr lang="de-DE" sz="2000" dirty="0" err="1" smtClean="0"/>
              <a:t>topography</a:t>
            </a:r>
            <a:endParaRPr lang="de-DE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8075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Bild 6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0720" y="2834332"/>
            <a:ext cx="1478888" cy="147888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0600" y="281127"/>
            <a:ext cx="7772400" cy="838200"/>
          </a:xfrm>
        </p:spPr>
        <p:txBody>
          <a:bodyPr/>
          <a:lstStyle/>
          <a:p>
            <a:r>
              <a:rPr lang="de-DE" dirty="0"/>
              <a:t>T</a:t>
            </a:r>
            <a:r>
              <a:rPr lang="de-DE" dirty="0" smtClean="0"/>
              <a:t>he </a:t>
            </a:r>
            <a:r>
              <a:rPr lang="de-DE" dirty="0" err="1" smtClean="0"/>
              <a:t>true</a:t>
            </a:r>
            <a:r>
              <a:rPr lang="de-DE" dirty="0" smtClean="0"/>
              <a:t> power </a:t>
            </a:r>
            <a:r>
              <a:rPr lang="de-DE" dirty="0" err="1" smtClean="0"/>
              <a:t>comes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using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synergies</a:t>
            </a:r>
            <a:r>
              <a:rPr lang="de-DE" dirty="0" smtClean="0"/>
              <a:t> </a:t>
            </a:r>
            <a:r>
              <a:rPr lang="de-DE" dirty="0" err="1" smtClean="0"/>
              <a:t>between</a:t>
            </a:r>
            <a:r>
              <a:rPr lang="de-DE" dirty="0" smtClean="0"/>
              <a:t> all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instruments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4"/>
          <a:srcRect l="6669" r="6669"/>
          <a:stretch>
            <a:fillRect/>
          </a:stretch>
        </p:blipFill>
        <p:spPr>
          <a:xfrm>
            <a:off x="1702974" y="1120526"/>
            <a:ext cx="2865708" cy="1713806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FFFFFF"/>
                </a:solidFill>
                <a:latin typeface="Arial"/>
              </a:rPr>
              <a:t>Dr. Jörn Helbert (joern.helbert@dlr.de) – Berlin 2015</a:t>
            </a:r>
            <a:endParaRPr lang="de-DE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19200"/>
            <a:ext cx="1702973" cy="1327034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712" y="3179132"/>
            <a:ext cx="2441277" cy="1458515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9144" y="4470426"/>
            <a:ext cx="4142773" cy="1913722"/>
          </a:xfrm>
          <a:prstGeom prst="rect">
            <a:avLst/>
          </a:prstGeom>
        </p:spPr>
      </p:pic>
      <p:pic>
        <p:nvPicPr>
          <p:cNvPr id="9" name="Picture 5" descr="Classification_grid_globalmap1dpp.dat_5_classes_MAP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6771" y="1294119"/>
            <a:ext cx="2584609" cy="1337683"/>
          </a:xfrm>
          <a:prstGeom prst="rect">
            <a:avLst/>
          </a:prstGeom>
        </p:spPr>
      </p:pic>
      <p:pic>
        <p:nvPicPr>
          <p:cNvPr id="10" name="Bild 9" descr="Classification_K-Means_StandardScaler_5_classes_SMALL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398" y="3062998"/>
            <a:ext cx="2507008" cy="133845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537554" y="1494575"/>
            <a:ext cx="3196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>
                <a:solidFill>
                  <a:srgbClr val="FFFFFF"/>
                </a:solidFill>
              </a:rPr>
              <a:t>Compositional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data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from</a:t>
            </a:r>
            <a:r>
              <a:rPr lang="de-DE" dirty="0" smtClean="0">
                <a:solidFill>
                  <a:srgbClr val="FFFFFF"/>
                </a:solidFill>
              </a:rPr>
              <a:t> MIXS </a:t>
            </a:r>
            <a:r>
              <a:rPr lang="de-DE" dirty="0" err="1" smtClean="0">
                <a:solidFill>
                  <a:srgbClr val="FFFFFF"/>
                </a:solidFill>
              </a:rPr>
              <a:t>at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few</a:t>
            </a:r>
            <a:r>
              <a:rPr lang="de-DE" dirty="0" smtClean="0">
                <a:solidFill>
                  <a:srgbClr val="FFFFFF"/>
                </a:solidFill>
              </a:rPr>
              <a:t> km </a:t>
            </a:r>
            <a:r>
              <a:rPr lang="de-DE" dirty="0" err="1" smtClean="0">
                <a:solidFill>
                  <a:srgbClr val="FFFFFF"/>
                </a:solidFill>
              </a:rPr>
              <a:t>resolution</a:t>
            </a:r>
            <a:endParaRPr lang="de-DE" dirty="0" smtClean="0">
              <a:solidFill>
                <a:srgbClr val="FFFFFF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55935" y="3478118"/>
            <a:ext cx="31965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/>
              <a:t>Temperature</a:t>
            </a:r>
            <a:r>
              <a:rPr lang="de-DE" dirty="0" smtClean="0"/>
              <a:t> </a:t>
            </a:r>
            <a:r>
              <a:rPr lang="de-DE" dirty="0" err="1" smtClean="0"/>
              <a:t>maps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at</a:t>
            </a:r>
            <a:r>
              <a:rPr lang="de-DE" dirty="0" smtClean="0"/>
              <a:t> 2km </a:t>
            </a:r>
            <a:r>
              <a:rPr lang="de-DE" dirty="0" err="1" smtClean="0"/>
              <a:t>resolution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from</a:t>
            </a:r>
            <a:r>
              <a:rPr lang="de-DE" dirty="0" smtClean="0"/>
              <a:t> MERTIS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6179125" y="1494575"/>
            <a:ext cx="31965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/>
                </a:solidFill>
              </a:rPr>
              <a:t>TIR </a:t>
            </a:r>
            <a:r>
              <a:rPr lang="de-DE" dirty="0" err="1" smtClean="0">
                <a:solidFill>
                  <a:schemeClr val="bg1"/>
                </a:solidFill>
              </a:rPr>
              <a:t>spectra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at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br>
              <a:rPr lang="de-DE" dirty="0" smtClean="0">
                <a:solidFill>
                  <a:schemeClr val="bg1"/>
                </a:solidFill>
              </a:rPr>
            </a:br>
            <a:r>
              <a:rPr lang="de-DE" dirty="0" smtClean="0">
                <a:solidFill>
                  <a:schemeClr val="bg1"/>
                </a:solidFill>
              </a:rPr>
              <a:t>500m </a:t>
            </a:r>
            <a:r>
              <a:rPr lang="de-DE" dirty="0" err="1" smtClean="0">
                <a:solidFill>
                  <a:schemeClr val="bg1"/>
                </a:solidFill>
              </a:rPr>
              <a:t>resolution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br>
              <a:rPr lang="de-DE" dirty="0" smtClean="0">
                <a:solidFill>
                  <a:schemeClr val="bg1"/>
                </a:solidFill>
              </a:rPr>
            </a:br>
            <a:r>
              <a:rPr lang="de-DE" dirty="0" err="1" smtClean="0">
                <a:solidFill>
                  <a:schemeClr val="bg1"/>
                </a:solidFill>
              </a:rPr>
              <a:t>globally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from</a:t>
            </a:r>
            <a:r>
              <a:rPr lang="de-DE" dirty="0" smtClean="0">
                <a:solidFill>
                  <a:schemeClr val="bg1"/>
                </a:solidFill>
              </a:rPr>
              <a:t> MERTIS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6056227" y="3216119"/>
            <a:ext cx="31965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/>
                </a:solidFill>
              </a:rPr>
              <a:t>UV-VIS-NIR </a:t>
            </a:r>
            <a:r>
              <a:rPr lang="de-DE" dirty="0" err="1" smtClean="0">
                <a:solidFill>
                  <a:schemeClr val="bg1"/>
                </a:solidFill>
              </a:rPr>
              <a:t>spectra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br>
              <a:rPr lang="de-DE" dirty="0" smtClean="0">
                <a:solidFill>
                  <a:schemeClr val="bg1"/>
                </a:solidFill>
              </a:rPr>
            </a:br>
            <a:r>
              <a:rPr lang="de-DE" dirty="0" err="1" smtClean="0">
                <a:solidFill>
                  <a:schemeClr val="bg1"/>
                </a:solidFill>
              </a:rPr>
              <a:t>at</a:t>
            </a:r>
            <a:r>
              <a:rPr lang="de-DE" dirty="0" smtClean="0">
                <a:solidFill>
                  <a:schemeClr val="bg1"/>
                </a:solidFill>
              </a:rPr>
              <a:t> 200m </a:t>
            </a:r>
            <a:r>
              <a:rPr lang="de-DE" dirty="0" err="1" smtClean="0">
                <a:solidFill>
                  <a:schemeClr val="bg1"/>
                </a:solidFill>
              </a:rPr>
              <a:t>resolution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br>
              <a:rPr lang="de-DE" dirty="0" smtClean="0">
                <a:solidFill>
                  <a:schemeClr val="bg1"/>
                </a:solidFill>
              </a:rPr>
            </a:br>
            <a:r>
              <a:rPr lang="de-DE" dirty="0" err="1" smtClean="0">
                <a:solidFill>
                  <a:schemeClr val="bg1"/>
                </a:solidFill>
              </a:rPr>
              <a:t>globally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from</a:t>
            </a:r>
            <a:r>
              <a:rPr lang="de-DE" dirty="0" smtClean="0">
                <a:solidFill>
                  <a:schemeClr val="bg1"/>
                </a:solidFill>
              </a:rPr>
              <a:t> VIHI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2220794" y="4767857"/>
            <a:ext cx="3537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rgbClr val="FFFFFF"/>
                </a:solidFill>
              </a:rPr>
              <a:t>Global DTM </a:t>
            </a:r>
            <a:r>
              <a:rPr lang="de-DE" dirty="0" err="1" smtClean="0">
                <a:solidFill>
                  <a:srgbClr val="FFFFFF"/>
                </a:solidFill>
              </a:rPr>
              <a:t>at</a:t>
            </a:r>
            <a:r>
              <a:rPr lang="de-DE" dirty="0" smtClean="0">
                <a:solidFill>
                  <a:srgbClr val="FFFFFF"/>
                </a:solidFill>
              </a:rPr>
              <a:t> 50-100m </a:t>
            </a:r>
            <a:r>
              <a:rPr lang="de-DE" dirty="0" err="1" smtClean="0">
                <a:solidFill>
                  <a:srgbClr val="FFFFFF"/>
                </a:solidFill>
              </a:rPr>
              <a:t>vertical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from</a:t>
            </a:r>
            <a:r>
              <a:rPr lang="de-DE" dirty="0" smtClean="0">
                <a:solidFill>
                  <a:srgbClr val="FFFFFF"/>
                </a:solidFill>
              </a:rPr>
              <a:t> SYMBIOSYS</a:t>
            </a:r>
          </a:p>
          <a:p>
            <a:pPr algn="ctr"/>
            <a:r>
              <a:rPr lang="de-DE" dirty="0" err="1" smtClean="0">
                <a:solidFill>
                  <a:srgbClr val="FFFFFF"/>
                </a:solidFill>
              </a:rPr>
              <a:t>Topography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and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gravity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globally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 err="1" smtClean="0">
                <a:solidFill>
                  <a:srgbClr val="FFFFFF"/>
                </a:solidFill>
              </a:rPr>
              <a:t>from</a:t>
            </a:r>
            <a:r>
              <a:rPr lang="de-DE" dirty="0" smtClean="0">
                <a:solidFill>
                  <a:srgbClr val="FFFFFF"/>
                </a:solidFill>
              </a:rPr>
              <a:t> BELA </a:t>
            </a:r>
            <a:r>
              <a:rPr lang="de-DE" dirty="0" err="1" smtClean="0">
                <a:solidFill>
                  <a:srgbClr val="FFFFFF"/>
                </a:solidFill>
              </a:rPr>
              <a:t>and</a:t>
            </a:r>
            <a:r>
              <a:rPr lang="de-DE" dirty="0" smtClean="0">
                <a:solidFill>
                  <a:srgbClr val="FFFFFF"/>
                </a:solidFill>
              </a:rPr>
              <a:t> MORE</a:t>
            </a:r>
          </a:p>
        </p:txBody>
      </p:sp>
      <p:cxnSp>
        <p:nvCxnSpPr>
          <p:cNvPr id="18" name="Gerade Verbindung mit Pfeil 17"/>
          <p:cNvCxnSpPr/>
          <p:nvPr/>
        </p:nvCxnSpPr>
        <p:spPr>
          <a:xfrm flipV="1">
            <a:off x="3104989" y="1956240"/>
            <a:ext cx="3454402" cy="18904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>
            <a:stCxn id="9" idx="2"/>
            <a:endCxn id="10" idx="0"/>
          </p:cNvCxnSpPr>
          <p:nvPr/>
        </p:nvCxnSpPr>
        <p:spPr>
          <a:xfrm flipH="1">
            <a:off x="7643902" y="2631802"/>
            <a:ext cx="35174" cy="431196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>
            <a:stCxn id="5" idx="3"/>
          </p:cNvCxnSpPr>
          <p:nvPr/>
        </p:nvCxnSpPr>
        <p:spPr>
          <a:xfrm>
            <a:off x="4568682" y="1977429"/>
            <a:ext cx="1990709" cy="1579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>
            <a:stCxn id="5" idx="3"/>
          </p:cNvCxnSpPr>
          <p:nvPr/>
        </p:nvCxnSpPr>
        <p:spPr>
          <a:xfrm>
            <a:off x="4568682" y="1977429"/>
            <a:ext cx="1990709" cy="1218432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/>
          <p:cNvCxnSpPr>
            <a:stCxn id="7" idx="2"/>
            <a:endCxn id="15" idx="1"/>
          </p:cNvCxnSpPr>
          <p:nvPr/>
        </p:nvCxnSpPr>
        <p:spPr>
          <a:xfrm>
            <a:off x="1884351" y="4637647"/>
            <a:ext cx="336443" cy="730375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>
            <a:stCxn id="9" idx="2"/>
          </p:cNvCxnSpPr>
          <p:nvPr/>
        </p:nvCxnSpPr>
        <p:spPr>
          <a:xfrm flipH="1">
            <a:off x="5425055" y="2631802"/>
            <a:ext cx="2254021" cy="1875611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/>
          <p:cNvCxnSpPr>
            <a:stCxn id="10" idx="2"/>
            <a:endCxn id="15" idx="3"/>
          </p:cNvCxnSpPr>
          <p:nvPr/>
        </p:nvCxnSpPr>
        <p:spPr>
          <a:xfrm flipH="1">
            <a:off x="5758246" y="4401448"/>
            <a:ext cx="1885656" cy="966574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mit Pfeil 47"/>
          <p:cNvCxnSpPr/>
          <p:nvPr/>
        </p:nvCxnSpPr>
        <p:spPr>
          <a:xfrm flipV="1">
            <a:off x="3053580" y="3661710"/>
            <a:ext cx="3430666" cy="1849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mit Pfeil 50"/>
          <p:cNvCxnSpPr>
            <a:endCxn id="7" idx="0"/>
          </p:cNvCxnSpPr>
          <p:nvPr/>
        </p:nvCxnSpPr>
        <p:spPr>
          <a:xfrm flipH="1">
            <a:off x="1884351" y="2798983"/>
            <a:ext cx="1169229" cy="380149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mit Pfeil 53"/>
          <p:cNvCxnSpPr/>
          <p:nvPr/>
        </p:nvCxnSpPr>
        <p:spPr>
          <a:xfrm>
            <a:off x="3363913" y="2834332"/>
            <a:ext cx="0" cy="1673081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4999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2300" y="15059"/>
            <a:ext cx="6641700" cy="838200"/>
          </a:xfrm>
        </p:spPr>
        <p:txBody>
          <a:bodyPr/>
          <a:lstStyle/>
          <a:p>
            <a:r>
              <a:rPr lang="de-DE" dirty="0" smtClean="0"/>
              <a:t>Just </a:t>
            </a:r>
            <a:r>
              <a:rPr lang="de-DE" dirty="0" err="1" smtClean="0"/>
              <a:t>as</a:t>
            </a:r>
            <a:r>
              <a:rPr lang="de-DE" dirty="0" smtClean="0"/>
              <a:t> an </a:t>
            </a:r>
            <a:r>
              <a:rPr lang="de-DE" dirty="0" err="1" smtClean="0"/>
              <a:t>example</a:t>
            </a:r>
            <a:r>
              <a:rPr lang="de-DE" dirty="0" smtClean="0"/>
              <a:t>: </a:t>
            </a:r>
            <a:r>
              <a:rPr lang="de-DE" dirty="0" err="1" smtClean="0"/>
              <a:t>Seeing</a:t>
            </a:r>
            <a:r>
              <a:rPr lang="de-DE" dirty="0" smtClean="0"/>
              <a:t> </a:t>
            </a:r>
            <a:r>
              <a:rPr lang="de-DE" dirty="0" err="1" smtClean="0"/>
              <a:t>hollows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SYMBIOSYS, MIXS</a:t>
            </a:r>
            <a:r>
              <a:rPr lang="de-DE" dirty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MERTIS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FFFFFF"/>
                </a:solidFill>
                <a:latin typeface="Arial"/>
              </a:rPr>
              <a:t>Dr. Jörn Helbert (joern.helbert@dlr.de) – Berlin 2015</a:t>
            </a:r>
            <a:endParaRPr lang="de-DE" dirty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111125" y="0"/>
            <a:ext cx="8901113" cy="6858000"/>
            <a:chOff x="110430" y="0"/>
            <a:chExt cx="8901632" cy="6858000"/>
          </a:xfrm>
        </p:grpSpPr>
        <p:pic>
          <p:nvPicPr>
            <p:cNvPr id="6" name="Picture 2" descr="mosaic166_zoom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6139" y="806174"/>
              <a:ext cx="5655923" cy="5486400"/>
            </a:xfrm>
            <a:prstGeom prst="rect">
              <a:avLst/>
            </a:prstGeom>
            <a:noFill/>
            <a:ln w="2540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4"/>
            <p:cNvGrpSpPr>
              <a:grpSpLocks/>
            </p:cNvGrpSpPr>
            <p:nvPr/>
          </p:nvGrpSpPr>
          <p:grpSpPr bwMode="auto">
            <a:xfrm>
              <a:off x="110430" y="0"/>
              <a:ext cx="2010292" cy="6858000"/>
              <a:chOff x="110430" y="0"/>
              <a:chExt cx="2010292" cy="6858000"/>
            </a:xfrm>
          </p:grpSpPr>
          <p:pic>
            <p:nvPicPr>
              <p:cNvPr id="10" name="Picture 1" descr="mosaic166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430" y="0"/>
                <a:ext cx="2010292" cy="685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Rectangle 3"/>
              <p:cNvSpPr/>
              <p:nvPr/>
            </p:nvSpPr>
            <p:spPr>
              <a:xfrm>
                <a:off x="110430" y="2959100"/>
                <a:ext cx="1987666" cy="1978025"/>
              </a:xfrm>
              <a:prstGeom prst="rect">
                <a:avLst/>
              </a:prstGeom>
              <a:noFill/>
              <a:ln w="12700">
                <a:solidFill>
                  <a:srgbClr val="FFFF00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8" name="Straight Connector 6"/>
            <p:cNvCxnSpPr/>
            <p:nvPr/>
          </p:nvCxnSpPr>
          <p:spPr>
            <a:xfrm flipV="1">
              <a:off x="110430" y="806450"/>
              <a:ext cx="3245039" cy="2152650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10430" y="4937125"/>
              <a:ext cx="3245039" cy="1355725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/>
          <p:cNvCxnSpPr/>
          <p:nvPr/>
        </p:nvCxnSpPr>
        <p:spPr>
          <a:xfrm>
            <a:off x="7575550" y="6207125"/>
            <a:ext cx="114935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818438" y="5842000"/>
            <a:ext cx="68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FFFF"/>
                </a:solidFill>
              </a:rPr>
              <a:t>5 km</a:t>
            </a:r>
          </a:p>
        </p:txBody>
      </p:sp>
      <p:sp>
        <p:nvSpPr>
          <p:cNvPr id="16" name="Rechteck 15"/>
          <p:cNvSpPr/>
          <p:nvPr/>
        </p:nvSpPr>
        <p:spPr>
          <a:xfrm flipH="1">
            <a:off x="6537802" y="5055288"/>
            <a:ext cx="132394" cy="123455"/>
          </a:xfrm>
          <a:prstGeom prst="rect">
            <a:avLst/>
          </a:prstGeom>
          <a:solidFill>
            <a:srgbClr val="FF0000">
              <a:alpha val="61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/>
          <p:cNvSpPr/>
          <p:nvPr/>
        </p:nvSpPr>
        <p:spPr>
          <a:xfrm flipH="1">
            <a:off x="6352103" y="2596660"/>
            <a:ext cx="72000" cy="72000"/>
          </a:xfrm>
          <a:prstGeom prst="rect">
            <a:avLst/>
          </a:prstGeom>
          <a:solidFill>
            <a:srgbClr val="3366FF">
              <a:alpha val="9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/>
          <p:cNvSpPr/>
          <p:nvPr/>
        </p:nvSpPr>
        <p:spPr>
          <a:xfrm flipH="1">
            <a:off x="6063086" y="5055288"/>
            <a:ext cx="408519" cy="382604"/>
          </a:xfrm>
          <a:prstGeom prst="rect">
            <a:avLst/>
          </a:prstGeom>
          <a:solidFill>
            <a:srgbClr val="FFFF00">
              <a:alpha val="61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/>
          <p:cNvSpPr/>
          <p:nvPr/>
        </p:nvSpPr>
        <p:spPr>
          <a:xfrm flipH="1">
            <a:off x="6898216" y="4092175"/>
            <a:ext cx="1149350" cy="1178471"/>
          </a:xfrm>
          <a:prstGeom prst="rect">
            <a:avLst/>
          </a:prstGeom>
          <a:solidFill>
            <a:schemeClr val="accent1">
              <a:lumMod val="60000"/>
              <a:lumOff val="40000"/>
              <a:alpha val="6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MIXS-T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2177388" y="6409293"/>
            <a:ext cx="4860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Verdana" charset="0"/>
                <a:ea typeface="ＭＳ Ｐゴシック" charset="0"/>
              </a:rPr>
              <a:t>Raditladi</a:t>
            </a:r>
            <a:r>
              <a:rPr lang="en-US" dirty="0" smtClean="0">
                <a:latin typeface="Verdana" charset="0"/>
                <a:ea typeface="ＭＳ Ｐゴシック" charset="0"/>
              </a:rPr>
              <a:t> peak ring (</a:t>
            </a:r>
            <a:r>
              <a:rPr lang="en-US" dirty="0" err="1" smtClean="0">
                <a:latin typeface="Verdana" charset="0"/>
                <a:ea typeface="ＭＳ Ｐゴシック" charset="0"/>
              </a:rPr>
              <a:t>Blewett</a:t>
            </a:r>
            <a:r>
              <a:rPr lang="en-US" dirty="0" smtClean="0">
                <a:latin typeface="Verdana" charset="0"/>
                <a:ea typeface="ＭＳ Ｐゴシック" charset="0"/>
              </a:rPr>
              <a:t> et al. 2011)</a:t>
            </a:r>
            <a:endParaRPr lang="de-DE" dirty="0"/>
          </a:p>
        </p:txBody>
      </p:sp>
      <p:sp>
        <p:nvSpPr>
          <p:cNvPr id="29" name="TextBox 4"/>
          <p:cNvSpPr txBox="1">
            <a:spLocks noChangeArrowheads="1"/>
          </p:cNvSpPr>
          <p:nvPr/>
        </p:nvSpPr>
        <p:spPr bwMode="auto">
          <a:xfrm>
            <a:off x="3613150" y="853430"/>
            <a:ext cx="30289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dirty="0">
                <a:solidFill>
                  <a:srgbClr val="FFFFFF"/>
                </a:solidFill>
                <a:cs typeface="Arial" charset="0"/>
              </a:rPr>
              <a:t>Targeted NAC, 17 m/pixel; ~26.7 N, 120.6 E. 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5116819" y="1484787"/>
            <a:ext cx="1602697" cy="6463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SYMBIOSYS-VIHI/STC</a:t>
            </a:r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32" name="Gerade Verbindung mit Pfeil 31"/>
          <p:cNvCxnSpPr/>
          <p:nvPr/>
        </p:nvCxnSpPr>
        <p:spPr>
          <a:xfrm>
            <a:off x="5959932" y="2129144"/>
            <a:ext cx="392171" cy="502529"/>
          </a:xfrm>
          <a:prstGeom prst="straightConnector1">
            <a:avLst/>
          </a:prstGeom>
          <a:ln>
            <a:solidFill>
              <a:schemeClr val="tx2">
                <a:lumMod val="85000"/>
                <a:lumOff val="1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5868928" y="5750223"/>
            <a:ext cx="1110350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MERTIS</a:t>
            </a:r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35" name="Gerade Verbindung mit Pfeil 34"/>
          <p:cNvCxnSpPr/>
          <p:nvPr/>
        </p:nvCxnSpPr>
        <p:spPr>
          <a:xfrm flipH="1" flipV="1">
            <a:off x="6261099" y="5437892"/>
            <a:ext cx="210506" cy="31233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>
            <a:stCxn id="33" idx="0"/>
            <a:endCxn id="16" idx="2"/>
          </p:cNvCxnSpPr>
          <p:nvPr/>
        </p:nvCxnSpPr>
        <p:spPr>
          <a:xfrm flipV="1">
            <a:off x="6424103" y="5178743"/>
            <a:ext cx="179896" cy="5714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7344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  <p:bldP spid="26" grpId="0" animBg="1"/>
      <p:bldP spid="27" grpId="0" animBg="1"/>
      <p:bldP spid="30" grpId="0" animBg="1"/>
      <p:bldP spid="3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8913"/>
          </a:xfrm>
        </p:spPr>
        <p:txBody>
          <a:bodyPr>
            <a:noAutofit/>
          </a:bodyPr>
          <a:lstStyle/>
          <a:p>
            <a:pPr algn="l"/>
            <a:r>
              <a:rPr lang="en-GB" sz="4000" b="1" dirty="0" smtClean="0"/>
              <a:t>Science Operations Planning on MPO</a:t>
            </a:r>
            <a:endParaRPr lang="en-GB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171" y="1094944"/>
            <a:ext cx="8627585" cy="5372526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en-GB" sz="2800" dirty="0" smtClean="0"/>
              <a:t>Follows </a:t>
            </a:r>
            <a:r>
              <a:rPr lang="en-GB" sz="2800" dirty="0" smtClean="0">
                <a:solidFill>
                  <a:schemeClr val="accent2">
                    <a:lumMod val="75000"/>
                  </a:schemeClr>
                </a:solidFill>
              </a:rPr>
              <a:t>ESOC planning cycles</a:t>
            </a:r>
            <a:r>
              <a:rPr lang="en-GB" sz="2800" dirty="0" smtClean="0"/>
              <a:t>: </a:t>
            </a:r>
            <a:r>
              <a:rPr lang="en-GB" sz="2800" b="1" dirty="0" smtClean="0"/>
              <a:t>LTP</a:t>
            </a:r>
            <a:r>
              <a:rPr lang="en-GB" sz="2800" dirty="0" smtClean="0"/>
              <a:t> (6 months), </a:t>
            </a:r>
            <a:r>
              <a:rPr lang="en-GB" sz="2800" b="1" dirty="0" smtClean="0"/>
              <a:t>MTP</a:t>
            </a:r>
            <a:r>
              <a:rPr lang="en-GB" sz="2800" dirty="0" smtClean="0"/>
              <a:t> (4 weeks), </a:t>
            </a:r>
            <a:r>
              <a:rPr lang="en-GB" sz="2800" b="1" dirty="0" smtClean="0"/>
              <a:t>STP</a:t>
            </a:r>
            <a:r>
              <a:rPr lang="en-GB" sz="2800" dirty="0" smtClean="0"/>
              <a:t> (1 week).</a:t>
            </a:r>
          </a:p>
          <a:p>
            <a:pPr>
              <a:spcAft>
                <a:spcPts val="600"/>
              </a:spcAft>
            </a:pPr>
            <a:r>
              <a:rPr lang="en-GB" sz="2800" dirty="0" smtClean="0">
                <a:solidFill>
                  <a:srgbClr val="953735"/>
                </a:solidFill>
              </a:rPr>
              <a:t>Single mission plan </a:t>
            </a:r>
            <a:r>
              <a:rPr lang="en-GB" sz="2800" dirty="0" smtClean="0"/>
              <a:t>at SGS processed as needed.</a:t>
            </a:r>
          </a:p>
          <a:p>
            <a:pPr>
              <a:spcAft>
                <a:spcPts val="600"/>
              </a:spcAft>
            </a:pPr>
            <a:r>
              <a:rPr lang="en-GB" sz="2800" dirty="0" smtClean="0"/>
              <a:t>Web-Based </a:t>
            </a:r>
            <a:r>
              <a:rPr lang="en-GB" sz="2800" u="sng" dirty="0" smtClean="0"/>
              <a:t>C</a:t>
            </a:r>
            <a:r>
              <a:rPr lang="en-GB" sz="2800" dirty="0" smtClean="0"/>
              <a:t>entralised </a:t>
            </a:r>
            <a:r>
              <a:rPr lang="en-GB" sz="2800" u="sng" dirty="0" smtClean="0"/>
              <a:t>O</a:t>
            </a:r>
            <a:r>
              <a:rPr lang="en-GB" sz="2800" dirty="0" smtClean="0"/>
              <a:t>bject-</a:t>
            </a:r>
            <a:r>
              <a:rPr lang="en-GB" sz="2800" u="sng" dirty="0" smtClean="0"/>
              <a:t>O</a:t>
            </a:r>
            <a:r>
              <a:rPr lang="en-GB" sz="2800" dirty="0" smtClean="0"/>
              <a:t>riented </a:t>
            </a:r>
            <a:r>
              <a:rPr lang="en-GB" sz="2800" u="sng" dirty="0" smtClean="0"/>
              <a:t>P</a:t>
            </a:r>
            <a:r>
              <a:rPr lang="en-GB" sz="2800" dirty="0" smtClean="0"/>
              <a:t>lanning:</a:t>
            </a:r>
          </a:p>
          <a:p>
            <a:pPr lvl="1">
              <a:spcAft>
                <a:spcPts val="600"/>
              </a:spcAft>
            </a:pPr>
            <a:r>
              <a:rPr lang="en-GB" sz="2400" b="1" dirty="0" smtClean="0"/>
              <a:t>PI Team </a:t>
            </a:r>
            <a:r>
              <a:rPr lang="en-GB" sz="2400" dirty="0" smtClean="0"/>
              <a:t>definition/specification of observations via online </a:t>
            </a:r>
            <a:r>
              <a:rPr lang="en-GB" sz="2400" b="1" dirty="0" smtClean="0">
                <a:solidFill>
                  <a:srgbClr val="953735"/>
                </a:solidFill>
              </a:rPr>
              <a:t>Observation Catalogue</a:t>
            </a:r>
            <a:endParaRPr lang="en-GB" sz="2400" dirty="0" smtClean="0">
              <a:solidFill>
                <a:srgbClr val="953735"/>
              </a:solidFill>
            </a:endParaRPr>
          </a:p>
          <a:p>
            <a:pPr lvl="1">
              <a:spcAft>
                <a:spcPts val="600"/>
              </a:spcAft>
            </a:pPr>
            <a:r>
              <a:rPr lang="en-GB" sz="2400" dirty="0" smtClean="0"/>
              <a:t>Latest</a:t>
            </a:r>
            <a:r>
              <a:rPr lang="en-GB" sz="2400" b="1" dirty="0" smtClean="0"/>
              <a:t> mission context-data</a:t>
            </a:r>
            <a:r>
              <a:rPr lang="en-GB" sz="2400" dirty="0" smtClean="0"/>
              <a:t> available to PI Teams throughout planning</a:t>
            </a:r>
          </a:p>
          <a:p>
            <a:pPr lvl="1">
              <a:spcAft>
                <a:spcPts val="600"/>
              </a:spcAft>
            </a:pPr>
            <a:r>
              <a:rPr lang="en-GB" sz="2400" dirty="0" smtClean="0"/>
              <a:t>Observation Definitions processed by central </a:t>
            </a:r>
            <a:r>
              <a:rPr lang="en-GB" sz="2400" b="1" dirty="0" smtClean="0">
                <a:solidFill>
                  <a:srgbClr val="953735"/>
                </a:solidFill>
              </a:rPr>
              <a:t>Science Planning System </a:t>
            </a:r>
            <a:r>
              <a:rPr lang="en-GB" sz="2400" dirty="0" smtClean="0"/>
              <a:t>(observation instantiation, conflict identification and potential resolution) to produce </a:t>
            </a:r>
            <a:r>
              <a:rPr lang="en-GB" sz="2400" b="1" dirty="0" smtClean="0"/>
              <a:t>Candidate Timelines</a:t>
            </a:r>
            <a:endParaRPr lang="en-GB" dirty="0" smtClean="0"/>
          </a:p>
          <a:p>
            <a:pPr lvl="1">
              <a:spcAft>
                <a:spcPts val="600"/>
              </a:spcAft>
            </a:pPr>
            <a:r>
              <a:rPr lang="en-GB" sz="2400" b="1" dirty="0" smtClean="0"/>
              <a:t>Candidate Timelines</a:t>
            </a:r>
            <a:r>
              <a:rPr lang="en-GB" sz="2400" dirty="0"/>
              <a:t> </a:t>
            </a:r>
            <a:r>
              <a:rPr lang="en-GB" sz="2400" dirty="0" smtClean="0"/>
              <a:t>resolved into </a:t>
            </a:r>
            <a:r>
              <a:rPr lang="en-GB" sz="2400" b="1" dirty="0" smtClean="0"/>
              <a:t>Science Operations Timeline</a:t>
            </a:r>
          </a:p>
          <a:p>
            <a:pPr lvl="1">
              <a:spcAft>
                <a:spcPts val="600"/>
              </a:spcAft>
            </a:pPr>
            <a:r>
              <a:rPr lang="en-GB" sz="2400" b="1" dirty="0" smtClean="0"/>
              <a:t>Link to instrument and mission </a:t>
            </a:r>
            <a:r>
              <a:rPr lang="en-GB" sz="2400" b="1" dirty="0" smtClean="0">
                <a:solidFill>
                  <a:srgbClr val="953735"/>
                </a:solidFill>
              </a:rPr>
              <a:t>Science Objectives </a:t>
            </a:r>
            <a:r>
              <a:rPr lang="en-GB" sz="2400" dirty="0" smtClean="0"/>
              <a:t>maintained throughout planning, execution and data processing via </a:t>
            </a:r>
            <a:r>
              <a:rPr lang="en-GB" sz="2400" b="1" dirty="0" smtClean="0">
                <a:solidFill>
                  <a:srgbClr val="953735"/>
                </a:solidFill>
              </a:rPr>
              <a:t>Science Traceability Matrix</a:t>
            </a:r>
            <a:r>
              <a:rPr lang="en-GB" sz="2400" dirty="0" smtClean="0">
                <a:solidFill>
                  <a:srgbClr val="953735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7742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bcat_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1194"/>
            <a:ext cx="9144000" cy="5549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8913"/>
          </a:xfrm>
        </p:spPr>
        <p:txBody>
          <a:bodyPr>
            <a:noAutofit/>
          </a:bodyPr>
          <a:lstStyle/>
          <a:p>
            <a:pPr algn="l"/>
            <a:r>
              <a:rPr lang="en-GB" sz="4000" b="1" dirty="0" smtClean="0"/>
              <a:t>Science Operations Planning on MPO</a:t>
            </a:r>
            <a:endParaRPr lang="en-GB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978344"/>
            <a:ext cx="8418556" cy="832159"/>
          </a:xfrm>
        </p:spPr>
        <p:txBody>
          <a:bodyPr>
            <a:normAutofit fontScale="85000"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GB" sz="2800" dirty="0" smtClean="0"/>
              <a:t>Definition of observation definitions in </a:t>
            </a:r>
            <a:r>
              <a:rPr lang="en-GB" sz="2800" b="1" dirty="0" smtClean="0">
                <a:solidFill>
                  <a:srgbClr val="953735"/>
                </a:solidFill>
              </a:rPr>
              <a:t>Observation Catalogue </a:t>
            </a:r>
            <a:r>
              <a:rPr lang="en-GB" sz="2800" dirty="0" smtClean="0"/>
              <a:t>and their processing by the </a:t>
            </a:r>
            <a:r>
              <a:rPr lang="en-GB" sz="2800" b="1" dirty="0" smtClean="0">
                <a:solidFill>
                  <a:srgbClr val="953735"/>
                </a:solidFill>
              </a:rPr>
              <a:t>Science Planning System</a:t>
            </a:r>
            <a:r>
              <a:rPr lang="en-GB" sz="2800" dirty="0" smtClean="0"/>
              <a:t>.</a:t>
            </a:r>
            <a:endParaRPr lang="en-GB" sz="2400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891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obcat_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3378"/>
            <a:ext cx="9144000" cy="5549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8913"/>
          </a:xfrm>
        </p:spPr>
        <p:txBody>
          <a:bodyPr>
            <a:noAutofit/>
          </a:bodyPr>
          <a:lstStyle/>
          <a:p>
            <a:pPr algn="l"/>
            <a:r>
              <a:rPr lang="en-GB" sz="4000" b="1" dirty="0" smtClean="0"/>
              <a:t>Science Operations Planning on MPO</a:t>
            </a:r>
            <a:endParaRPr lang="en-GB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978344"/>
            <a:ext cx="8418556" cy="832159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GB" sz="2400" b="1" dirty="0" smtClean="0">
                <a:solidFill>
                  <a:srgbClr val="953735"/>
                </a:solidFill>
              </a:rPr>
              <a:t>Candidate Timelines</a:t>
            </a:r>
            <a:r>
              <a:rPr lang="en-GB" sz="2400" dirty="0" smtClean="0"/>
              <a:t>, containing all context-data and conflicts, are compiled and presented to the PI Teams for approval.</a:t>
            </a:r>
            <a:endParaRPr lang="en-GB" sz="2000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020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3325" y="146749"/>
            <a:ext cx="7772400" cy="838200"/>
          </a:xfrm>
        </p:spPr>
        <p:txBody>
          <a:bodyPr/>
          <a:lstStyle/>
          <a:p>
            <a:r>
              <a:rPr lang="de-DE" dirty="0" smtClean="0"/>
              <a:t>So </a:t>
            </a: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BepiColombo</a:t>
            </a:r>
            <a:r>
              <a:rPr lang="de-DE" dirty="0" smtClean="0"/>
              <a:t> bring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table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surface</a:t>
            </a:r>
            <a:r>
              <a:rPr lang="de-DE" dirty="0" smtClean="0"/>
              <a:t> </a:t>
            </a:r>
            <a:r>
              <a:rPr lang="de-DE" dirty="0" err="1" smtClean="0"/>
              <a:t>science</a:t>
            </a:r>
            <a:r>
              <a:rPr lang="de-DE" dirty="0" smtClean="0"/>
              <a:t> after MESSENGER?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10" b="1010"/>
          <a:stretch/>
        </p:blipFill>
        <p:spPr>
          <a:xfrm>
            <a:off x="3941763" y="1219200"/>
            <a:ext cx="5202237" cy="4648200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FFFFFF"/>
                </a:solidFill>
                <a:latin typeface="Arial"/>
              </a:rPr>
              <a:t>Dr. Jörn Helbert (joern.helbert@dlr.de) – Berlin 2015</a:t>
            </a:r>
            <a:endParaRPr lang="de-DE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35683"/>
            <a:ext cx="3705117" cy="247007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47956" y="1008237"/>
            <a:ext cx="355716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sz="2000" dirty="0" smtClean="0"/>
              <a:t>MPO will </a:t>
            </a:r>
            <a:r>
              <a:rPr lang="de-DE" sz="2000" dirty="0" err="1" smtClean="0"/>
              <a:t>be</a:t>
            </a:r>
            <a:r>
              <a:rPr lang="de-DE" sz="2000" dirty="0" smtClean="0"/>
              <a:t> in an „</a:t>
            </a:r>
            <a:r>
              <a:rPr lang="de-DE" sz="2000" dirty="0" err="1" smtClean="0"/>
              <a:t>almost</a:t>
            </a:r>
            <a:r>
              <a:rPr lang="de-DE" sz="2000" dirty="0" smtClean="0"/>
              <a:t>“ </a:t>
            </a:r>
            <a:r>
              <a:rPr lang="de-DE" sz="2000" dirty="0" err="1" smtClean="0"/>
              <a:t>circular</a:t>
            </a:r>
            <a:r>
              <a:rPr lang="de-DE" sz="2000" dirty="0" smtClean="0"/>
              <a:t> </a:t>
            </a:r>
            <a:r>
              <a:rPr lang="de-DE" sz="2000" dirty="0" err="1" smtClean="0"/>
              <a:t>orbit</a:t>
            </a:r>
            <a:endParaRPr lang="de-DE" sz="2000" dirty="0" smtClean="0"/>
          </a:p>
          <a:p>
            <a:pPr marL="285750" indent="-285750">
              <a:buFont typeface="Arial"/>
              <a:buChar char="•"/>
            </a:pPr>
            <a:r>
              <a:rPr lang="de-DE" sz="2000" dirty="0" err="1" smtClean="0"/>
              <a:t>Mainly</a:t>
            </a:r>
            <a:r>
              <a:rPr lang="de-DE" sz="2000" dirty="0" smtClean="0"/>
              <a:t> </a:t>
            </a:r>
            <a:r>
              <a:rPr lang="de-DE" sz="2000" dirty="0" err="1" smtClean="0"/>
              <a:t>nadir</a:t>
            </a:r>
            <a:r>
              <a:rPr lang="de-DE" sz="2000" dirty="0" smtClean="0"/>
              <a:t> </a:t>
            </a:r>
            <a:r>
              <a:rPr lang="de-DE" sz="2000" dirty="0" err="1" smtClean="0"/>
              <a:t>pointing</a:t>
            </a:r>
            <a:r>
              <a:rPr lang="de-DE" sz="2000" dirty="0" smtClean="0"/>
              <a:t> </a:t>
            </a:r>
            <a:r>
              <a:rPr lang="de-DE" sz="2000" dirty="0" err="1" smtClean="0"/>
              <a:t>without</a:t>
            </a:r>
            <a:r>
              <a:rPr lang="de-DE" sz="2000" dirty="0" smtClean="0"/>
              <a:t> </a:t>
            </a:r>
            <a:r>
              <a:rPr lang="de-DE" sz="2000" dirty="0" err="1" smtClean="0"/>
              <a:t>constraints</a:t>
            </a:r>
            <a:r>
              <a:rPr lang="de-DE" sz="2000" dirty="0" smtClean="0"/>
              <a:t> </a:t>
            </a:r>
            <a:r>
              <a:rPr lang="de-DE" sz="2000" dirty="0" err="1" smtClean="0"/>
              <a:t>from</a:t>
            </a:r>
            <a:r>
              <a:rPr lang="de-DE" sz="2000" dirty="0" smtClean="0"/>
              <a:t> </a:t>
            </a:r>
            <a:r>
              <a:rPr lang="de-DE" sz="2000" dirty="0" err="1" smtClean="0"/>
              <a:t>sunshade</a:t>
            </a:r>
            <a:endParaRPr lang="de-DE" sz="2000" dirty="0" smtClean="0"/>
          </a:p>
          <a:p>
            <a:pPr marL="285750" indent="-285750">
              <a:buFont typeface="Arial"/>
              <a:buChar char="•"/>
            </a:pPr>
            <a:r>
              <a:rPr lang="de-DE" sz="2000" dirty="0" smtClean="0"/>
              <a:t>5 </a:t>
            </a:r>
            <a:r>
              <a:rPr lang="de-DE" sz="2000" dirty="0" err="1" smtClean="0"/>
              <a:t>instruments</a:t>
            </a:r>
            <a:r>
              <a:rPr lang="de-DE" sz="2000" dirty="0" smtClean="0"/>
              <a:t> </a:t>
            </a:r>
            <a:r>
              <a:rPr lang="de-DE" sz="2000" dirty="0" err="1" smtClean="0"/>
              <a:t>dedicated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surface</a:t>
            </a:r>
            <a:r>
              <a:rPr lang="de-DE" sz="2000" dirty="0" smtClean="0"/>
              <a:t> </a:t>
            </a:r>
            <a:r>
              <a:rPr lang="de-DE" sz="2000" dirty="0" err="1" smtClean="0"/>
              <a:t>science</a:t>
            </a:r>
            <a:endParaRPr lang="de-DE" sz="2000" dirty="0"/>
          </a:p>
        </p:txBody>
      </p:sp>
      <p:sp>
        <p:nvSpPr>
          <p:cNvPr id="8" name="Textfeld 7"/>
          <p:cNvSpPr txBox="1"/>
          <p:nvPr/>
        </p:nvSpPr>
        <p:spPr>
          <a:xfrm>
            <a:off x="6436098" y="1910993"/>
            <a:ext cx="54250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de-DE" sz="1200" dirty="0" smtClean="0">
                <a:solidFill>
                  <a:schemeClr val="accent2">
                    <a:lumMod val="75000"/>
                  </a:schemeClr>
                </a:solidFill>
              </a:rPr>
              <a:t>580km</a:t>
            </a:r>
            <a:endParaRPr lang="de-DE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31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483" y="5692779"/>
            <a:ext cx="8418556" cy="832159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GB" sz="2400" b="1" dirty="0" smtClean="0">
                <a:solidFill>
                  <a:srgbClr val="953735"/>
                </a:solidFill>
              </a:rPr>
              <a:t>Map-based Interface </a:t>
            </a:r>
            <a:r>
              <a:rPr lang="en-GB" sz="2400" dirty="0" smtClean="0"/>
              <a:t>for coverage analysis and targeted observations planning.</a:t>
            </a:r>
            <a:endParaRPr lang="en-GB" sz="2000" dirty="0" smtClean="0">
              <a:solidFill>
                <a:srgbClr val="0000FF"/>
              </a:solidFill>
            </a:endParaRPr>
          </a:p>
        </p:txBody>
      </p:sp>
      <p:pic>
        <p:nvPicPr>
          <p:cNvPr id="4" name="Picture 3" descr="bobcat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5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4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482" y="5692779"/>
            <a:ext cx="8637189" cy="832159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GB" sz="2400" b="1" dirty="0" smtClean="0">
                <a:solidFill>
                  <a:srgbClr val="953735"/>
                </a:solidFill>
              </a:rPr>
              <a:t>Centralised Object-Oriented Planning </a:t>
            </a:r>
            <a:r>
              <a:rPr lang="en-GB" sz="2400" dirty="0" smtClean="0"/>
              <a:t>for MPO Science Operations Planning in context.</a:t>
            </a:r>
            <a:endParaRPr lang="en-GB" sz="2000" dirty="0" smtClean="0">
              <a:solidFill>
                <a:srgbClr val="0000FF"/>
              </a:solidFill>
            </a:endParaRPr>
          </a:p>
        </p:txBody>
      </p:sp>
      <p:pic>
        <p:nvPicPr>
          <p:cNvPr id="2" name="Picture 1" descr="bobcat_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5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15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3830" y="183736"/>
            <a:ext cx="7772400" cy="838200"/>
          </a:xfrm>
        </p:spPr>
        <p:txBody>
          <a:bodyPr/>
          <a:lstStyle/>
          <a:p>
            <a:r>
              <a:rPr lang="de-DE" dirty="0" err="1" smtClean="0"/>
              <a:t>Luckily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some</a:t>
            </a:r>
            <a:r>
              <a:rPr lang="de-DE" dirty="0" smtClean="0"/>
              <a:t> (extra) time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preparation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66359" y="675250"/>
            <a:ext cx="4553182" cy="5263376"/>
          </a:xfrm>
        </p:spPr>
        <p:txBody>
          <a:bodyPr/>
          <a:lstStyle/>
          <a:p>
            <a:pPr marL="0" indent="0">
              <a:buNone/>
            </a:pPr>
            <a:r>
              <a:rPr lang="de-DE" sz="2000" b="1" dirty="0" smtClean="0"/>
              <a:t>(Cross-)</a:t>
            </a:r>
            <a:r>
              <a:rPr lang="de-DE" sz="2000" b="1" dirty="0" err="1" smtClean="0"/>
              <a:t>calibration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is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very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important</a:t>
            </a:r>
            <a:endParaRPr lang="de-DE" sz="2000" b="1" dirty="0" smtClean="0"/>
          </a:p>
          <a:p>
            <a:r>
              <a:rPr lang="de-DE" sz="2000" dirty="0" smtClean="0"/>
              <a:t>Samples </a:t>
            </a:r>
            <a:r>
              <a:rPr lang="de-DE" sz="2000" dirty="0" err="1" smtClean="0"/>
              <a:t>are</a:t>
            </a:r>
            <a:r>
              <a:rPr lang="de-DE" sz="2000" dirty="0" smtClean="0"/>
              <a:t> </a:t>
            </a:r>
            <a:r>
              <a:rPr lang="de-DE" sz="2000" dirty="0" err="1" smtClean="0"/>
              <a:t>being</a:t>
            </a:r>
            <a:r>
              <a:rPr lang="de-DE" sz="2000" dirty="0" smtClean="0"/>
              <a:t> </a:t>
            </a:r>
            <a:r>
              <a:rPr lang="de-DE" sz="2000" dirty="0" err="1" smtClean="0"/>
              <a:t>exchanged</a:t>
            </a:r>
            <a:r>
              <a:rPr lang="de-DE" sz="2000" dirty="0" smtClean="0"/>
              <a:t> </a:t>
            </a:r>
            <a:r>
              <a:rPr lang="de-DE" sz="2000" dirty="0" err="1" smtClean="0"/>
              <a:t>between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different </a:t>
            </a:r>
            <a:r>
              <a:rPr lang="de-DE" sz="2000" dirty="0" err="1" smtClean="0"/>
              <a:t>teams</a:t>
            </a:r>
            <a:endParaRPr lang="de-DE" sz="2000" dirty="0" smtClean="0"/>
          </a:p>
          <a:p>
            <a:r>
              <a:rPr lang="de-DE" sz="2000" dirty="0" smtClean="0"/>
              <a:t>Joint </a:t>
            </a:r>
            <a:r>
              <a:rPr lang="de-DE" sz="2000" dirty="0" err="1" smtClean="0"/>
              <a:t>calibration</a:t>
            </a:r>
            <a:r>
              <a:rPr lang="de-DE" sz="2000" dirty="0" smtClean="0"/>
              <a:t> </a:t>
            </a:r>
            <a:r>
              <a:rPr lang="de-DE" sz="2000" dirty="0" err="1" smtClean="0"/>
              <a:t>strategies</a:t>
            </a:r>
            <a:r>
              <a:rPr lang="de-DE" sz="2000" dirty="0" smtClean="0"/>
              <a:t> </a:t>
            </a:r>
            <a:r>
              <a:rPr lang="de-DE" sz="2000" dirty="0" err="1" smtClean="0"/>
              <a:t>are</a:t>
            </a:r>
            <a:r>
              <a:rPr lang="de-DE" sz="2000" dirty="0" smtClean="0"/>
              <a:t> </a:t>
            </a:r>
            <a:r>
              <a:rPr lang="de-DE" sz="2000" dirty="0" err="1" smtClean="0"/>
              <a:t>discussed</a:t>
            </a:r>
            <a:endParaRPr lang="de-DE" sz="2000" dirty="0" smtClean="0"/>
          </a:p>
          <a:p>
            <a:r>
              <a:rPr lang="de-DE" sz="2000" dirty="0" smtClean="0"/>
              <a:t>New </a:t>
            </a:r>
            <a:r>
              <a:rPr lang="de-DE" sz="2000" dirty="0" err="1" smtClean="0"/>
              <a:t>laboratories</a:t>
            </a:r>
            <a:r>
              <a:rPr lang="de-DE" sz="2000" dirty="0" smtClean="0"/>
              <a:t> </a:t>
            </a:r>
            <a:r>
              <a:rPr lang="de-DE" sz="2000" dirty="0" err="1" smtClean="0"/>
              <a:t>are</a:t>
            </a:r>
            <a:r>
              <a:rPr lang="de-DE" sz="2000" dirty="0" smtClean="0"/>
              <a:t> </a:t>
            </a:r>
            <a:r>
              <a:rPr lang="de-DE" sz="2000" dirty="0" err="1" smtClean="0"/>
              <a:t>set</a:t>
            </a:r>
            <a:r>
              <a:rPr lang="de-DE" sz="2000" dirty="0" smtClean="0"/>
              <a:t> </a:t>
            </a:r>
            <a:r>
              <a:rPr lang="de-DE" sz="2000" dirty="0" err="1" smtClean="0"/>
              <a:t>up</a:t>
            </a:r>
            <a:endParaRPr lang="de-DE" sz="2000" dirty="0" smtClean="0"/>
          </a:p>
          <a:p>
            <a:r>
              <a:rPr lang="de-DE" sz="2000" dirty="0" smtClean="0"/>
              <a:t>Cross-</a:t>
            </a:r>
            <a:r>
              <a:rPr lang="de-DE" sz="2000" dirty="0" err="1" smtClean="0"/>
              <a:t>calibration</a:t>
            </a:r>
            <a:r>
              <a:rPr lang="de-DE" sz="2000" dirty="0" smtClean="0"/>
              <a:t> in </a:t>
            </a:r>
            <a:r>
              <a:rPr lang="de-DE" sz="2000" dirty="0" err="1" smtClean="0"/>
              <a:t>orbit</a:t>
            </a:r>
            <a:r>
              <a:rPr lang="de-DE" sz="2000" dirty="0" smtClean="0"/>
              <a:t> </a:t>
            </a:r>
            <a:r>
              <a:rPr lang="de-DE" sz="2000" dirty="0" err="1" smtClean="0"/>
              <a:t>is</a:t>
            </a:r>
            <a:r>
              <a:rPr lang="de-DE" sz="2000" dirty="0" smtClean="0"/>
              <a:t> </a:t>
            </a:r>
            <a:r>
              <a:rPr lang="de-DE" sz="2000" dirty="0" err="1" smtClean="0"/>
              <a:t>planned</a:t>
            </a: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r>
              <a:rPr lang="de-DE" sz="2000" b="1" dirty="0" smtClean="0"/>
              <a:t>New </a:t>
            </a:r>
            <a:r>
              <a:rPr lang="de-DE" sz="2000" b="1" dirty="0" err="1" smtClean="0"/>
              <a:t>models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are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developed</a:t>
            </a:r>
            <a:endParaRPr lang="de-DE" sz="2000" b="1" dirty="0" smtClean="0"/>
          </a:p>
          <a:p>
            <a:pPr>
              <a:buFont typeface="Arial"/>
              <a:buChar char="•"/>
            </a:pPr>
            <a:r>
              <a:rPr lang="de-DE" sz="2000" dirty="0" smtClean="0"/>
              <a:t>MESSENGER </a:t>
            </a:r>
            <a:r>
              <a:rPr lang="de-DE" sz="2000" dirty="0" err="1" smtClean="0"/>
              <a:t>data</a:t>
            </a:r>
            <a:r>
              <a:rPr lang="de-DE" sz="2000" dirty="0" smtClean="0"/>
              <a:t> </a:t>
            </a:r>
            <a:r>
              <a:rPr lang="de-DE" sz="2000" dirty="0" err="1" smtClean="0"/>
              <a:t>allows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test</a:t>
            </a:r>
            <a:r>
              <a:rPr lang="de-DE" sz="2000" dirty="0" smtClean="0"/>
              <a:t> </a:t>
            </a:r>
            <a:r>
              <a:rPr lang="de-DE" sz="2000" dirty="0" err="1" smtClean="0"/>
              <a:t>them</a:t>
            </a:r>
            <a:endParaRPr lang="de-DE" sz="2000" dirty="0" smtClean="0"/>
          </a:p>
          <a:p>
            <a:pPr marL="0" indent="0">
              <a:buNone/>
            </a:pPr>
            <a:r>
              <a:rPr lang="de-DE" sz="2000" b="1" dirty="0" err="1" smtClean="0"/>
              <a:t>Procedures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and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concepts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are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defined</a:t>
            </a:r>
            <a:endParaRPr lang="de-DE" sz="2000" b="1" dirty="0" smtClean="0"/>
          </a:p>
          <a:p>
            <a:pPr>
              <a:buFont typeface="Arial"/>
              <a:buChar char="•"/>
            </a:pP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example</a:t>
            </a:r>
            <a:r>
              <a:rPr lang="de-DE" sz="2000" dirty="0" smtClean="0"/>
              <a:t> extensive </a:t>
            </a:r>
            <a:r>
              <a:rPr lang="de-DE" sz="2000" dirty="0" err="1" smtClean="0"/>
              <a:t>mapping</a:t>
            </a:r>
            <a:r>
              <a:rPr lang="de-DE" sz="2000" dirty="0" smtClean="0"/>
              <a:t> </a:t>
            </a:r>
            <a:r>
              <a:rPr lang="de-DE" sz="2000" dirty="0" err="1" smtClean="0"/>
              <a:t>efforts</a:t>
            </a:r>
            <a:r>
              <a:rPr lang="de-DE" sz="2000" dirty="0" smtClean="0"/>
              <a:t> </a:t>
            </a:r>
            <a:r>
              <a:rPr lang="de-DE" sz="2000" dirty="0" err="1" smtClean="0"/>
              <a:t>are</a:t>
            </a:r>
            <a:r>
              <a:rPr lang="de-DE" sz="2000" dirty="0" smtClean="0"/>
              <a:t> </a:t>
            </a:r>
            <a:r>
              <a:rPr lang="de-DE" sz="2000" dirty="0" err="1" smtClean="0"/>
              <a:t>ongoing</a:t>
            </a:r>
            <a:r>
              <a:rPr lang="de-DE" sz="2000" dirty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select</a:t>
            </a:r>
            <a:r>
              <a:rPr lang="de-DE" sz="2000" dirty="0" smtClean="0"/>
              <a:t> </a:t>
            </a:r>
            <a:r>
              <a:rPr lang="de-DE" sz="2000" dirty="0" err="1" smtClean="0"/>
              <a:t>targets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SYMBIOSYS</a:t>
            </a:r>
          </a:p>
          <a:p>
            <a:pPr marL="0" indent="0">
              <a:buNone/>
            </a:pPr>
            <a:endParaRPr lang="de-DE" sz="2000" dirty="0" smtClean="0"/>
          </a:p>
          <a:p>
            <a:endParaRPr lang="de-DE" sz="2000" dirty="0" smtClean="0"/>
          </a:p>
          <a:p>
            <a:endParaRPr lang="de-DE" sz="200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FFFFFF"/>
                </a:solidFill>
                <a:latin typeface="Arial"/>
              </a:rPr>
              <a:t>Dr. Jörn Helbert (</a:t>
            </a:r>
            <a:r>
              <a:rPr lang="de-DE" dirty="0" err="1" smtClean="0">
                <a:solidFill>
                  <a:srgbClr val="FFFFFF"/>
                </a:solidFill>
                <a:latin typeface="Arial"/>
              </a:rPr>
              <a:t>joern.helbert@dlr.de</a:t>
            </a:r>
            <a:r>
              <a:rPr lang="de-DE" dirty="0" smtClean="0">
                <a:solidFill>
                  <a:srgbClr val="FFFFFF"/>
                </a:solidFill>
                <a:latin typeface="Arial"/>
              </a:rPr>
              <a:t>) – Berlin 2015</a:t>
            </a:r>
            <a:endParaRPr lang="de-DE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" name="Bild 5" descr="P102076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09163" y="860049"/>
            <a:ext cx="1971553" cy="147866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3368" y="675250"/>
            <a:ext cx="1205724" cy="1607632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4547" y="4845270"/>
            <a:ext cx="2561411" cy="148556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002154" y="6086679"/>
            <a:ext cx="2120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Galluzzi</a:t>
            </a:r>
            <a:r>
              <a:rPr lang="de-DE" dirty="0" smtClean="0"/>
              <a:t> et al.</a:t>
            </a:r>
            <a:endParaRPr lang="de-DE" dirty="0"/>
          </a:p>
        </p:txBody>
      </p:sp>
      <p:pic>
        <p:nvPicPr>
          <p:cNvPr id="10" name="Picture 5" descr="Classification_grid_globalmap1dpp.dat_5_classes_MAP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085" y="3589117"/>
            <a:ext cx="2584609" cy="1337683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9937" y="2336713"/>
            <a:ext cx="4434063" cy="125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62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Dr. Jörn Helbert (</a:t>
            </a:r>
            <a:r>
              <a:rPr lang="de-DE" dirty="0" err="1"/>
              <a:t>joern.helbert@dlr.de</a:t>
            </a:r>
            <a:r>
              <a:rPr lang="de-DE" dirty="0"/>
              <a:t>) – </a:t>
            </a:r>
            <a:r>
              <a:rPr lang="de-DE" dirty="0" smtClean="0"/>
              <a:t>Berlin 2015</a:t>
            </a:r>
            <a:endParaRPr lang="de-DE" dirty="0"/>
          </a:p>
        </p:txBody>
      </p:sp>
      <p:pic>
        <p:nvPicPr>
          <p:cNvPr id="22530" name="Picture 1029" descr="Robinson_img5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9128"/>
            <a:ext cx="9144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1972564" y="5624198"/>
            <a:ext cx="548640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>
              <a:spcAft>
                <a:spcPct val="40000"/>
              </a:spcAft>
            </a:pPr>
            <a:r>
              <a:rPr lang="en-US" sz="1800" i="1" dirty="0">
                <a:solidFill>
                  <a:schemeClr val="bg1"/>
                </a:solidFill>
                <a:latin typeface="Lucida Grande" charset="0"/>
              </a:rPr>
              <a:t>http://messenger.jhuapl.edu</a:t>
            </a:r>
            <a:r>
              <a:rPr lang="en-US" sz="1800" i="1" dirty="0" smtClean="0">
                <a:solidFill>
                  <a:schemeClr val="bg1"/>
                </a:solidFill>
                <a:latin typeface="Lucida Grande" charset="0"/>
              </a:rPr>
              <a:t>/ </a:t>
            </a:r>
          </a:p>
          <a:p>
            <a:pPr algn="ctr">
              <a:spcAft>
                <a:spcPct val="40000"/>
              </a:spcAft>
            </a:pPr>
            <a:r>
              <a:rPr lang="en-US" i="1" dirty="0">
                <a:solidFill>
                  <a:schemeClr val="bg1"/>
                </a:solidFill>
                <a:latin typeface="Lucida Grande" charset="0"/>
              </a:rPr>
              <a:t>http://</a:t>
            </a:r>
            <a:r>
              <a:rPr lang="en-US" i="1" dirty="0" err="1">
                <a:solidFill>
                  <a:schemeClr val="bg1"/>
                </a:solidFill>
                <a:latin typeface="Lucida Grande" charset="0"/>
              </a:rPr>
              <a:t>www.cosmos.esa.int</a:t>
            </a:r>
            <a:r>
              <a:rPr lang="en-US" i="1" dirty="0">
                <a:solidFill>
                  <a:schemeClr val="bg1"/>
                </a:solidFill>
                <a:latin typeface="Lucida Grande" charset="0"/>
              </a:rPr>
              <a:t>/web/</a:t>
            </a:r>
            <a:r>
              <a:rPr lang="en-US" i="1" dirty="0" err="1">
                <a:solidFill>
                  <a:schemeClr val="bg1"/>
                </a:solidFill>
                <a:latin typeface="Lucida Grande" charset="0"/>
              </a:rPr>
              <a:t>bepicolombo</a:t>
            </a:r>
            <a:r>
              <a:rPr lang="en-US" i="1" dirty="0">
                <a:solidFill>
                  <a:schemeClr val="bg1"/>
                </a:solidFill>
                <a:latin typeface="Lucida Grande" charset="0"/>
              </a:rPr>
              <a:t> </a:t>
            </a:r>
            <a:endParaRPr lang="en-US" sz="1800" i="1" dirty="0">
              <a:solidFill>
                <a:schemeClr val="bg1"/>
              </a:solidFill>
              <a:latin typeface="Lucida Grande" charset="0"/>
            </a:endParaRPr>
          </a:p>
        </p:txBody>
      </p:sp>
      <p:sp>
        <p:nvSpPr>
          <p:cNvPr id="303108" name="Text Box 4"/>
          <p:cNvSpPr txBox="1">
            <a:spLocks noChangeArrowheads="1"/>
          </p:cNvSpPr>
          <p:nvPr/>
        </p:nvSpPr>
        <p:spPr bwMode="auto">
          <a:xfrm>
            <a:off x="1464395" y="650339"/>
            <a:ext cx="6945809" cy="4893647"/>
          </a:xfrm>
          <a:prstGeom prst="rect">
            <a:avLst/>
          </a:prstGeom>
          <a:solidFill>
            <a:schemeClr val="bg2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7188" indent="-3571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365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de-DE" dirty="0" err="1" smtClean="0">
                <a:solidFill>
                  <a:schemeClr val="bg1"/>
                </a:solidFill>
                <a:latin typeface="Arial" charset="0"/>
              </a:rPr>
              <a:t>BepiColombo</a:t>
            </a:r>
            <a:r>
              <a:rPr lang="de-DE" dirty="0" smtClean="0">
                <a:solidFill>
                  <a:schemeClr val="bg1"/>
                </a:solidFill>
                <a:latin typeface="Arial" charset="0"/>
              </a:rPr>
              <a:t> will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</a:rPr>
              <a:t>build</a:t>
            </a:r>
            <a:r>
              <a:rPr lang="de-DE" dirty="0" smtClean="0">
                <a:solidFill>
                  <a:schemeClr val="bg1"/>
                </a:solidFill>
                <a:latin typeface="Arial" charset="0"/>
              </a:rPr>
              <a:t> on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</a:rPr>
              <a:t>what</a:t>
            </a:r>
            <a:r>
              <a:rPr lang="de-DE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</a:rPr>
              <a:t>we</a:t>
            </a:r>
            <a:r>
              <a:rPr lang="de-DE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</a:rPr>
              <a:t>learn</a:t>
            </a:r>
            <a:r>
              <a:rPr lang="de-DE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</a:rPr>
              <a:t>currently</a:t>
            </a:r>
            <a:r>
              <a:rPr lang="de-DE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</a:rPr>
              <a:t>from</a:t>
            </a:r>
            <a:r>
              <a:rPr lang="de-DE" dirty="0" smtClean="0">
                <a:solidFill>
                  <a:schemeClr val="bg1"/>
                </a:solidFill>
                <a:latin typeface="Arial" charset="0"/>
              </a:rPr>
              <a:t> MESSENGER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de-DE" dirty="0" smtClean="0">
                <a:solidFill>
                  <a:schemeClr val="bg1"/>
                </a:solidFill>
                <a:latin typeface="Arial" charset="0"/>
              </a:rPr>
              <a:t>MESSENGER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</a:rPr>
              <a:t>has</a:t>
            </a:r>
            <a:r>
              <a:rPr lang="de-DE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</a:rPr>
              <a:t>changed</a:t>
            </a:r>
            <a:r>
              <a:rPr lang="de-DE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</a:rPr>
              <a:t>our</a:t>
            </a:r>
            <a:r>
              <a:rPr lang="de-DE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</a:rPr>
              <a:t>understanding</a:t>
            </a:r>
            <a:r>
              <a:rPr lang="de-DE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</a:rPr>
              <a:t>of</a:t>
            </a:r>
            <a:r>
              <a:rPr lang="de-DE" dirty="0" smtClean="0">
                <a:solidFill>
                  <a:schemeClr val="bg1"/>
                </a:solidFill>
                <a:latin typeface="Arial" charset="0"/>
              </a:rPr>
              <a:t> Mercury</a:t>
            </a:r>
            <a:r>
              <a:rPr lang="ja-JP" altLang="de-DE" dirty="0" smtClean="0">
                <a:solidFill>
                  <a:schemeClr val="bg1"/>
                </a:solidFill>
                <a:latin typeface="Arial"/>
              </a:rPr>
              <a:t>‘</a:t>
            </a:r>
            <a:r>
              <a:rPr lang="de-DE" dirty="0" smtClean="0">
                <a:solidFill>
                  <a:schemeClr val="bg1"/>
                </a:solidFill>
                <a:latin typeface="Arial" charset="0"/>
              </a:rPr>
              <a:t>s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</a:rPr>
              <a:t>evolution</a:t>
            </a:r>
            <a:r>
              <a:rPr lang="de-DE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</a:rPr>
              <a:t>and</a:t>
            </a:r>
            <a:r>
              <a:rPr lang="de-DE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</a:rPr>
              <a:t>formation</a:t>
            </a:r>
            <a:endParaRPr lang="de-DE" dirty="0">
              <a:solidFill>
                <a:schemeClr val="bg1"/>
              </a:solidFill>
              <a:latin typeface="Arial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de-DE" dirty="0" err="1">
                <a:solidFill>
                  <a:schemeClr val="bg1"/>
                </a:solidFill>
                <a:latin typeface="Arial" charset="0"/>
              </a:rPr>
              <a:t>BepiColombo</a:t>
            </a:r>
            <a:r>
              <a:rPr lang="de-DE" dirty="0">
                <a:solidFill>
                  <a:schemeClr val="bg1"/>
                </a:solidFill>
                <a:latin typeface="Arial" charset="0"/>
              </a:rPr>
              <a:t> will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</a:rPr>
              <a:t>add</a:t>
            </a:r>
            <a:r>
              <a:rPr lang="de-DE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Arial" charset="0"/>
              </a:rPr>
              <a:t>new</a:t>
            </a:r>
            <a:r>
              <a:rPr lang="de-DE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Arial" charset="0"/>
              </a:rPr>
              <a:t>chapters</a:t>
            </a:r>
            <a:r>
              <a:rPr lang="de-DE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Arial" charset="0"/>
              </a:rPr>
              <a:t>to</a:t>
            </a:r>
            <a:r>
              <a:rPr lang="de-DE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Arial" charset="0"/>
              </a:rPr>
              <a:t>the</a:t>
            </a:r>
            <a:r>
              <a:rPr lang="de-DE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Arial" charset="0"/>
              </a:rPr>
              <a:t>book</a:t>
            </a:r>
            <a:r>
              <a:rPr lang="de-DE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dirty="0" smtClean="0">
                <a:solidFill>
                  <a:schemeClr val="bg1"/>
                </a:solidFill>
                <a:latin typeface="Arial" charset="0"/>
              </a:rPr>
              <a:t>on Mercury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</a:rPr>
              <a:t>that</a:t>
            </a:r>
            <a:r>
              <a:rPr lang="de-DE" dirty="0" smtClean="0">
                <a:solidFill>
                  <a:schemeClr val="bg1"/>
                </a:solidFill>
                <a:latin typeface="Arial" charset="0"/>
              </a:rPr>
              <a:t> MESSENGER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</a:rPr>
              <a:t>is</a:t>
            </a:r>
            <a:r>
              <a:rPr lang="de-DE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</a:rPr>
              <a:t>currently</a:t>
            </a:r>
            <a:r>
              <a:rPr lang="de-DE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</a:rPr>
              <a:t>writing</a:t>
            </a:r>
            <a:endParaRPr lang="de-DE" dirty="0" smtClean="0">
              <a:solidFill>
                <a:schemeClr val="bg1"/>
              </a:solidFill>
              <a:latin typeface="Arial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de-DE" dirty="0" err="1" smtClean="0">
                <a:solidFill>
                  <a:schemeClr val="bg1"/>
                </a:solidFill>
                <a:latin typeface="Arial" charset="0"/>
              </a:rPr>
              <a:t>Luckily</a:t>
            </a:r>
            <a:r>
              <a:rPr lang="de-DE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</a:rPr>
              <a:t>we</a:t>
            </a:r>
            <a:r>
              <a:rPr lang="de-DE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</a:rPr>
              <a:t>have</a:t>
            </a:r>
            <a:r>
              <a:rPr lang="de-DE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dirty="0">
                <a:solidFill>
                  <a:schemeClr val="bg1"/>
                </a:solidFill>
                <a:latin typeface="Arial" charset="0"/>
              </a:rPr>
              <a:t>9</a:t>
            </a:r>
            <a:r>
              <a:rPr lang="de-DE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</a:rPr>
              <a:t>years</a:t>
            </a:r>
            <a:r>
              <a:rPr lang="de-DE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</a:rPr>
              <a:t>more</a:t>
            </a:r>
            <a:r>
              <a:rPr lang="de-DE" dirty="0" smtClean="0">
                <a:solidFill>
                  <a:schemeClr val="bg1"/>
                </a:solidFill>
                <a:latin typeface="Arial" charset="0"/>
              </a:rPr>
              <a:t> time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</a:rPr>
              <a:t>to</a:t>
            </a:r>
            <a:r>
              <a:rPr lang="de-DE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</a:rPr>
              <a:t>prepare</a:t>
            </a:r>
            <a:endParaRPr lang="de-DE" dirty="0" smtClean="0">
              <a:solidFill>
                <a:schemeClr val="bg1"/>
              </a:solidFill>
              <a:latin typeface="Arial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de-DE" dirty="0" err="1" smtClean="0">
                <a:solidFill>
                  <a:schemeClr val="bg1"/>
                </a:solidFill>
                <a:latin typeface="Arial" charset="0"/>
              </a:rPr>
              <a:t>And</a:t>
            </a:r>
            <a:r>
              <a:rPr lang="de-DE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</a:rPr>
              <a:t>with</a:t>
            </a:r>
            <a:r>
              <a:rPr lang="de-DE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</a:rPr>
              <a:t>joint</a:t>
            </a:r>
            <a:r>
              <a:rPr lang="de-DE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</a:rPr>
              <a:t>team</a:t>
            </a:r>
            <a:r>
              <a:rPr lang="de-DE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</a:rPr>
              <a:t>efforts</a:t>
            </a:r>
            <a:r>
              <a:rPr lang="de-DE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</a:rPr>
              <a:t>we</a:t>
            </a:r>
            <a:r>
              <a:rPr lang="de-DE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</a:rPr>
              <a:t>can</a:t>
            </a:r>
            <a:r>
              <a:rPr lang="de-DE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</a:rPr>
              <a:t>provide</a:t>
            </a:r>
            <a:r>
              <a:rPr lang="de-DE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</a:rPr>
              <a:t>some</a:t>
            </a:r>
            <a:r>
              <a:rPr lang="de-DE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</a:rPr>
              <a:t>answers</a:t>
            </a:r>
            <a:r>
              <a:rPr lang="de-DE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</a:rPr>
              <a:t>to</a:t>
            </a:r>
            <a:r>
              <a:rPr lang="de-DE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</a:rPr>
              <a:t>the</a:t>
            </a:r>
            <a:r>
              <a:rPr lang="de-DE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</a:rPr>
              <a:t>questions</a:t>
            </a:r>
            <a:r>
              <a:rPr lang="de-DE" dirty="0" smtClean="0">
                <a:solidFill>
                  <a:schemeClr val="bg1"/>
                </a:solidFill>
                <a:latin typeface="Arial" charset="0"/>
              </a:rPr>
              <a:t> MESSENGER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</a:rPr>
              <a:t>raised</a:t>
            </a:r>
            <a:endParaRPr lang="de-DE" dirty="0" smtClean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8869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2286000" y="0"/>
            <a:ext cx="5562600" cy="6858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BepiColombo MPO Instruments</a:t>
            </a:r>
          </a:p>
        </p:txBody>
      </p:sp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8372432"/>
              </p:ext>
            </p:extLst>
          </p:nvPr>
        </p:nvGraphicFramePr>
        <p:xfrm>
          <a:off x="0" y="548680"/>
          <a:ext cx="9144000" cy="5783264"/>
        </p:xfrm>
        <a:graphic>
          <a:graphicData uri="http://schemas.openxmlformats.org/drawingml/2006/table">
            <a:tbl>
              <a:tblPr/>
              <a:tblGrid>
                <a:gridCol w="1076325"/>
                <a:gridCol w="2305050"/>
                <a:gridCol w="3533775"/>
                <a:gridCol w="1152525"/>
                <a:gridCol w="1076325"/>
              </a:tblGrid>
              <a:tr h="487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Instrument</a:t>
                      </a: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Long Name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Scientific Objective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Avg power/ Orbit (W)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Mass, CBE w.o hn (kg)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BELA</a:t>
                      </a: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BepiColombo Laser Altimeter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Mercury surface topographic mapping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36.1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13.3</a:t>
                      </a: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22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ISA</a:t>
                      </a: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Italian Spring Accelerometer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Non-gravitational acceleration measurements of the spacecraft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12.1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5.7</a:t>
                      </a: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22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MERMAG</a:t>
                      </a: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Mercury Magnetometer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Measurement of Mercury magnetic field, its source and interaction with solar wind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4.6</a:t>
                      </a: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1.8</a:t>
                      </a: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22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MERTIS</a:t>
                      </a: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Mercury Thermal &amp; Infra-red spectrometer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Global mineralogical mapping, surface temperature and thermal inertia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13.0</a:t>
                      </a: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3.3</a:t>
                      </a: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22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MGNS</a:t>
                      </a:r>
                      <a:endParaRPr kumimoji="0" lang="en-GB" sz="2400" b="0" i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Mercury Gamma-ray &amp; Neutron Spectrometer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Elemental surface and sub-surface composition, volatile deposits on polar areas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4.5</a:t>
                      </a: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5.2</a:t>
                      </a: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22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MIXS</a:t>
                      </a: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Mercury Imaging X-ray Spectrometer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Elemental surface composition, global mapping and composition of surface areas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16.0*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7.3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22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MORE</a:t>
                      </a: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Mercury Orbiter Radio-science Experiment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Core and mantle structure, Mercury orbit, fundamental science, gravity field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37.0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3.5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22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PHEBUS</a:t>
                      </a: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Probing of Hermean Exosphere by Ultraviolet Spectroscopy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UV spectral mapping of the exosphere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3.8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7.5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22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SERENA</a:t>
                      </a: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Search for Exospheric Refilling and Emitted Natural Abundances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In-Situ study of composition, vertical structure and source and sink process of the exosphere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22.4*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5.6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3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SIMBIO-SYS</a:t>
                      </a: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Spectrometers &amp; Imagers for MPO </a:t>
                      </a:r>
                      <a:r>
                        <a:rPr kumimoji="0" lang="en-GB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BepiColombo</a:t>
                      </a: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 - System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Optical high-resolution and stereo imaging. Near-IR imaging spectroscopy for global mineralogical mapping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32.5*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11.1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22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SIXS</a:t>
                      </a: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SIXS Solar Intensity X-ray and Particle Spectrometer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Monitor for solar X-ray intensity and solar particles in support of MIXS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2.5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2.0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Total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-</a:t>
                      </a:r>
                      <a:endParaRPr kumimoji="0" lang="en-GB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-</a:t>
                      </a:r>
                      <a:endParaRPr kumimoji="0" lang="en-GB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185.5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66.3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22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MMO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Mercury Magnetospheric Orbiter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Study of field, waves and particles in the Mercury exosphere.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300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250</a:t>
                      </a: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1273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" y="0"/>
            <a:ext cx="9143997" cy="626491"/>
          </a:xfrm>
          <a:prstGeom prst="rect">
            <a:avLst/>
          </a:prstGeom>
          <a:solidFill>
            <a:srgbClr val="0070C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32" tIns="54416" rIns="108832" bIns="54416"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SIMBIO-SYS </a:t>
            </a:r>
          </a:p>
        </p:txBody>
      </p:sp>
      <p:pic>
        <p:nvPicPr>
          <p:cNvPr id="5" name="Immagin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245" y="1910803"/>
            <a:ext cx="4288217" cy="3489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4"/>
          <p:cNvSpPr txBox="1">
            <a:spLocks noChangeArrowheads="1"/>
          </p:cNvSpPr>
          <p:nvPr/>
        </p:nvSpPr>
        <p:spPr bwMode="auto">
          <a:xfrm>
            <a:off x="80537" y="669073"/>
            <a:ext cx="893804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SIMBIO-SYS  (</a:t>
            </a:r>
            <a:r>
              <a:rPr lang="en-US" sz="1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Spectrometer and Imagers for MPO </a:t>
            </a:r>
            <a:r>
              <a:rPr lang="en-US" sz="14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BepiColombo</a:t>
            </a:r>
            <a:r>
              <a:rPr lang="en-US" sz="1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Integrated Observatory </a:t>
            </a:r>
            <a:r>
              <a:rPr lang="en-US" sz="14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SYStem</a:t>
            </a:r>
            <a:r>
              <a:rPr lang="en-US" sz="1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instrument architecture is based on 3 different optical channels sharing a common Main Electronics and PDU.  </a:t>
            </a:r>
          </a:p>
        </p:txBody>
      </p:sp>
      <p:sp>
        <p:nvSpPr>
          <p:cNvPr id="7" name="Rettangolo 5"/>
          <p:cNvSpPr>
            <a:spLocks noChangeArrowheads="1"/>
          </p:cNvSpPr>
          <p:nvPr/>
        </p:nvSpPr>
        <p:spPr bwMode="auto">
          <a:xfrm>
            <a:off x="4418462" y="1477557"/>
            <a:ext cx="4584328" cy="4955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it-IT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</a:p>
          <a:p>
            <a:pPr algn="just"/>
            <a:r>
              <a:rPr lang="en-US" sz="1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HRIC </a:t>
            </a: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Local mapping at high resolution with </a:t>
            </a:r>
            <a:r>
              <a:rPr lang="en-US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colour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capabilities, about 20% of the surface, at a spatial scale of 5-11 m/pixel </a:t>
            </a:r>
            <a:endParaRPr lang="en-US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Filters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pan, 550, 750, 880 nm.</a:t>
            </a:r>
            <a:r>
              <a:rPr lang="en-US" sz="1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endParaRPr lang="en-US" sz="18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en-US" sz="1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en-US" sz="1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STC  </a:t>
            </a: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Global stereo </a:t>
            </a: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mapping at a spatial 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scale </a:t>
            </a: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50-110 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m/</a:t>
            </a: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pixel.</a:t>
            </a:r>
          </a:p>
          <a:p>
            <a:pPr algn="just"/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Local color mapping at 50-110 m/pixel</a:t>
            </a:r>
          </a:p>
          <a:p>
            <a:pPr algn="just"/>
            <a:endParaRPr lang="en-US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Filters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pan, 420, 550, 750, 920 nm.</a:t>
            </a:r>
          </a:p>
          <a:p>
            <a:pPr algn="just"/>
            <a:r>
              <a:rPr lang="en-US" sz="1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</a:p>
          <a:p>
            <a:pPr algn="just"/>
            <a:r>
              <a:rPr lang="en-US" sz="1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VIHI </a:t>
            </a: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Global mineralogical </a:t>
            </a: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mapping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a 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patial 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scale </a:t>
            </a: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&lt; 500 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m/</a:t>
            </a: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</a:t>
            </a:r>
          </a:p>
          <a:p>
            <a:pPr algn="just"/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Local mineralogical mapping at 100 m/pixel</a:t>
            </a:r>
          </a:p>
          <a:p>
            <a:pPr algn="just"/>
            <a:endParaRPr lang="en-US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Spectral 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coverage 0.4-2.0 µm with </a:t>
            </a: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6.25 nm 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resolution	</a:t>
            </a:r>
          </a:p>
        </p:txBody>
      </p:sp>
      <p:sp>
        <p:nvSpPr>
          <p:cNvPr id="8" name="CasellaDiTesto 6"/>
          <p:cNvSpPr txBox="1">
            <a:spLocks noChangeArrowheads="1"/>
          </p:cNvSpPr>
          <p:nvPr/>
        </p:nvSpPr>
        <p:spPr bwMode="auto">
          <a:xfrm>
            <a:off x="2193810" y="5150631"/>
            <a:ext cx="23117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Flamini et al. PSS 58, 2010</a:t>
            </a:r>
          </a:p>
        </p:txBody>
      </p:sp>
      <p:cxnSp>
        <p:nvCxnSpPr>
          <p:cNvPr id="9" name="Connettore 1 8"/>
          <p:cNvCxnSpPr/>
          <p:nvPr/>
        </p:nvCxnSpPr>
        <p:spPr>
          <a:xfrm>
            <a:off x="4538461" y="1967447"/>
            <a:ext cx="464572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4498274" y="3445590"/>
            <a:ext cx="464572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>
            <a:off x="4505584" y="4636951"/>
            <a:ext cx="464572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9"/>
          <p:cNvSpPr txBox="1"/>
          <p:nvPr/>
        </p:nvSpPr>
        <p:spPr>
          <a:xfrm>
            <a:off x="1366050" y="5624955"/>
            <a:ext cx="763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HRIC</a:t>
            </a:r>
          </a:p>
        </p:txBody>
      </p:sp>
      <p:sp>
        <p:nvSpPr>
          <p:cNvPr id="13" name="TextBox 10"/>
          <p:cNvSpPr txBox="1"/>
          <p:nvPr/>
        </p:nvSpPr>
        <p:spPr>
          <a:xfrm>
            <a:off x="324890" y="1490916"/>
            <a:ext cx="9449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STC</a:t>
            </a:r>
          </a:p>
        </p:txBody>
      </p:sp>
      <p:cxnSp>
        <p:nvCxnSpPr>
          <p:cNvPr id="14" name="Straight Arrow Connector 14"/>
          <p:cNvCxnSpPr/>
          <p:nvPr/>
        </p:nvCxnSpPr>
        <p:spPr>
          <a:xfrm flipH="1" flipV="1">
            <a:off x="628199" y="1756914"/>
            <a:ext cx="144016" cy="1008112"/>
          </a:xfrm>
          <a:prstGeom prst="straightConnector1">
            <a:avLst/>
          </a:prstGeom>
          <a:ln w="6350" cmpd="sng"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6"/>
          <p:cNvSpPr txBox="1"/>
          <p:nvPr/>
        </p:nvSpPr>
        <p:spPr>
          <a:xfrm>
            <a:off x="196142" y="5624956"/>
            <a:ext cx="648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VIHI</a:t>
            </a:r>
          </a:p>
        </p:txBody>
      </p:sp>
      <p:cxnSp>
        <p:nvCxnSpPr>
          <p:cNvPr id="16" name="Straight Arrow Connector 18"/>
          <p:cNvCxnSpPr>
            <a:endCxn id="15" idx="0"/>
          </p:cNvCxnSpPr>
          <p:nvPr/>
        </p:nvCxnSpPr>
        <p:spPr>
          <a:xfrm flipH="1">
            <a:off x="520179" y="3680739"/>
            <a:ext cx="180028" cy="1944217"/>
          </a:xfrm>
          <a:prstGeom prst="straightConnector1">
            <a:avLst/>
          </a:prstGeom>
          <a:ln w="6350" cmpd="sng"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18"/>
          <p:cNvCxnSpPr/>
          <p:nvPr/>
        </p:nvCxnSpPr>
        <p:spPr>
          <a:xfrm flipH="1">
            <a:off x="1660892" y="4316506"/>
            <a:ext cx="221696" cy="1308449"/>
          </a:xfrm>
          <a:prstGeom prst="straightConnector1">
            <a:avLst/>
          </a:prstGeom>
          <a:ln w="6350" cmpd="sng"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B03165-72FD-4ED3-BE00-5C1E3A3B3FB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998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3489713"/>
              </p:ext>
            </p:extLst>
          </p:nvPr>
        </p:nvGraphicFramePr>
        <p:xfrm>
          <a:off x="477416" y="1485702"/>
          <a:ext cx="4772429" cy="241267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60550"/>
                <a:gridCol w="1272327"/>
                <a:gridCol w="1060274"/>
                <a:gridCol w="1179278"/>
              </a:tblGrid>
              <a:tr h="365414"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Imaging performance comparison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73389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MDIS-NAC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SIMBIO-SYS</a:t>
                      </a:r>
                      <a:r>
                        <a:rPr lang="en-US" sz="1600" b="1" baseline="0" dirty="0" smtClean="0"/>
                        <a:t> HRIC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MDIS-WAC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SIMBIO-SYS</a:t>
                      </a:r>
                    </a:p>
                    <a:p>
                      <a:pPr algn="ctr"/>
                      <a:r>
                        <a:rPr lang="en-US" sz="1600" b="1" dirty="0" smtClean="0"/>
                        <a:t>STC</a:t>
                      </a:r>
                      <a:endParaRPr lang="en-US" sz="1600" b="1" dirty="0"/>
                    </a:p>
                  </a:txBody>
                  <a:tcPr/>
                </a:tc>
              </a:tr>
              <a:tr h="73389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26 </a:t>
                      </a:r>
                      <a:r>
                        <a:rPr lang="el-GR" sz="1600" kern="1200" dirty="0" smtClean="0"/>
                        <a:t>μ</a:t>
                      </a:r>
                      <a:r>
                        <a:rPr lang="en-US" sz="1600" dirty="0" smtClean="0"/>
                        <a:t>rad/</a:t>
                      </a:r>
                      <a:r>
                        <a:rPr lang="en-US" sz="1600" dirty="0" err="1" smtClean="0"/>
                        <a:t>pxl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12.5 </a:t>
                      </a:r>
                      <a:r>
                        <a:rPr lang="el-GR" sz="1600" kern="1200" dirty="0" smtClean="0"/>
                        <a:t>μ</a:t>
                      </a:r>
                      <a:r>
                        <a:rPr lang="en-US" sz="1600" dirty="0" smtClean="0"/>
                        <a:t>rad/</a:t>
                      </a:r>
                      <a:r>
                        <a:rPr lang="en-US" sz="1600" dirty="0" err="1" smtClean="0"/>
                        <a:t>pxl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179 </a:t>
                      </a:r>
                      <a:r>
                        <a:rPr lang="el-GR" sz="1600" kern="1200" dirty="0" smtClean="0"/>
                        <a:t>μ</a:t>
                      </a:r>
                      <a:r>
                        <a:rPr lang="en-US" sz="1600" dirty="0" smtClean="0"/>
                        <a:t>rad/</a:t>
                      </a:r>
                      <a:r>
                        <a:rPr lang="en-US" sz="1600" dirty="0" err="1" smtClean="0"/>
                        <a:t>pxl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111 </a:t>
                      </a:r>
                      <a:r>
                        <a:rPr lang="el-GR" sz="1600" kern="1200" dirty="0" smtClean="0"/>
                        <a:t>μ</a:t>
                      </a:r>
                      <a:r>
                        <a:rPr lang="en-US" sz="1600" dirty="0" smtClean="0"/>
                        <a:t>rad/</a:t>
                      </a:r>
                      <a:r>
                        <a:rPr lang="en-US" sz="1600" dirty="0" err="1" smtClean="0"/>
                        <a:t>pxl</a:t>
                      </a:r>
                      <a:endParaRPr lang="en-US" sz="1600" dirty="0" smtClean="0"/>
                    </a:p>
                  </a:txBody>
                  <a:tcPr anchor="ctr"/>
                </a:tc>
              </a:tr>
              <a:tr h="56351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 bb filter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 pan</a:t>
                      </a:r>
                      <a:r>
                        <a:rPr lang="en-US" sz="1600" baseline="0" dirty="0" smtClean="0"/>
                        <a:t> + 3 bb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11 </a:t>
                      </a:r>
                      <a:r>
                        <a:rPr lang="en-US" sz="1600" dirty="0" err="1" smtClean="0"/>
                        <a:t>nb</a:t>
                      </a:r>
                      <a:r>
                        <a:rPr lang="en-US" sz="1600" dirty="0" smtClean="0"/>
                        <a:t> + 1 </a:t>
                      </a:r>
                      <a:r>
                        <a:rPr lang="en-US" sz="1600" dirty="0" err="1" smtClean="0"/>
                        <a:t>nav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 pan + 4 bb</a:t>
                      </a:r>
                      <a:endParaRPr lang="en-US" sz="16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7" name="CasellaDiTesto 26"/>
          <p:cNvSpPr txBox="1"/>
          <p:nvPr/>
        </p:nvSpPr>
        <p:spPr>
          <a:xfrm rot="16200000">
            <a:off x="50319" y="2836829"/>
            <a:ext cx="5089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>
                <a:solidFill>
                  <a:srgbClr val="FFFFFF"/>
                </a:solidFill>
              </a:rPr>
              <a:t>IFoV</a:t>
            </a:r>
            <a:endParaRPr lang="it-IT" sz="1400" dirty="0">
              <a:solidFill>
                <a:srgbClr val="FFFFFF"/>
              </a:solidFill>
            </a:endParaRPr>
          </a:p>
        </p:txBody>
      </p:sp>
      <p:sp>
        <p:nvSpPr>
          <p:cNvPr id="28" name="CasellaDiTesto 27"/>
          <p:cNvSpPr txBox="1"/>
          <p:nvPr/>
        </p:nvSpPr>
        <p:spPr>
          <a:xfrm rot="16200000">
            <a:off x="-6565" y="3528821"/>
            <a:ext cx="603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>
                <a:solidFill>
                  <a:srgbClr val="FFFFFF"/>
                </a:solidFill>
              </a:rPr>
              <a:t>filters</a:t>
            </a:r>
            <a:endParaRPr lang="it-IT" sz="1400" dirty="0">
              <a:solidFill>
                <a:srgbClr val="FFFFFF"/>
              </a:solidFill>
            </a:endParaRPr>
          </a:p>
        </p:txBody>
      </p:sp>
      <p:sp>
        <p:nvSpPr>
          <p:cNvPr id="29" name="TextBox 5"/>
          <p:cNvSpPr txBox="1"/>
          <p:nvPr/>
        </p:nvSpPr>
        <p:spPr>
          <a:xfrm>
            <a:off x="534415" y="74847"/>
            <a:ext cx="8097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SIMBIO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SYS </a:t>
            </a:r>
            <a:r>
              <a:rPr lang="en-US" sz="2400" b="1" dirty="0" smtClean="0">
                <a:solidFill>
                  <a:srgbClr val="FFFFFF"/>
                </a:solidFill>
              </a:rPr>
              <a:t>compared to 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MDIS </a:t>
            </a:r>
            <a:r>
              <a:rPr lang="en-US" sz="2400" b="1" dirty="0" smtClean="0">
                <a:solidFill>
                  <a:srgbClr val="FFFFFF"/>
                </a:solidFill>
              </a:rPr>
              <a:t>and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 MASCS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515470"/>
              </p:ext>
            </p:extLst>
          </p:nvPr>
        </p:nvGraphicFramePr>
        <p:xfrm>
          <a:off x="5389168" y="1494403"/>
          <a:ext cx="3715629" cy="47257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55250"/>
                <a:gridCol w="1414297"/>
                <a:gridCol w="1246082"/>
              </a:tblGrid>
              <a:tr h="375534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MASCS-VIRS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VIHI</a:t>
                      </a:r>
                      <a:endParaRPr lang="en-US" dirty="0"/>
                    </a:p>
                  </a:txBody>
                  <a:tcPr/>
                </a:tc>
              </a:tr>
              <a:tr h="725041">
                <a:tc>
                  <a:txBody>
                    <a:bodyPr/>
                    <a:lstStyle/>
                    <a:p>
                      <a:r>
                        <a:rPr lang="it-IT" sz="1300" dirty="0" err="1" smtClean="0"/>
                        <a:t>Type</a:t>
                      </a:r>
                      <a:endParaRPr lang="it-IT" sz="13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err="1" smtClean="0"/>
                        <a:t>Pointer</a:t>
                      </a:r>
                      <a:r>
                        <a:rPr lang="it-IT" sz="1300" dirty="0" smtClean="0"/>
                        <a:t> Spec.</a:t>
                      </a:r>
                      <a:endParaRPr lang="it-IT" sz="13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1" dirty="0" err="1" smtClean="0"/>
                        <a:t>Imaging</a:t>
                      </a:r>
                      <a:r>
                        <a:rPr lang="it-IT" sz="1300" dirty="0" smtClean="0"/>
                        <a:t> Spec.</a:t>
                      </a:r>
                      <a:endParaRPr lang="it-IT" sz="13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725041">
                <a:tc>
                  <a:txBody>
                    <a:bodyPr/>
                    <a:lstStyle/>
                    <a:p>
                      <a:r>
                        <a:rPr lang="it-IT" sz="1300" dirty="0" err="1" smtClean="0"/>
                        <a:t>Spectral</a:t>
                      </a:r>
                      <a:r>
                        <a:rPr lang="it-IT" sz="1300" dirty="0" smtClean="0"/>
                        <a:t> </a:t>
                      </a:r>
                      <a:r>
                        <a:rPr lang="it-IT" sz="1300" dirty="0" err="1" smtClean="0"/>
                        <a:t>range</a:t>
                      </a:r>
                      <a:endParaRPr lang="it-IT" sz="13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0.3-1.45 µm</a:t>
                      </a:r>
                      <a:endParaRPr lang="it-IT" sz="13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1" dirty="0" smtClean="0"/>
                        <a:t>0.4-2 µm</a:t>
                      </a:r>
                      <a:endParaRPr lang="it-IT" sz="13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725041">
                <a:tc>
                  <a:txBody>
                    <a:bodyPr/>
                    <a:lstStyle/>
                    <a:p>
                      <a:r>
                        <a:rPr lang="it-IT" sz="1300" dirty="0" err="1" smtClean="0"/>
                        <a:t>Spectral</a:t>
                      </a:r>
                      <a:r>
                        <a:rPr lang="it-IT" sz="1300" baseline="0" dirty="0" smtClean="0"/>
                        <a:t> </a:t>
                      </a:r>
                      <a:r>
                        <a:rPr lang="it-IT" sz="1300" baseline="0" dirty="0" err="1" smtClean="0"/>
                        <a:t>sampling</a:t>
                      </a:r>
                      <a:endParaRPr lang="it-IT" sz="13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4nm </a:t>
                      </a:r>
                      <a:endParaRPr lang="it-IT" sz="13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u="sng" dirty="0" smtClean="0"/>
                        <a:t>6.25nm</a:t>
                      </a:r>
                      <a:endParaRPr lang="it-IT" sz="1300" u="sng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725041">
                <a:tc>
                  <a:txBody>
                    <a:bodyPr/>
                    <a:lstStyle/>
                    <a:p>
                      <a:r>
                        <a:rPr lang="it-IT" sz="1300" dirty="0" smtClean="0"/>
                        <a:t>#</a:t>
                      </a:r>
                      <a:r>
                        <a:rPr lang="it-IT" sz="1300" dirty="0" err="1" smtClean="0"/>
                        <a:t>channels</a:t>
                      </a:r>
                      <a:endParaRPr lang="it-IT" sz="13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768</a:t>
                      </a:r>
                      <a:endParaRPr lang="it-IT" sz="13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256</a:t>
                      </a:r>
                      <a:endParaRPr lang="it-IT" sz="13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725041">
                <a:tc>
                  <a:txBody>
                    <a:bodyPr/>
                    <a:lstStyle/>
                    <a:p>
                      <a:r>
                        <a:rPr lang="it-IT" sz="1300" dirty="0" smtClean="0"/>
                        <a:t>FOV</a:t>
                      </a:r>
                      <a:endParaRPr lang="it-IT" sz="13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0. 023-</a:t>
                      </a:r>
                      <a:r>
                        <a:rPr lang="it-IT" sz="1300" baseline="0" dirty="0" smtClean="0"/>
                        <a:t>0.023</a:t>
                      </a:r>
                      <a:r>
                        <a:rPr lang="it-IT" sz="1300" dirty="0" smtClean="0"/>
                        <a:t>°</a:t>
                      </a:r>
                      <a:endParaRPr lang="it-IT" sz="13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3.7°x0.014°</a:t>
                      </a:r>
                      <a:endParaRPr lang="it-IT" sz="13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725041">
                <a:tc>
                  <a:txBody>
                    <a:bodyPr/>
                    <a:lstStyle/>
                    <a:p>
                      <a:r>
                        <a:rPr lang="it-IT" sz="1300" dirty="0" smtClean="0"/>
                        <a:t>IFOV</a:t>
                      </a:r>
                      <a:endParaRPr lang="it-IT" sz="13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-</a:t>
                      </a:r>
                      <a:endParaRPr lang="it-IT" sz="13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1" dirty="0" smtClean="0"/>
                        <a:t>250x250 µrad</a:t>
                      </a:r>
                      <a:r>
                        <a:rPr lang="it-IT" sz="1300" b="1" baseline="30000" dirty="0" smtClean="0"/>
                        <a:t>2</a:t>
                      </a:r>
                      <a:endParaRPr lang="it-IT" sz="13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7428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>
            <a:grpSpLocks noChangeAspect="1"/>
          </p:cNvGrpSpPr>
          <p:nvPr/>
        </p:nvGrpSpPr>
        <p:grpSpPr>
          <a:xfrm>
            <a:off x="4114800" y="3658534"/>
            <a:ext cx="4756386" cy="2920632"/>
            <a:chOff x="197938" y="3309706"/>
            <a:chExt cx="3587097" cy="2742769"/>
          </a:xfrm>
        </p:grpSpPr>
        <p:pic>
          <p:nvPicPr>
            <p:cNvPr id="8" name="Picture 5" descr="Cube_exampl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38" y="3322105"/>
              <a:ext cx="3587097" cy="2598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1184951" y="5503311"/>
              <a:ext cx="1932607" cy="549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it-IT" sz="1300" dirty="0" err="1">
                  <a:solidFill>
                    <a:srgbClr val="000000"/>
                  </a:solidFill>
                  <a:latin typeface="+mn-lt"/>
                </a:rPr>
                <a:t>slit</a:t>
              </a:r>
              <a:r>
                <a:rPr lang="it-IT" sz="1300" dirty="0">
                  <a:solidFill>
                    <a:srgbClr val="000000"/>
                  </a:solidFill>
                  <a:latin typeface="+mn-lt"/>
                </a:rPr>
                <a:t> </a:t>
              </a:r>
              <a:r>
                <a:rPr lang="it-IT" sz="1300" dirty="0" err="1">
                  <a:solidFill>
                    <a:srgbClr val="000000"/>
                  </a:solidFill>
                  <a:latin typeface="+mn-lt"/>
                </a:rPr>
                <a:t>direction</a:t>
              </a:r>
              <a:endParaRPr lang="it-IT" sz="13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 rot="16200000">
              <a:off x="-677965" y="4413012"/>
              <a:ext cx="2575070" cy="441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it-IT" sz="1300" dirty="0" err="1" smtClean="0">
                  <a:solidFill>
                    <a:srgbClr val="000000"/>
                  </a:solidFill>
                  <a:latin typeface="+mn-lt"/>
                </a:rPr>
                <a:t>Scan</a:t>
              </a:r>
              <a:r>
                <a:rPr lang="it-IT" sz="1300" dirty="0" smtClean="0">
                  <a:solidFill>
                    <a:srgbClr val="000000"/>
                  </a:solidFill>
                  <a:latin typeface="+mn-lt"/>
                </a:rPr>
                <a:t> </a:t>
              </a:r>
              <a:r>
                <a:rPr lang="it-IT" sz="1300" dirty="0" err="1" smtClean="0">
                  <a:solidFill>
                    <a:srgbClr val="000000"/>
                  </a:solidFill>
                  <a:latin typeface="+mn-lt"/>
                </a:rPr>
                <a:t>direction</a:t>
              </a:r>
              <a:endParaRPr lang="it-IT" sz="13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 rot="19131582">
              <a:off x="1708096" y="4498421"/>
              <a:ext cx="1511019" cy="549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300" dirty="0" err="1" smtClean="0">
                  <a:solidFill>
                    <a:srgbClr val="000000"/>
                  </a:solidFill>
                  <a:latin typeface="+mn-lt"/>
                </a:rPr>
                <a:t>Wavelength</a:t>
              </a:r>
              <a:endParaRPr lang="it-IT" sz="13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828388" y="3309706"/>
              <a:ext cx="2762500" cy="549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it-IT" sz="1300" dirty="0" err="1" smtClean="0">
                  <a:solidFill>
                    <a:srgbClr val="000000"/>
                  </a:solidFill>
                  <a:latin typeface="+mn-lt"/>
                </a:rPr>
                <a:t>Hyperspectral</a:t>
              </a:r>
              <a:r>
                <a:rPr lang="it-IT" sz="1300" dirty="0" smtClean="0">
                  <a:solidFill>
                    <a:srgbClr val="000000"/>
                  </a:solidFill>
                  <a:latin typeface="+mn-lt"/>
                </a:rPr>
                <a:t> cube</a:t>
              </a:r>
              <a:endParaRPr lang="it-IT" sz="1300" dirty="0">
                <a:solidFill>
                  <a:srgbClr val="000000"/>
                </a:solidFill>
                <a:latin typeface="+mn-lt"/>
              </a:endParaRPr>
            </a:p>
          </p:txBody>
        </p:sp>
      </p:grpSp>
      <p:sp>
        <p:nvSpPr>
          <p:cNvPr id="13" name="CasellaDiTesto 12"/>
          <p:cNvSpPr txBox="1"/>
          <p:nvPr/>
        </p:nvSpPr>
        <p:spPr>
          <a:xfrm>
            <a:off x="7145182" y="6437606"/>
            <a:ext cx="1043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VIHI data</a:t>
            </a:r>
          </a:p>
        </p:txBody>
      </p:sp>
      <p:pic>
        <p:nvPicPr>
          <p:cNvPr id="14" name="Immagine 13" descr="aelia3d_3.ti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80" y="3697165"/>
            <a:ext cx="3686728" cy="2976438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0" y="3327833"/>
            <a:ext cx="258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</a:rPr>
              <a:t>Example</a:t>
            </a:r>
            <a:r>
              <a:rPr lang="it-IT" dirty="0" smtClean="0">
                <a:solidFill>
                  <a:srgbClr val="FF0000"/>
                </a:solidFill>
              </a:rPr>
              <a:t> from VIR (</a:t>
            </a:r>
            <a:r>
              <a:rPr lang="it-IT" dirty="0" err="1" smtClean="0">
                <a:solidFill>
                  <a:srgbClr val="FF0000"/>
                </a:solidFill>
              </a:rPr>
              <a:t>Dawn</a:t>
            </a:r>
            <a:r>
              <a:rPr lang="it-IT" dirty="0" smtClean="0">
                <a:solidFill>
                  <a:srgbClr val="FF0000"/>
                </a:solidFill>
              </a:rPr>
              <a:t>)</a:t>
            </a:r>
          </a:p>
        </p:txBody>
      </p:sp>
      <p:grpSp>
        <p:nvGrpSpPr>
          <p:cNvPr id="25" name="Gruppo 24"/>
          <p:cNvGrpSpPr/>
          <p:nvPr/>
        </p:nvGrpSpPr>
        <p:grpSpPr>
          <a:xfrm>
            <a:off x="-897383" y="4419600"/>
            <a:ext cx="4707383" cy="3817283"/>
            <a:chOff x="-897383" y="4419600"/>
            <a:chExt cx="4707383" cy="3817283"/>
          </a:xfrm>
        </p:grpSpPr>
        <p:grpSp>
          <p:nvGrpSpPr>
            <p:cNvPr id="22" name="Gruppo 21"/>
            <p:cNvGrpSpPr/>
            <p:nvPr/>
          </p:nvGrpSpPr>
          <p:grpSpPr>
            <a:xfrm>
              <a:off x="97590" y="4419600"/>
              <a:ext cx="3712410" cy="2206785"/>
              <a:chOff x="97590" y="4419600"/>
              <a:chExt cx="3712410" cy="2206785"/>
            </a:xfrm>
          </p:grpSpPr>
          <p:cxnSp>
            <p:nvCxnSpPr>
              <p:cNvPr id="18" name="Connettore 2 17"/>
              <p:cNvCxnSpPr/>
              <p:nvPr/>
            </p:nvCxnSpPr>
            <p:spPr>
              <a:xfrm flipH="1" flipV="1">
                <a:off x="97590" y="5947171"/>
                <a:ext cx="1843364" cy="679213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ttore 2 18"/>
              <p:cNvCxnSpPr/>
              <p:nvPr/>
            </p:nvCxnSpPr>
            <p:spPr>
              <a:xfrm flipV="1">
                <a:off x="1940954" y="4419600"/>
                <a:ext cx="1869046" cy="220678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 Box 7"/>
            <p:cNvSpPr txBox="1">
              <a:spLocks noChangeArrowheads="1"/>
            </p:cNvSpPr>
            <p:nvPr/>
          </p:nvSpPr>
          <p:spPr bwMode="auto">
            <a:xfrm rot="12005337">
              <a:off x="-897383" y="5800045"/>
              <a:ext cx="2742058" cy="5847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it-IT" sz="1300" dirty="0" err="1" smtClean="0">
                  <a:solidFill>
                    <a:srgbClr val="000000"/>
                  </a:solidFill>
                  <a:latin typeface="+mn-lt"/>
                </a:rPr>
                <a:t>Scan</a:t>
              </a:r>
              <a:r>
                <a:rPr lang="it-IT" sz="1300" dirty="0" smtClean="0">
                  <a:solidFill>
                    <a:srgbClr val="000000"/>
                  </a:solidFill>
                  <a:latin typeface="+mn-lt"/>
                </a:rPr>
                <a:t> </a:t>
              </a:r>
              <a:r>
                <a:rPr lang="it-IT" sz="1300" dirty="0" err="1" smtClean="0">
                  <a:solidFill>
                    <a:srgbClr val="000000"/>
                  </a:solidFill>
                  <a:latin typeface="+mn-lt"/>
                </a:rPr>
                <a:t>direction</a:t>
              </a:r>
              <a:endParaRPr lang="it-IT" sz="13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 rot="7840296">
              <a:off x="520158" y="6719660"/>
              <a:ext cx="2742058" cy="292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it-IT" sz="1300" dirty="0" err="1" smtClean="0">
                  <a:solidFill>
                    <a:srgbClr val="000000"/>
                  </a:solidFill>
                  <a:latin typeface="+mn-lt"/>
                </a:rPr>
                <a:t>Slit</a:t>
              </a:r>
              <a:r>
                <a:rPr lang="it-IT" sz="1300" dirty="0" smtClean="0">
                  <a:solidFill>
                    <a:srgbClr val="000000"/>
                  </a:solidFill>
                  <a:latin typeface="+mn-lt"/>
                </a:rPr>
                <a:t> </a:t>
              </a:r>
              <a:r>
                <a:rPr lang="it-IT" sz="1300" dirty="0" err="1" smtClean="0">
                  <a:solidFill>
                    <a:srgbClr val="000000"/>
                  </a:solidFill>
                  <a:latin typeface="+mn-lt"/>
                </a:rPr>
                <a:t>direction</a:t>
              </a:r>
              <a:endParaRPr lang="it-IT" sz="1300" dirty="0">
                <a:solidFill>
                  <a:srgbClr val="000000"/>
                </a:solidFill>
                <a:latin typeface="+mn-lt"/>
              </a:endParaRPr>
            </a:p>
          </p:txBody>
        </p:sp>
      </p:grpSp>
      <p:sp>
        <p:nvSpPr>
          <p:cNvPr id="27" name="Rettangolo 26"/>
          <p:cNvSpPr/>
          <p:nvPr/>
        </p:nvSpPr>
        <p:spPr>
          <a:xfrm rot="1294744">
            <a:off x="3046287" y="4310428"/>
            <a:ext cx="613688" cy="14828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asellaDiTesto 27"/>
          <p:cNvSpPr txBox="1"/>
          <p:nvPr/>
        </p:nvSpPr>
        <p:spPr>
          <a:xfrm rot="1187168">
            <a:off x="3136277" y="4088694"/>
            <a:ext cx="640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FF0000"/>
                </a:solidFill>
              </a:rPr>
              <a:t>10km</a:t>
            </a:r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7391400" y="4876800"/>
            <a:ext cx="1656044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1400" dirty="0" err="1" smtClean="0">
                <a:solidFill>
                  <a:srgbClr val="000000"/>
                </a:solidFill>
              </a:rPr>
              <a:t>Spectral</a:t>
            </a:r>
            <a:r>
              <a:rPr lang="it-IT" sz="1400" dirty="0" smtClean="0">
                <a:solidFill>
                  <a:srgbClr val="000000"/>
                </a:solidFill>
              </a:rPr>
              <a:t> information </a:t>
            </a:r>
            <a:r>
              <a:rPr lang="it-IT" sz="1400" dirty="0" err="1" smtClean="0">
                <a:solidFill>
                  <a:srgbClr val="000000"/>
                </a:solidFill>
              </a:rPr>
              <a:t>will</a:t>
            </a:r>
            <a:r>
              <a:rPr lang="it-IT" sz="1400" dirty="0" smtClean="0">
                <a:solidFill>
                  <a:srgbClr val="000000"/>
                </a:solidFill>
              </a:rPr>
              <a:t> be </a:t>
            </a:r>
            <a:r>
              <a:rPr lang="it-IT" sz="1400" dirty="0" err="1" smtClean="0">
                <a:solidFill>
                  <a:srgbClr val="000000"/>
                </a:solidFill>
              </a:rPr>
              <a:t>acquired</a:t>
            </a:r>
            <a:r>
              <a:rPr lang="it-IT" sz="1400" dirty="0" smtClean="0">
                <a:solidFill>
                  <a:srgbClr val="000000"/>
                </a:solidFill>
              </a:rPr>
              <a:t> by </a:t>
            </a:r>
            <a:r>
              <a:rPr lang="it-IT" sz="1400" dirty="0" err="1" smtClean="0">
                <a:solidFill>
                  <a:srgbClr val="000000"/>
                </a:solidFill>
              </a:rPr>
              <a:t>only</a:t>
            </a:r>
            <a:r>
              <a:rPr lang="it-IT" sz="1400" dirty="0" smtClean="0">
                <a:solidFill>
                  <a:srgbClr val="000000"/>
                </a:solidFill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</a:rPr>
              <a:t>one</a:t>
            </a:r>
            <a:r>
              <a:rPr lang="it-IT" sz="1400" dirty="0" smtClean="0">
                <a:solidFill>
                  <a:srgbClr val="000000"/>
                </a:solidFill>
              </a:rPr>
              <a:t> detector; </a:t>
            </a:r>
          </a:p>
          <a:p>
            <a:r>
              <a:rPr lang="it-IT" sz="1400" dirty="0" smtClean="0">
                <a:solidFill>
                  <a:srgbClr val="000000"/>
                </a:solidFill>
              </a:rPr>
              <a:t>No data </a:t>
            </a:r>
            <a:r>
              <a:rPr lang="it-IT" sz="1400" dirty="0" err="1" smtClean="0">
                <a:solidFill>
                  <a:srgbClr val="000000"/>
                </a:solidFill>
              </a:rPr>
              <a:t>bridging</a:t>
            </a:r>
            <a:r>
              <a:rPr lang="it-IT" sz="1400" dirty="0" smtClean="0">
                <a:solidFill>
                  <a:srgbClr val="000000"/>
                </a:solidFill>
              </a:rPr>
              <a:t> </a:t>
            </a:r>
            <a:endParaRPr lang="it-IT" sz="1400" dirty="0">
              <a:solidFill>
                <a:srgbClr val="000000"/>
              </a:solidFill>
            </a:endParaRPr>
          </a:p>
        </p:txBody>
      </p:sp>
      <p:sp>
        <p:nvSpPr>
          <p:cNvPr id="30" name="Rettangolo 29"/>
          <p:cNvSpPr/>
          <p:nvPr/>
        </p:nvSpPr>
        <p:spPr>
          <a:xfrm rot="1294744">
            <a:off x="1905811" y="3857915"/>
            <a:ext cx="613688" cy="17521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asellaDiTesto 25"/>
          <p:cNvSpPr txBox="1"/>
          <p:nvPr/>
        </p:nvSpPr>
        <p:spPr>
          <a:xfrm rot="1187168">
            <a:off x="1814287" y="3841304"/>
            <a:ext cx="1139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/>
              <a:t>180mpp</a:t>
            </a:r>
          </a:p>
        </p:txBody>
      </p:sp>
      <p:sp>
        <p:nvSpPr>
          <p:cNvPr id="31" name="Rettangolo 30"/>
          <p:cNvSpPr/>
          <p:nvPr/>
        </p:nvSpPr>
        <p:spPr>
          <a:xfrm>
            <a:off x="54480" y="3697165"/>
            <a:ext cx="986512" cy="102723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asellaDiTesto 15"/>
          <p:cNvSpPr txBox="1"/>
          <p:nvPr/>
        </p:nvSpPr>
        <p:spPr>
          <a:xfrm>
            <a:off x="-2600" y="3677960"/>
            <a:ext cx="1298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/>
              <a:t>VIHI </a:t>
            </a:r>
            <a:r>
              <a:rPr lang="it-IT" sz="1400" b="1" dirty="0" err="1" smtClean="0"/>
              <a:t>spatial</a:t>
            </a:r>
            <a:r>
              <a:rPr lang="it-IT" sz="1400" b="1" dirty="0" smtClean="0"/>
              <a:t> res: 100-375 </a:t>
            </a:r>
            <a:r>
              <a:rPr lang="it-IT" sz="1400" b="1" dirty="0" err="1" smtClean="0"/>
              <a:t>mpp</a:t>
            </a:r>
            <a:endParaRPr lang="it-IT" sz="1400" b="1" dirty="0" smtClean="0"/>
          </a:p>
          <a:p>
            <a:r>
              <a:rPr lang="it-IT" sz="1000" dirty="0" smtClean="0"/>
              <a:t>(</a:t>
            </a:r>
            <a:r>
              <a:rPr lang="it-IT" sz="1000" dirty="0" err="1" smtClean="0"/>
              <a:t>Capaccioni</a:t>
            </a:r>
            <a:r>
              <a:rPr lang="it-IT" sz="1000" dirty="0" smtClean="0"/>
              <a:t> et al 2013)</a:t>
            </a:r>
          </a:p>
        </p:txBody>
      </p:sp>
      <p:sp>
        <p:nvSpPr>
          <p:cNvPr id="33" name="Rettangolo 4"/>
          <p:cNvSpPr/>
          <p:nvPr/>
        </p:nvSpPr>
        <p:spPr>
          <a:xfrm>
            <a:off x="105926" y="805111"/>
            <a:ext cx="7275290" cy="24832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/>
              <a:buChar char="•"/>
            </a:pPr>
            <a:r>
              <a:rPr lang="en-US" sz="1600" dirty="0"/>
              <a:t>VIHI will produce </a:t>
            </a:r>
            <a:r>
              <a:rPr lang="en-US" sz="1600" dirty="0" err="1"/>
              <a:t>hyperspectral</a:t>
            </a:r>
            <a:r>
              <a:rPr lang="en-US" sz="1600" dirty="0"/>
              <a:t> maps, with compositional information, that together with other compositional maps from other instrument onboard </a:t>
            </a:r>
            <a:r>
              <a:rPr lang="en-US" sz="1600" dirty="0" err="1" smtClean="0"/>
              <a:t>BepiColombo</a:t>
            </a:r>
            <a:r>
              <a:rPr lang="en-US" sz="1600" dirty="0" smtClean="0"/>
              <a:t> </a:t>
            </a:r>
            <a:r>
              <a:rPr lang="en-US" sz="1600" dirty="0"/>
              <a:t>(MERTIS, MIXS</a:t>
            </a:r>
            <a:r>
              <a:rPr lang="en-US" sz="1600" dirty="0" smtClean="0"/>
              <a:t>) </a:t>
            </a:r>
            <a:r>
              <a:rPr lang="en-US" sz="1600" dirty="0">
                <a:sym typeface="Wingdings" panose="05000000000000000000" pitchFamily="2" charset="2"/>
              </a:rPr>
              <a:t>c</a:t>
            </a:r>
            <a:r>
              <a:rPr lang="en-US" sz="1600" dirty="0" smtClean="0">
                <a:sym typeface="Wingdings" panose="05000000000000000000" pitchFamily="2" charset="2"/>
              </a:rPr>
              <a:t>ould </a:t>
            </a:r>
            <a:r>
              <a:rPr lang="en-US" sz="1600" dirty="0">
                <a:sym typeface="Wingdings" panose="05000000000000000000" pitchFamily="2" charset="2"/>
              </a:rPr>
              <a:t>integrate the </a:t>
            </a:r>
            <a:r>
              <a:rPr lang="en-US" sz="1600" dirty="0" err="1">
                <a:sym typeface="Wingdings" panose="05000000000000000000" pitchFamily="2" charset="2"/>
              </a:rPr>
              <a:t>morpho</a:t>
            </a:r>
            <a:r>
              <a:rPr lang="en-US" sz="1600" dirty="0">
                <a:sym typeface="Wingdings" panose="05000000000000000000" pitchFamily="2" charset="2"/>
              </a:rPr>
              <a:t>-tectonic and stratigraphic mapping to produce high detailed geological </a:t>
            </a:r>
            <a:r>
              <a:rPr lang="en-US" sz="1600" dirty="0" smtClean="0">
                <a:sym typeface="Wingdings" panose="05000000000000000000" pitchFamily="2" charset="2"/>
              </a:rPr>
              <a:t>maps</a:t>
            </a:r>
          </a:p>
          <a:p>
            <a:pPr algn="just"/>
            <a:endParaRPr lang="en-US" sz="1600" dirty="0"/>
          </a:p>
          <a:p>
            <a:pPr marL="285750" indent="-285750" algn="just">
              <a:buFont typeface="Arial"/>
              <a:buChar char="•"/>
            </a:pPr>
            <a:r>
              <a:rPr lang="en-US" sz="1600" dirty="0" smtClean="0">
                <a:sym typeface="Wingdings" panose="05000000000000000000" pitchFamily="2" charset="2"/>
              </a:rPr>
              <a:t>Higher opportunity to identify spectral and compositional differences, and correlate it spatially with cameras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490331" y="0"/>
            <a:ext cx="7886700" cy="528143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+mn-lt"/>
              </a:rPr>
              <a:t>SIMBIO-SYS </a:t>
            </a:r>
            <a:r>
              <a:rPr lang="en-US" sz="2400" b="1" dirty="0">
                <a:solidFill>
                  <a:srgbClr val="FFFFFF"/>
                </a:solidFill>
                <a:latin typeface="+mn-lt"/>
              </a:rPr>
              <a:t>V</a:t>
            </a:r>
            <a:r>
              <a:rPr lang="en-US" sz="2400" b="1" dirty="0" smtClean="0">
                <a:solidFill>
                  <a:srgbClr val="FFFFFF"/>
                </a:solidFill>
                <a:latin typeface="+mn-lt"/>
              </a:rPr>
              <a:t>isible and Near-Infrared </a:t>
            </a:r>
            <a:r>
              <a:rPr lang="en-US" sz="2400" b="1" dirty="0" err="1" smtClean="0">
                <a:solidFill>
                  <a:srgbClr val="FFFFFF"/>
                </a:solidFill>
                <a:latin typeface="+mn-lt"/>
              </a:rPr>
              <a:t>hyperspectral</a:t>
            </a:r>
            <a:r>
              <a:rPr lang="en-US" sz="2400" b="1" dirty="0" smtClean="0">
                <a:solidFill>
                  <a:srgbClr val="FFFFFF"/>
                </a:solidFill>
                <a:latin typeface="+mn-lt"/>
              </a:rPr>
              <a:t> imaging</a:t>
            </a:r>
            <a:endParaRPr lang="en-US" sz="2400" b="1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6028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331" y="0"/>
            <a:ext cx="7886700" cy="528143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+mn-lt"/>
              </a:rPr>
              <a:t>SIMBIO-SYS Stereo imaging</a:t>
            </a:r>
            <a:endParaRPr lang="en-US" sz="2400" b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G.Cremonese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B03165-72FD-4ED3-BE00-5C1E3A3B3FBB}" type="slidenum">
              <a:rPr lang="en-US" smtClean="0"/>
              <a:t>8</a:t>
            </a:fld>
            <a:endParaRPr lang="en-US"/>
          </a:p>
        </p:txBody>
      </p:sp>
      <p:pic>
        <p:nvPicPr>
          <p:cNvPr id="5" name="Immagine 8" descr="stc_diagram_real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8" y="1008410"/>
            <a:ext cx="1787616" cy="230087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798151" y="1138024"/>
            <a:ext cx="41998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Stereo pairs will be acquired by using 2 panchromatic filters on the same detector.</a:t>
            </a:r>
          </a:p>
          <a:p>
            <a:pPr marL="285750" indent="-285750">
              <a:buFont typeface="Arial"/>
              <a:buChar char="•"/>
            </a:pPr>
            <a:endParaRPr lang="en-US" sz="1400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Image acquisition is the push-frame, one image at the equator </a:t>
            </a:r>
            <a:r>
              <a:rPr lang="en-US" sz="1400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2.5°x 5.3°</a:t>
            </a:r>
          </a:p>
          <a:p>
            <a:endParaRPr lang="en-US" sz="1400" dirty="0" smtClean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Global DTM with a vertical accuracy of 50-100 m</a:t>
            </a:r>
          </a:p>
          <a:p>
            <a:pPr algn="just"/>
            <a:endParaRPr lang="en-US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/>
              <a:buChar char="•"/>
            </a:pP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7288" y="3986223"/>
            <a:ext cx="3445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STC DTM of an </a:t>
            </a:r>
            <a:r>
              <a:rPr lang="en-US" sz="1400" dirty="0" err="1" smtClean="0">
                <a:solidFill>
                  <a:srgbClr val="FFFFFF"/>
                </a:solidFill>
              </a:rPr>
              <a:t>anorthosite</a:t>
            </a:r>
            <a:r>
              <a:rPr lang="en-US" sz="1400" dirty="0" smtClean="0">
                <a:solidFill>
                  <a:srgbClr val="FFFFFF"/>
                </a:solidFill>
              </a:rPr>
              <a:t> stone acquired in</a:t>
            </a:r>
          </a:p>
          <a:p>
            <a:r>
              <a:rPr lang="en-US" sz="1400" dirty="0">
                <a:solidFill>
                  <a:srgbClr val="FFFFFF"/>
                </a:solidFill>
              </a:rPr>
              <a:t>l</a:t>
            </a:r>
            <a:r>
              <a:rPr lang="en-US" sz="1400" dirty="0" smtClean="0">
                <a:solidFill>
                  <a:srgbClr val="FFFFFF"/>
                </a:solidFill>
              </a:rPr>
              <a:t>aboratory during the STC stereo validation</a:t>
            </a:r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12" name="Immagin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5641" y="4758221"/>
            <a:ext cx="1339056" cy="178540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1921" y="1150934"/>
            <a:ext cx="2462079" cy="1338884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5599" y="2552012"/>
            <a:ext cx="2478401" cy="1339899"/>
          </a:xfrm>
          <a:prstGeom prst="rect">
            <a:avLst/>
          </a:prstGeom>
        </p:spPr>
      </p:pic>
      <p:pic>
        <p:nvPicPr>
          <p:cNvPr id="15" name="Immagin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8694" y="87447"/>
            <a:ext cx="1337085" cy="992982"/>
          </a:xfrm>
          <a:prstGeom prst="rect">
            <a:avLst/>
          </a:prstGeom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7041705" y="4225740"/>
            <a:ext cx="12434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1400" dirty="0">
                <a:solidFill>
                  <a:schemeClr val="bg1"/>
                </a:solidFill>
                <a:latin typeface="Arial" charset="0"/>
              </a:rPr>
              <a:t>Cross track</a:t>
            </a:r>
            <a:endParaRPr lang="it-IT" sz="14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6334890" y="3919030"/>
            <a:ext cx="26287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16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Arial" charset="0"/>
              </a:rPr>
              <a:t>835 pixels </a:t>
            </a:r>
            <a:r>
              <a:rPr lang="en-US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5.3°</a:t>
            </a:r>
            <a:endParaRPr lang="it-IT" sz="1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 rot="10800000">
            <a:off x="5958885" y="2188287"/>
            <a:ext cx="400110" cy="1002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1400" dirty="0">
                <a:solidFill>
                  <a:schemeClr val="bg1"/>
                </a:solidFill>
                <a:latin typeface="Arial" charset="0"/>
              </a:rPr>
              <a:t>Along track</a:t>
            </a:r>
            <a:endParaRPr lang="it-IT" sz="14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>
            <a:off x="6670758" y="4237718"/>
            <a:ext cx="2416657" cy="2574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99">
              <a:solidFill>
                <a:schemeClr val="bg1"/>
              </a:solidFill>
            </a:endParaRP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 rot="16200000">
            <a:off x="5598015" y="1655854"/>
            <a:ext cx="17601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1400" b="1" dirty="0">
                <a:solidFill>
                  <a:schemeClr val="bg1"/>
                </a:solidFill>
                <a:latin typeface="Arial" charset="0"/>
              </a:rPr>
              <a:t>784 pixels </a:t>
            </a:r>
            <a:r>
              <a:rPr lang="en-US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5°</a:t>
            </a:r>
            <a:endParaRPr lang="it-IT" sz="1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 rot="16200000">
            <a:off x="5599522" y="3021712"/>
            <a:ext cx="17601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1400" b="1" dirty="0">
                <a:solidFill>
                  <a:schemeClr val="bg1"/>
                </a:solidFill>
                <a:latin typeface="Arial" charset="0"/>
              </a:rPr>
              <a:t>784 pixels </a:t>
            </a:r>
            <a:r>
              <a:rPr lang="en-US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5°</a:t>
            </a:r>
            <a:endParaRPr lang="it-IT" sz="1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3" name="Line 4"/>
          <p:cNvSpPr>
            <a:spLocks noChangeShapeType="1"/>
          </p:cNvSpPr>
          <p:nvPr/>
        </p:nvSpPr>
        <p:spPr bwMode="auto">
          <a:xfrm flipV="1">
            <a:off x="6302496" y="1260096"/>
            <a:ext cx="0" cy="26765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99">
              <a:solidFill>
                <a:schemeClr val="bg1"/>
              </a:solidFill>
            </a:endParaRPr>
          </a:p>
        </p:txBody>
      </p:sp>
      <p:pic>
        <p:nvPicPr>
          <p:cNvPr id="24" name="Picture 23" descr="dtm2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861" y="4547122"/>
            <a:ext cx="4617164" cy="218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54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B03165-72FD-4ED3-BE00-5C1E3A3B3FBB}" type="slidenum">
              <a:rPr lang="en-US" smtClean="0"/>
              <a:t>9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90331" y="0"/>
            <a:ext cx="7886700" cy="528143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+mn-lt"/>
              </a:rPr>
              <a:t>SIMBIO-SYS High Resolution imaging</a:t>
            </a:r>
            <a:endParaRPr lang="en-US" sz="2400" b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9" name="Rettangolo 25"/>
          <p:cNvSpPr/>
          <p:nvPr/>
        </p:nvSpPr>
        <p:spPr>
          <a:xfrm>
            <a:off x="6886576" y="6159425"/>
            <a:ext cx="2112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FFFF"/>
                </a:solidFill>
              </a:rPr>
              <a:t>I</a:t>
            </a:r>
            <a:r>
              <a:rPr lang="en-US" sz="1200" b="1" dirty="0" smtClean="0">
                <a:solidFill>
                  <a:srgbClr val="FFFFFF"/>
                </a:solidFill>
              </a:rPr>
              <a:t>mage resolution improvement simulation (10x)</a:t>
            </a:r>
            <a:endParaRPr lang="en-US" sz="1200" b="1" dirty="0">
              <a:solidFill>
                <a:srgbClr val="FFFFFF"/>
              </a:solidFill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4297068" y="4876800"/>
            <a:ext cx="2518975" cy="1841865"/>
            <a:chOff x="3505200" y="4876800"/>
            <a:chExt cx="2518975" cy="1841865"/>
          </a:xfrm>
        </p:grpSpPr>
        <p:pic>
          <p:nvPicPr>
            <p:cNvPr id="8" name="Immagine 2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05200" y="4876800"/>
              <a:ext cx="2518975" cy="1841865"/>
            </a:xfrm>
            <a:prstGeom prst="rect">
              <a:avLst/>
            </a:prstGeom>
          </p:spPr>
        </p:pic>
        <p:sp>
          <p:nvSpPr>
            <p:cNvPr id="10" name="Rettangolo 24"/>
            <p:cNvSpPr/>
            <p:nvPr/>
          </p:nvSpPr>
          <p:spPr>
            <a:xfrm>
              <a:off x="4660989" y="5193295"/>
              <a:ext cx="956269" cy="82462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1" name="Immagine 2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197" y="4034434"/>
            <a:ext cx="2335126" cy="198348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grpSp>
        <p:nvGrpSpPr>
          <p:cNvPr id="12" name="Gruppo 8"/>
          <p:cNvGrpSpPr/>
          <p:nvPr/>
        </p:nvGrpSpPr>
        <p:grpSpPr>
          <a:xfrm>
            <a:off x="6325261" y="537532"/>
            <a:ext cx="2750532" cy="3130683"/>
            <a:chOff x="784385" y="560903"/>
            <a:chExt cx="3212561" cy="3461026"/>
          </a:xfrm>
        </p:grpSpPr>
        <p:sp>
          <p:nvSpPr>
            <p:cNvPr id="13" name="Rettangolo 9"/>
            <p:cNvSpPr/>
            <p:nvPr/>
          </p:nvSpPr>
          <p:spPr>
            <a:xfrm>
              <a:off x="784385" y="821889"/>
              <a:ext cx="2880000" cy="288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accent5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Rettangolo 10"/>
            <p:cNvSpPr/>
            <p:nvPr/>
          </p:nvSpPr>
          <p:spPr>
            <a:xfrm>
              <a:off x="784385" y="2794269"/>
              <a:ext cx="2880000" cy="900000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CasellaDiTesto 11"/>
            <p:cNvSpPr txBox="1"/>
            <p:nvPr/>
          </p:nvSpPr>
          <p:spPr>
            <a:xfrm>
              <a:off x="2947093" y="560903"/>
              <a:ext cx="7597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smtClean="0">
                  <a:solidFill>
                    <a:schemeClr val="accent5">
                      <a:lumMod val="75000"/>
                    </a:schemeClr>
                  </a:solidFill>
                </a:rPr>
                <a:t>1024 px</a:t>
              </a:r>
              <a:endParaRPr lang="it-IT" sz="140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6" name="CasellaDiTesto 12"/>
            <p:cNvSpPr txBox="1"/>
            <p:nvPr/>
          </p:nvSpPr>
          <p:spPr>
            <a:xfrm rot="5400000">
              <a:off x="3404981" y="1037333"/>
              <a:ext cx="7597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smtClean="0">
                  <a:solidFill>
                    <a:schemeClr val="accent5">
                      <a:lumMod val="75000"/>
                    </a:schemeClr>
                  </a:solidFill>
                </a:rPr>
                <a:t>1024 px</a:t>
              </a:r>
              <a:endParaRPr lang="it-IT" sz="140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7" name="CasellaDiTesto 13"/>
            <p:cNvSpPr txBox="1"/>
            <p:nvPr/>
          </p:nvSpPr>
          <p:spPr>
            <a:xfrm>
              <a:off x="2746513" y="3652597"/>
              <a:ext cx="9222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mtClean="0">
                  <a:solidFill>
                    <a:schemeClr val="accent6">
                      <a:lumMod val="75000"/>
                    </a:schemeClr>
                  </a:solidFill>
                </a:rPr>
                <a:t>2048 px</a:t>
              </a:r>
              <a:endParaRPr lang="it-IT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8" name="CasellaDiTesto 14"/>
            <p:cNvSpPr txBox="1"/>
            <p:nvPr/>
          </p:nvSpPr>
          <p:spPr>
            <a:xfrm rot="5400000">
              <a:off x="3409670" y="3059603"/>
              <a:ext cx="8052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mtClean="0">
                  <a:solidFill>
                    <a:schemeClr val="accent6">
                      <a:lumMod val="75000"/>
                    </a:schemeClr>
                  </a:solidFill>
                </a:rPr>
                <a:t>640 px</a:t>
              </a:r>
              <a:endParaRPr lang="it-IT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9" name="CasellaDiTesto 15"/>
            <p:cNvSpPr txBox="1"/>
            <p:nvPr/>
          </p:nvSpPr>
          <p:spPr>
            <a:xfrm>
              <a:off x="784385" y="2794269"/>
              <a:ext cx="1097199" cy="3865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mtClean="0">
                  <a:solidFill>
                    <a:schemeClr val="accent6">
                      <a:lumMod val="75000"/>
                    </a:schemeClr>
                  </a:solidFill>
                </a:rPr>
                <a:t>HRIC pan</a:t>
              </a:r>
              <a:endParaRPr lang="it-IT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" name="CasellaDiTesto 16"/>
            <p:cNvSpPr txBox="1"/>
            <p:nvPr/>
          </p:nvSpPr>
          <p:spPr>
            <a:xfrm>
              <a:off x="784385" y="821889"/>
              <a:ext cx="58855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smtClean="0">
                  <a:solidFill>
                    <a:schemeClr val="accent5">
                      <a:lumMod val="75000"/>
                    </a:schemeClr>
                  </a:solidFill>
                </a:rPr>
                <a:t>NAC</a:t>
              </a:r>
              <a:endParaRPr lang="it-IT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22" name="TextBox 5"/>
          <p:cNvSpPr txBox="1"/>
          <p:nvPr/>
        </p:nvSpPr>
        <p:spPr>
          <a:xfrm>
            <a:off x="6116890" y="496350"/>
            <a:ext cx="2213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HRIC/NAC </a:t>
            </a:r>
            <a:r>
              <a:rPr lang="en-US" sz="1400" b="1" dirty="0" err="1" smtClean="0">
                <a:solidFill>
                  <a:schemeClr val="bg1"/>
                </a:solidFill>
              </a:rPr>
              <a:t>FoV</a:t>
            </a:r>
            <a:r>
              <a:rPr lang="en-US" sz="1400" b="1" dirty="0" smtClean="0">
                <a:solidFill>
                  <a:schemeClr val="bg1"/>
                </a:solidFill>
              </a:rPr>
              <a:t> comparison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3" name="TextBox 7"/>
          <p:cNvSpPr txBox="1"/>
          <p:nvPr/>
        </p:nvSpPr>
        <p:spPr>
          <a:xfrm>
            <a:off x="158703" y="555968"/>
            <a:ext cx="5552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SIMBIO-SYS HRIC </a:t>
            </a:r>
            <a:r>
              <a:rPr lang="en-US" sz="1600" dirty="0" err="1" smtClean="0">
                <a:solidFill>
                  <a:schemeClr val="bg1"/>
                </a:solidFill>
              </a:rPr>
              <a:t>IFoV</a:t>
            </a:r>
            <a:r>
              <a:rPr lang="en-US" sz="1600" dirty="0" smtClean="0">
                <a:solidFill>
                  <a:schemeClr val="bg1"/>
                </a:solidFill>
              </a:rPr>
              <a:t> is: </a:t>
            </a:r>
          </a:p>
          <a:p>
            <a:pPr marL="285750" indent="-285750">
              <a:buFont typeface="Courier New" panose="02070309020205020404" pitchFamily="49" charset="0"/>
              <a:buChar char="►"/>
            </a:pPr>
            <a:r>
              <a:rPr lang="en-US" sz="1600" b="1" dirty="0" smtClean="0">
                <a:solidFill>
                  <a:schemeClr val="bg1"/>
                </a:solidFill>
              </a:rPr>
              <a:t>~1/2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wrt</a:t>
            </a:r>
            <a:r>
              <a:rPr lang="en-US" sz="1600" dirty="0" smtClean="0">
                <a:solidFill>
                  <a:schemeClr val="bg1"/>
                </a:solidFill>
              </a:rPr>
              <a:t> MDIS-NAC </a:t>
            </a:r>
            <a:r>
              <a:rPr lang="en-US" sz="1600" dirty="0" err="1" smtClean="0">
                <a:solidFill>
                  <a:schemeClr val="bg1"/>
                </a:solidFill>
              </a:rPr>
              <a:t>IFoV</a:t>
            </a:r>
            <a:endParaRPr lang="en-US" sz="1600" dirty="0" smtClean="0">
              <a:solidFill>
                <a:schemeClr val="bg1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►"/>
            </a:pPr>
            <a:r>
              <a:rPr lang="en-US" sz="1600" b="1" dirty="0" smtClean="0">
                <a:solidFill>
                  <a:schemeClr val="bg1"/>
                </a:solidFill>
              </a:rPr>
              <a:t>~1/14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wrt</a:t>
            </a:r>
            <a:r>
              <a:rPr lang="en-US" sz="1600" dirty="0" smtClean="0">
                <a:solidFill>
                  <a:schemeClr val="bg1"/>
                </a:solidFill>
              </a:rPr>
              <a:t> MDIS-WAC </a:t>
            </a:r>
            <a:r>
              <a:rPr lang="en-US" sz="1600" dirty="0" err="1" smtClean="0">
                <a:solidFill>
                  <a:schemeClr val="bg1"/>
                </a:solidFill>
              </a:rPr>
              <a:t>IFoV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These instrument characteristics have to be coupled with the observation geometry and mission design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4" name="TextBox 7"/>
          <p:cNvSpPr txBox="1"/>
          <p:nvPr/>
        </p:nvSpPr>
        <p:spPr>
          <a:xfrm>
            <a:off x="0" y="5064420"/>
            <a:ext cx="42970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►"/>
            </a:pPr>
            <a:r>
              <a:rPr lang="en-US" sz="1400" dirty="0" smtClean="0">
                <a:solidFill>
                  <a:schemeClr val="bg1"/>
                </a:solidFill>
              </a:rPr>
              <a:t>HRIC resolution will not depends much on latitude</a:t>
            </a:r>
          </a:p>
          <a:p>
            <a:pPr marL="285750" indent="-285750">
              <a:buFont typeface="Courier New" panose="02070309020205020404" pitchFamily="49" charset="0"/>
              <a:buChar char="►"/>
            </a:pPr>
            <a:r>
              <a:rPr lang="en-US" sz="1400" dirty="0" smtClean="0">
                <a:solidFill>
                  <a:schemeClr val="bg1"/>
                </a:solidFill>
              </a:rPr>
              <a:t>The estimated average HRIC spatial resolution will be </a:t>
            </a:r>
            <a:r>
              <a:rPr lang="en-US" sz="1400" b="1" dirty="0" smtClean="0">
                <a:solidFill>
                  <a:schemeClr val="bg1"/>
                </a:solidFill>
              </a:rPr>
              <a:t>~10x </a:t>
            </a:r>
            <a:r>
              <a:rPr lang="en-US" sz="1400" dirty="0" smtClean="0">
                <a:solidFill>
                  <a:schemeClr val="bg1"/>
                </a:solidFill>
              </a:rPr>
              <a:t>better than MDIS-NAC (HRIC sampling range is [~6÷20 </a:t>
            </a:r>
            <a:r>
              <a:rPr lang="en-US" sz="1400" dirty="0" err="1" smtClean="0">
                <a:solidFill>
                  <a:schemeClr val="bg1"/>
                </a:solidFill>
              </a:rPr>
              <a:t>mpp</a:t>
            </a:r>
            <a:r>
              <a:rPr lang="en-US" sz="1400" dirty="0" smtClean="0">
                <a:solidFill>
                  <a:schemeClr val="bg1"/>
                </a:solidFill>
              </a:rPr>
              <a:t>] vs. NAC [~8÷400 </a:t>
            </a:r>
            <a:r>
              <a:rPr lang="en-US" sz="1400" dirty="0" err="1" smtClean="0">
                <a:solidFill>
                  <a:schemeClr val="bg1"/>
                </a:solidFill>
              </a:rPr>
              <a:t>mpp</a:t>
            </a:r>
            <a:r>
              <a:rPr lang="en-US" sz="1400" dirty="0" smtClean="0">
                <a:solidFill>
                  <a:schemeClr val="bg1"/>
                </a:solidFill>
              </a:rPr>
              <a:t>]*)</a:t>
            </a:r>
          </a:p>
          <a:p>
            <a:pPr marL="285750" indent="-285750">
              <a:buFont typeface="Courier New" panose="02070309020205020404" pitchFamily="49" charset="0"/>
              <a:buChar char="►"/>
            </a:pPr>
            <a:r>
              <a:rPr lang="en-US" sz="1400" dirty="0" smtClean="0">
                <a:solidFill>
                  <a:schemeClr val="bg1"/>
                </a:solidFill>
              </a:rPr>
              <a:t>HRIC coverage on the surface will be up to 20%, depending on the average resolution – coverage trade-off</a:t>
            </a:r>
          </a:p>
        </p:txBody>
      </p:sp>
      <p:grpSp>
        <p:nvGrpSpPr>
          <p:cNvPr id="25" name="Gruppo 24"/>
          <p:cNvGrpSpPr/>
          <p:nvPr/>
        </p:nvGrpSpPr>
        <p:grpSpPr>
          <a:xfrm>
            <a:off x="-30381" y="1879407"/>
            <a:ext cx="6280352" cy="3028702"/>
            <a:chOff x="304800" y="374374"/>
            <a:chExt cx="8654138" cy="3813889"/>
          </a:xfrm>
        </p:grpSpPr>
        <p:pic>
          <p:nvPicPr>
            <p:cNvPr id="26" name="Immagine 2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4800" y="475474"/>
              <a:ext cx="7223322" cy="361169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grpSp>
          <p:nvGrpSpPr>
            <p:cNvPr id="27" name="Gruppo 26"/>
            <p:cNvGrpSpPr/>
            <p:nvPr/>
          </p:nvGrpSpPr>
          <p:grpSpPr>
            <a:xfrm>
              <a:off x="7821893" y="475666"/>
              <a:ext cx="1137045" cy="3669222"/>
              <a:chOff x="8418415" y="759136"/>
              <a:chExt cx="1499982" cy="3889084"/>
            </a:xfrm>
          </p:grpSpPr>
          <p:sp>
            <p:nvSpPr>
              <p:cNvPr id="34" name="Parentesi graffa chiusa 33"/>
              <p:cNvSpPr/>
              <p:nvPr/>
            </p:nvSpPr>
            <p:spPr>
              <a:xfrm>
                <a:off x="8534400" y="3630214"/>
                <a:ext cx="152400" cy="957026"/>
              </a:xfrm>
              <a:prstGeom prst="rightBrace">
                <a:avLst>
                  <a:gd name="adj1" fmla="val 73333"/>
                  <a:gd name="adj2" fmla="val 49344"/>
                </a:avLst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5" name="Parentesi graffa chiusa 34"/>
              <p:cNvSpPr/>
              <p:nvPr/>
            </p:nvSpPr>
            <p:spPr>
              <a:xfrm>
                <a:off x="8534400" y="2673188"/>
                <a:ext cx="152400" cy="957026"/>
              </a:xfrm>
              <a:prstGeom prst="rightBrace">
                <a:avLst>
                  <a:gd name="adj1" fmla="val 73333"/>
                  <a:gd name="adj2" fmla="val 49344"/>
                </a:avLst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6" name="Parentesi graffa chiusa 35"/>
              <p:cNvSpPr/>
              <p:nvPr/>
            </p:nvSpPr>
            <p:spPr>
              <a:xfrm>
                <a:off x="8534400" y="1716162"/>
                <a:ext cx="152400" cy="957026"/>
              </a:xfrm>
              <a:prstGeom prst="rightBrace">
                <a:avLst>
                  <a:gd name="adj1" fmla="val 73333"/>
                  <a:gd name="adj2" fmla="val 49344"/>
                </a:avLst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7" name="Parentesi graffa chiusa 36"/>
              <p:cNvSpPr/>
              <p:nvPr/>
            </p:nvSpPr>
            <p:spPr>
              <a:xfrm>
                <a:off x="8534400" y="759136"/>
                <a:ext cx="152400" cy="957026"/>
              </a:xfrm>
              <a:prstGeom prst="rightBrace">
                <a:avLst>
                  <a:gd name="adj1" fmla="val 73333"/>
                  <a:gd name="adj2" fmla="val 49344"/>
                </a:avLst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8" name="CasellaDiTesto 37"/>
              <p:cNvSpPr txBox="1"/>
              <p:nvPr/>
            </p:nvSpPr>
            <p:spPr>
              <a:xfrm>
                <a:off x="8418415" y="3785560"/>
                <a:ext cx="946960" cy="862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200" smtClean="0">
                    <a:solidFill>
                      <a:schemeClr val="bg1"/>
                    </a:solidFill>
                  </a:rPr>
                  <a:t>~60</a:t>
                </a:r>
              </a:p>
              <a:p>
                <a:pPr algn="ctr"/>
                <a:r>
                  <a:rPr lang="en-US" sz="1200">
                    <a:solidFill>
                      <a:schemeClr val="bg1"/>
                    </a:solidFill>
                  </a:rPr>
                  <a:t>÷</a:t>
                </a:r>
                <a:endParaRPr lang="it-IT" sz="1200">
                  <a:solidFill>
                    <a:schemeClr val="bg1"/>
                  </a:solidFill>
                </a:endParaRPr>
              </a:p>
              <a:p>
                <a:pPr algn="ctr"/>
                <a:r>
                  <a:rPr lang="it-IT" sz="1200" smtClean="0">
                    <a:solidFill>
                      <a:schemeClr val="bg1"/>
                    </a:solidFill>
                  </a:rPr>
                  <a:t>~400</a:t>
                </a:r>
                <a:endParaRPr lang="it-IT" sz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CasellaDiTesto 38"/>
              <p:cNvSpPr txBox="1"/>
              <p:nvPr/>
            </p:nvSpPr>
            <p:spPr>
              <a:xfrm>
                <a:off x="8418415" y="2828534"/>
                <a:ext cx="946960" cy="862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200" smtClean="0">
                    <a:solidFill>
                      <a:schemeClr val="bg1"/>
                    </a:solidFill>
                  </a:rPr>
                  <a:t>~30</a:t>
                </a:r>
              </a:p>
              <a:p>
                <a:pPr algn="ctr"/>
                <a:r>
                  <a:rPr lang="en-US" sz="1200">
                    <a:solidFill>
                      <a:schemeClr val="bg1"/>
                    </a:solidFill>
                  </a:rPr>
                  <a:t>÷</a:t>
                </a:r>
                <a:endParaRPr lang="it-IT" sz="1200">
                  <a:solidFill>
                    <a:schemeClr val="bg1"/>
                  </a:solidFill>
                </a:endParaRPr>
              </a:p>
              <a:p>
                <a:pPr algn="ctr"/>
                <a:r>
                  <a:rPr lang="it-IT" sz="1200" smtClean="0">
                    <a:solidFill>
                      <a:schemeClr val="bg1"/>
                    </a:solidFill>
                  </a:rPr>
                  <a:t>~400</a:t>
                </a:r>
                <a:endParaRPr lang="it-IT" sz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CasellaDiTesto 39"/>
              <p:cNvSpPr txBox="1"/>
              <p:nvPr/>
            </p:nvSpPr>
            <p:spPr>
              <a:xfrm>
                <a:off x="8431184" y="1909609"/>
                <a:ext cx="946960" cy="862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200">
                    <a:solidFill>
                      <a:schemeClr val="bg1"/>
                    </a:solidFill>
                  </a:rPr>
                  <a:t>~</a:t>
                </a:r>
                <a:r>
                  <a:rPr lang="it-IT" sz="1200" smtClean="0">
                    <a:solidFill>
                      <a:schemeClr val="bg1"/>
                    </a:solidFill>
                  </a:rPr>
                  <a:t>14</a:t>
                </a:r>
              </a:p>
              <a:p>
                <a:pPr algn="ctr"/>
                <a:r>
                  <a:rPr lang="en-US" sz="1200">
                    <a:solidFill>
                      <a:schemeClr val="bg1"/>
                    </a:solidFill>
                  </a:rPr>
                  <a:t>÷</a:t>
                </a:r>
                <a:endParaRPr lang="it-IT" sz="1200">
                  <a:solidFill>
                    <a:schemeClr val="bg1"/>
                  </a:solidFill>
                </a:endParaRPr>
              </a:p>
              <a:p>
                <a:pPr algn="ctr"/>
                <a:r>
                  <a:rPr lang="it-IT" sz="1200" smtClean="0">
                    <a:solidFill>
                      <a:schemeClr val="bg1"/>
                    </a:solidFill>
                  </a:rPr>
                  <a:t>~294</a:t>
                </a:r>
                <a:endParaRPr lang="it-IT" sz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CasellaDiTesto 40"/>
              <p:cNvSpPr txBox="1"/>
              <p:nvPr/>
            </p:nvSpPr>
            <p:spPr>
              <a:xfrm>
                <a:off x="8418415" y="914484"/>
                <a:ext cx="946960" cy="862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200" dirty="0" smtClean="0">
                    <a:solidFill>
                      <a:schemeClr val="bg1"/>
                    </a:solidFill>
                  </a:rPr>
                  <a:t>~8</a:t>
                </a: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÷</a:t>
                </a:r>
                <a:endParaRPr lang="it-IT" sz="12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it-IT" sz="1200" dirty="0" smtClean="0">
                    <a:solidFill>
                      <a:schemeClr val="bg1"/>
                    </a:solidFill>
                  </a:rPr>
                  <a:t>~280</a:t>
                </a:r>
                <a:endParaRPr lang="it-IT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CasellaDiTesto 41"/>
              <p:cNvSpPr txBox="1"/>
              <p:nvPr/>
            </p:nvSpPr>
            <p:spPr>
              <a:xfrm rot="16200000">
                <a:off x="8792954" y="2275789"/>
                <a:ext cx="1459617" cy="7912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050" smtClean="0">
                    <a:solidFill>
                      <a:schemeClr val="bg1"/>
                    </a:solidFill>
                  </a:rPr>
                  <a:t>RESOLUTION RANGE (mpp)</a:t>
                </a:r>
                <a:endParaRPr lang="it-IT" sz="105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8" name="Gruppo 27"/>
            <p:cNvGrpSpPr/>
            <p:nvPr/>
          </p:nvGrpSpPr>
          <p:grpSpPr>
            <a:xfrm>
              <a:off x="7519845" y="374374"/>
              <a:ext cx="425118" cy="3813889"/>
              <a:chOff x="8213570" y="662373"/>
              <a:chExt cx="425118" cy="3813889"/>
            </a:xfrm>
          </p:grpSpPr>
          <p:sp>
            <p:nvSpPr>
              <p:cNvPr id="29" name="CasellaDiTesto 28"/>
              <p:cNvSpPr txBox="1"/>
              <p:nvPr/>
            </p:nvSpPr>
            <p:spPr>
              <a:xfrm>
                <a:off x="8222720" y="1547026"/>
                <a:ext cx="37702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05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30°</a:t>
                </a:r>
                <a:endParaRPr lang="it-IT" sz="105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0" name="CasellaDiTesto 29"/>
              <p:cNvSpPr txBox="1"/>
              <p:nvPr/>
            </p:nvSpPr>
            <p:spPr>
              <a:xfrm>
                <a:off x="8213570" y="3339961"/>
                <a:ext cx="409087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05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-30°</a:t>
                </a:r>
                <a:endParaRPr lang="it-IT" sz="105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1" name="CasellaDiTesto 30"/>
              <p:cNvSpPr txBox="1"/>
              <p:nvPr/>
            </p:nvSpPr>
            <p:spPr>
              <a:xfrm>
                <a:off x="8257862" y="2440886"/>
                <a:ext cx="298480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05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0°</a:t>
                </a:r>
                <a:endParaRPr lang="it-IT" sz="105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2" name="CasellaDiTesto 31"/>
              <p:cNvSpPr txBox="1"/>
              <p:nvPr/>
            </p:nvSpPr>
            <p:spPr>
              <a:xfrm>
                <a:off x="8229600" y="662373"/>
                <a:ext cx="37702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05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90°</a:t>
                </a:r>
                <a:endParaRPr lang="it-IT" sz="105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3" name="CasellaDiTesto 32"/>
              <p:cNvSpPr txBox="1"/>
              <p:nvPr/>
            </p:nvSpPr>
            <p:spPr>
              <a:xfrm>
                <a:off x="8229601" y="4222346"/>
                <a:ext cx="409087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05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-90°</a:t>
                </a:r>
                <a:endParaRPr lang="it-IT" sz="105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sp>
        <p:nvSpPr>
          <p:cNvPr id="43" name="Rettangolo 42"/>
          <p:cNvSpPr/>
          <p:nvPr/>
        </p:nvSpPr>
        <p:spPr>
          <a:xfrm>
            <a:off x="0" y="4430570"/>
            <a:ext cx="3687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MDIS-NAC orbital footprint </a:t>
            </a:r>
            <a:r>
              <a:rPr lang="en-US" b="1" dirty="0" smtClean="0"/>
              <a:t>coverage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65451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Standard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andarddesign">
  <a:themeElements>
    <a:clrScheme name="Standard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Standard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2594</Words>
  <Application>Microsoft Macintosh PowerPoint</Application>
  <PresentationFormat>Bildschirmpräsentation (4:3)</PresentationFormat>
  <Paragraphs>444</Paragraphs>
  <Slides>33</Slides>
  <Notes>8</Notes>
  <HiddenSlides>0</HiddenSlides>
  <MMClips>0</MMClips>
  <ScaleCrop>false</ScaleCrop>
  <HeadingPairs>
    <vt:vector size="4" baseType="variant">
      <vt:variant>
        <vt:lpstr>Design</vt:lpstr>
      </vt:variant>
      <vt:variant>
        <vt:i4>5</vt:i4>
      </vt:variant>
      <vt:variant>
        <vt:lpstr>Folientitel</vt:lpstr>
      </vt:variant>
      <vt:variant>
        <vt:i4>33</vt:i4>
      </vt:variant>
    </vt:vector>
  </HeadingPairs>
  <TitlesOfParts>
    <vt:vector size="38" baseType="lpstr">
      <vt:lpstr>Standarddesign</vt:lpstr>
      <vt:lpstr>1_Standarddesign</vt:lpstr>
      <vt:lpstr>Office Theme</vt:lpstr>
      <vt:lpstr>Tema di Office</vt:lpstr>
      <vt:lpstr>1_Office Theme</vt:lpstr>
      <vt:lpstr>Studying the surface of Mercury with BepiColombo</vt:lpstr>
      <vt:lpstr>The perception of joint surface science between MESSENGER and BepiColombo has seen many phases </vt:lpstr>
      <vt:lpstr>So what can BepiColombo bring to the table for surface science after MESSENGER?</vt:lpstr>
      <vt:lpstr>BepiColombo MPO Instruments</vt:lpstr>
      <vt:lpstr>PowerPoint-Präsentation</vt:lpstr>
      <vt:lpstr>PowerPoint-Präsentation</vt:lpstr>
      <vt:lpstr>SIMBIO-SYS Visible and Near-Infrared hyperspectral imaging</vt:lpstr>
      <vt:lpstr>SIMBIO-SYS Stereo imaging</vt:lpstr>
      <vt:lpstr>SIMBIO-SYS High Resolution imaging</vt:lpstr>
      <vt:lpstr>Surface science with SIMBIO-SYS</vt:lpstr>
      <vt:lpstr>MERTIS - Mercury Radiometer and Thermal infrared Imaging Spectrometer</vt:lpstr>
      <vt:lpstr>Scientific goals of MERTIS</vt:lpstr>
      <vt:lpstr>Two examples why it is important to study Mercury in the thermal infrared to identify the mineralogy</vt:lpstr>
      <vt:lpstr>MERTIS will obtain a hyper-spectral global map at 500m (or better) resolution</vt:lpstr>
      <vt:lpstr>500m global coverage in the mid-infrared combined with 100m in the near infrared will provide amazing insights!</vt:lpstr>
      <vt:lpstr>Mercury Imaging X-ray Spectrometer - MIXS</vt:lpstr>
      <vt:lpstr>MIXS Performance</vt:lpstr>
      <vt:lpstr>MIXS Performance</vt:lpstr>
      <vt:lpstr>The BELA instrument: Overview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The true power comes from using  the synergies between all the instruments</vt:lpstr>
      <vt:lpstr>Just as an example: Seeing hollows with  SYMBIOSYS, MIXS and MERTIS</vt:lpstr>
      <vt:lpstr>Science Operations Planning on MPO</vt:lpstr>
      <vt:lpstr>Science Operations Planning on MPO</vt:lpstr>
      <vt:lpstr>Science Operations Planning on MPO</vt:lpstr>
      <vt:lpstr>PowerPoint-Präsentation</vt:lpstr>
      <vt:lpstr>PowerPoint-Präsentation</vt:lpstr>
      <vt:lpstr>Luckily we have some (extra) time for preparation</vt:lpstr>
      <vt:lpstr>PowerPoint-Präsentation</vt:lpstr>
    </vt:vector>
  </TitlesOfParts>
  <Company>DLR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Studying the surface of Mercury with BepiColombo</dc:title>
  <dc:creator>Jörn Helbert</dc:creator>
  <cp:lastModifiedBy>Jörn Helbert</cp:lastModifiedBy>
  <cp:revision>34</cp:revision>
  <dcterms:created xsi:type="dcterms:W3CDTF">2015-06-15T13:24:36Z</dcterms:created>
  <dcterms:modified xsi:type="dcterms:W3CDTF">2015-06-16T13:10:57Z</dcterms:modified>
</cp:coreProperties>
</file>