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8" r:id="rId4"/>
    <p:sldId id="274" r:id="rId5"/>
    <p:sldId id="273" r:id="rId6"/>
    <p:sldId id="275" r:id="rId7"/>
    <p:sldId id="276" r:id="rId8"/>
    <p:sldId id="277" r:id="rId9"/>
    <p:sldId id="272" r:id="rId10"/>
    <p:sldId id="261" r:id="rId11"/>
    <p:sldId id="266" r:id="rId12"/>
    <p:sldId id="271" r:id="rId13"/>
    <p:sldId id="268" r:id="rId14"/>
    <p:sldId id="269" r:id="rId15"/>
    <p:sldId id="279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7CFD2"/>
    <a:srgbClr val="8B7C7E"/>
    <a:srgbClr val="BBA7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58951" autoAdjust="0"/>
  </p:normalViewPr>
  <p:slideViewPr>
    <p:cSldViewPr snapToGrid="0" snapToObjects="1">
      <p:cViewPr varScale="1">
        <p:scale>
          <a:sx n="55" d="100"/>
          <a:sy n="55" d="100"/>
        </p:scale>
        <p:origin x="-25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77A94-ACA7-7C46-B83F-06E5F025325E}" type="datetimeFigureOut">
              <a:rPr lang="en-US" smtClean="0"/>
              <a:t>6/16/15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20B23-A2A3-EA46-B144-C142ABFD9F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20B23-A2A3-EA46-B144-C142ABFD9FE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20B23-A2A3-EA46-B144-C142ABFD9FE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20B23-A2A3-EA46-B144-C142ABFD9FE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20B23-A2A3-EA46-B144-C142ABFD9FE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20B23-A2A3-EA46-B144-C142ABFD9FE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20B23-A2A3-EA46-B144-C142ABFD9FE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20B23-A2A3-EA46-B144-C142ABFD9FE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20B23-A2A3-EA46-B144-C142ABFD9FE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20B23-A2A3-EA46-B144-C142ABFD9FE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20B23-A2A3-EA46-B144-C142ABFD9FE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20B23-A2A3-EA46-B144-C142ABFD9FE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DE92-D07C-C340-8037-F00CA9DFE1F6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981F-E2BA-B54E-9273-016B59B4F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DE92-D07C-C340-8037-F00CA9DFE1F6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981F-E2BA-B54E-9273-016B59B4F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DE92-D07C-C340-8037-F00CA9DFE1F6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981F-E2BA-B54E-9273-016B59B4F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DE92-D07C-C340-8037-F00CA9DFE1F6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981F-E2BA-B54E-9273-016B59B4F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DE92-D07C-C340-8037-F00CA9DFE1F6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981F-E2BA-B54E-9273-016B59B4F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DE92-D07C-C340-8037-F00CA9DFE1F6}" type="datetimeFigureOut">
              <a:rPr lang="en-US" smtClean="0"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981F-E2BA-B54E-9273-016B59B4F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DE92-D07C-C340-8037-F00CA9DFE1F6}" type="datetimeFigureOut">
              <a:rPr lang="en-US" smtClean="0"/>
              <a:t>6/9/15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981F-E2BA-B54E-9273-016B59B4F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DE92-D07C-C340-8037-F00CA9DFE1F6}" type="datetimeFigureOut">
              <a:rPr lang="en-US" smtClean="0"/>
              <a:t>6/9/15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981F-E2BA-B54E-9273-016B59B4F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DE92-D07C-C340-8037-F00CA9DFE1F6}" type="datetimeFigureOut">
              <a:rPr lang="en-US" smtClean="0"/>
              <a:t>6/9/15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981F-E2BA-B54E-9273-016B59B4F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DE92-D07C-C340-8037-F00CA9DFE1F6}" type="datetimeFigureOut">
              <a:rPr lang="en-US" smtClean="0"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981F-E2BA-B54E-9273-016B59B4F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DE92-D07C-C340-8037-F00CA9DFE1F6}" type="datetimeFigureOut">
              <a:rPr lang="en-US" smtClean="0"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981F-E2BA-B54E-9273-016B59B4F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6" Type="http://schemas.openxmlformats.org/officeDocument/2006/relationships/image" Target="../media/image4.pdf"/><Relationship Id="rId17" Type="http://schemas.openxmlformats.org/officeDocument/2006/relationships/image" Target="../media/image5.png"/><Relationship Id="rId18" Type="http://schemas.openxmlformats.org/officeDocument/2006/relationships/image" Target="../media/image6.jpeg"/><Relationship Id="rId1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B7B0DE92-D07C-C340-8037-F00CA9DFE1F6}" type="datetimeFigureOut">
              <a:rPr lang="en-US" smtClean="0"/>
              <a:pPr/>
              <a:t>6/16/15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1E5F981F-E2BA-B54E-9273-016B59B4F6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3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90600" y="228600"/>
            <a:ext cx="1095375" cy="854075"/>
          </a:xfrm>
          <a:prstGeom prst="rect">
            <a:avLst/>
          </a:prstGeom>
          <a:noFill/>
        </p:spPr>
      </p:pic>
      <p:pic>
        <p:nvPicPr>
          <p:cNvPr id="54" name="Picture 8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39700" y="239713"/>
            <a:ext cx="971550" cy="804862"/>
          </a:xfrm>
          <a:prstGeom prst="rect">
            <a:avLst/>
          </a:prstGeom>
          <a:noFill/>
        </p:spPr>
      </p:pic>
      <p:grpSp>
        <p:nvGrpSpPr>
          <p:cNvPr id="55" name="Group 9"/>
          <p:cNvGrpSpPr>
            <a:grpSpLocks/>
          </p:cNvGrpSpPr>
          <p:nvPr userDrawn="1"/>
        </p:nvGrpSpPr>
        <p:grpSpPr bwMode="auto">
          <a:xfrm>
            <a:off x="7480300" y="252413"/>
            <a:ext cx="1447800" cy="828675"/>
            <a:chOff x="4746" y="62"/>
            <a:chExt cx="912" cy="522"/>
          </a:xfrm>
        </p:grpSpPr>
        <p:pic>
          <p:nvPicPr>
            <p:cNvPr id="56" name="Picture 1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746" y="78"/>
              <a:ext cx="489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1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rcRect/>
                <a:stretch>
                  <a:fillRect/>
                </a:stretch>
              </p:blipFill>
            </mc:Choice>
            <mc:Fallback>
              <p:blipFill>
                <a:blip r:embed="rId1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255" y="62"/>
              <a:ext cx="403" cy="5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8" name="Picture 12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276600" y="304800"/>
            <a:ext cx="2879725" cy="349250"/>
          </a:xfrm>
          <a:prstGeom prst="rect">
            <a:avLst/>
          </a:prstGeom>
          <a:noFill/>
        </p:spPr>
      </p:pic>
      <p:sp>
        <p:nvSpPr>
          <p:cNvPr id="59" name="Line 13"/>
          <p:cNvSpPr>
            <a:spLocks noChangeShapeType="1"/>
          </p:cNvSpPr>
          <p:nvPr userDrawn="1"/>
        </p:nvSpPr>
        <p:spPr bwMode="auto">
          <a:xfrm>
            <a:off x="76200" y="152400"/>
            <a:ext cx="9018588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" name="Line 14"/>
          <p:cNvSpPr>
            <a:spLocks noChangeShapeType="1"/>
          </p:cNvSpPr>
          <p:nvPr userDrawn="1"/>
        </p:nvSpPr>
        <p:spPr bwMode="auto">
          <a:xfrm>
            <a:off x="76200" y="1219200"/>
            <a:ext cx="9018588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title style</a:t>
            </a:r>
          </a:p>
        </p:txBody>
      </p:sp>
      <p:pic>
        <p:nvPicPr>
          <p:cNvPr id="64" name="Picture 63" descr="Screenshot 2015-06-16 17.27.55.png"/>
          <p:cNvPicPr>
            <a:picLocks noChangeAspect="1"/>
          </p:cNvPicPr>
          <p:nvPr userDrawn="1"/>
        </p:nvPicPr>
        <p:blipFill>
          <a:blip r:embed="rId19">
            <a:alphaModFix amt="24000"/>
            <a:lum contrast="-41000"/>
          </a:blip>
          <a:stretch>
            <a:fillRect/>
          </a:stretch>
        </p:blipFill>
        <p:spPr>
          <a:xfrm>
            <a:off x="-87589" y="0"/>
            <a:ext cx="93245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df"/><Relationship Id="rId12" Type="http://schemas.openxmlformats.org/officeDocument/2006/relationships/image" Target="../media/image37.png"/><Relationship Id="rId13" Type="http://schemas.openxmlformats.org/officeDocument/2006/relationships/image" Target="../media/image38.pdf"/><Relationship Id="rId14" Type="http://schemas.openxmlformats.org/officeDocument/2006/relationships/image" Target="../media/image39.png"/><Relationship Id="rId15" Type="http://schemas.openxmlformats.org/officeDocument/2006/relationships/image" Target="../media/image40.pdf"/><Relationship Id="rId16" Type="http://schemas.openxmlformats.org/officeDocument/2006/relationships/image" Target="../media/image41.png"/><Relationship Id="rId17" Type="http://schemas.openxmlformats.org/officeDocument/2006/relationships/image" Target="../media/image42.pdf"/><Relationship Id="rId18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df"/><Relationship Id="rId4" Type="http://schemas.openxmlformats.org/officeDocument/2006/relationships/image" Target="../media/image29.png"/><Relationship Id="rId5" Type="http://schemas.openxmlformats.org/officeDocument/2006/relationships/image" Target="../media/image30.pdf"/><Relationship Id="rId6" Type="http://schemas.openxmlformats.org/officeDocument/2006/relationships/image" Target="../media/image31.png"/><Relationship Id="rId7" Type="http://schemas.openxmlformats.org/officeDocument/2006/relationships/image" Target="../media/image32.pdf"/><Relationship Id="rId8" Type="http://schemas.openxmlformats.org/officeDocument/2006/relationships/image" Target="../media/image33.png"/><Relationship Id="rId9" Type="http://schemas.openxmlformats.org/officeDocument/2006/relationships/image" Target="../media/image34.pdf"/><Relationship Id="rId10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6.pdf"/><Relationship Id="rId13" Type="http://schemas.openxmlformats.org/officeDocument/2006/relationships/image" Target="../media/image47.png"/><Relationship Id="rId14" Type="http://schemas.openxmlformats.org/officeDocument/2006/relationships/image" Target="../media/image48.pdf"/><Relationship Id="rId15" Type="http://schemas.openxmlformats.org/officeDocument/2006/relationships/image" Target="../media/image49.png"/><Relationship Id="rId16" Type="http://schemas.openxmlformats.org/officeDocument/2006/relationships/image" Target="../media/image50.pdf"/><Relationship Id="rId17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Relationship Id="rId4" Type="http://schemas.openxmlformats.org/officeDocument/2006/relationships/image" Target="../media/image30.pdf"/><Relationship Id="rId5" Type="http://schemas.openxmlformats.org/officeDocument/2006/relationships/image" Target="../media/image31.png"/><Relationship Id="rId6" Type="http://schemas.openxmlformats.org/officeDocument/2006/relationships/image" Target="../media/image32.pdf"/><Relationship Id="rId7" Type="http://schemas.openxmlformats.org/officeDocument/2006/relationships/image" Target="../media/image33.png"/><Relationship Id="rId8" Type="http://schemas.openxmlformats.org/officeDocument/2006/relationships/image" Target="../media/image34.pdf"/><Relationship Id="rId9" Type="http://schemas.openxmlformats.org/officeDocument/2006/relationships/image" Target="../media/image35.png"/><Relationship Id="rId10" Type="http://schemas.openxmlformats.org/officeDocument/2006/relationships/image" Target="../media/image44.pd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png"/><Relationship Id="rId12" Type="http://schemas.openxmlformats.org/officeDocument/2006/relationships/image" Target="../media/image54.pdf"/><Relationship Id="rId13" Type="http://schemas.openxmlformats.org/officeDocument/2006/relationships/image" Target="../media/image55.png"/><Relationship Id="rId14" Type="http://schemas.openxmlformats.org/officeDocument/2006/relationships/image" Target="../media/image56.pdf"/><Relationship Id="rId15" Type="http://schemas.openxmlformats.org/officeDocument/2006/relationships/image" Target="../media/image57.png"/><Relationship Id="rId16" Type="http://schemas.openxmlformats.org/officeDocument/2006/relationships/image" Target="../media/image58.pdf"/><Relationship Id="rId17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Relationship Id="rId4" Type="http://schemas.openxmlformats.org/officeDocument/2006/relationships/image" Target="../media/image30.pdf"/><Relationship Id="rId5" Type="http://schemas.openxmlformats.org/officeDocument/2006/relationships/image" Target="../media/image31.png"/><Relationship Id="rId6" Type="http://schemas.openxmlformats.org/officeDocument/2006/relationships/image" Target="../media/image32.pdf"/><Relationship Id="rId7" Type="http://schemas.openxmlformats.org/officeDocument/2006/relationships/image" Target="../media/image33.png"/><Relationship Id="rId8" Type="http://schemas.openxmlformats.org/officeDocument/2006/relationships/image" Target="../media/image34.pdf"/><Relationship Id="rId9" Type="http://schemas.openxmlformats.org/officeDocument/2006/relationships/image" Target="../media/image35.png"/><Relationship Id="rId10" Type="http://schemas.openxmlformats.org/officeDocument/2006/relationships/image" Target="../media/image52.pd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png"/><Relationship Id="rId12" Type="http://schemas.openxmlformats.org/officeDocument/2006/relationships/image" Target="../media/image62.pdf"/><Relationship Id="rId13" Type="http://schemas.openxmlformats.org/officeDocument/2006/relationships/image" Target="../media/image63.png"/><Relationship Id="rId14" Type="http://schemas.openxmlformats.org/officeDocument/2006/relationships/image" Target="../media/image64.pdf"/><Relationship Id="rId15" Type="http://schemas.openxmlformats.org/officeDocument/2006/relationships/image" Target="../media/image65.png"/><Relationship Id="rId16" Type="http://schemas.openxmlformats.org/officeDocument/2006/relationships/image" Target="../media/image66.pdf"/><Relationship Id="rId17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Relationship Id="rId4" Type="http://schemas.openxmlformats.org/officeDocument/2006/relationships/image" Target="../media/image30.pdf"/><Relationship Id="rId5" Type="http://schemas.openxmlformats.org/officeDocument/2006/relationships/image" Target="../media/image31.png"/><Relationship Id="rId6" Type="http://schemas.openxmlformats.org/officeDocument/2006/relationships/image" Target="../media/image32.pdf"/><Relationship Id="rId7" Type="http://schemas.openxmlformats.org/officeDocument/2006/relationships/image" Target="../media/image33.png"/><Relationship Id="rId8" Type="http://schemas.openxmlformats.org/officeDocument/2006/relationships/image" Target="../media/image34.pdf"/><Relationship Id="rId9" Type="http://schemas.openxmlformats.org/officeDocument/2006/relationships/image" Target="../media/image35.png"/><Relationship Id="rId10" Type="http://schemas.openxmlformats.org/officeDocument/2006/relationships/image" Target="../media/image60.pd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png"/><Relationship Id="rId12" Type="http://schemas.openxmlformats.org/officeDocument/2006/relationships/image" Target="../media/image70.pdf"/><Relationship Id="rId13" Type="http://schemas.openxmlformats.org/officeDocument/2006/relationships/image" Target="../media/image71.png"/><Relationship Id="rId14" Type="http://schemas.openxmlformats.org/officeDocument/2006/relationships/image" Target="../media/image72.pdf"/><Relationship Id="rId15" Type="http://schemas.openxmlformats.org/officeDocument/2006/relationships/image" Target="../media/image73.png"/><Relationship Id="rId16" Type="http://schemas.openxmlformats.org/officeDocument/2006/relationships/image" Target="../media/image74.pdf"/><Relationship Id="rId17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Relationship Id="rId4" Type="http://schemas.openxmlformats.org/officeDocument/2006/relationships/image" Target="../media/image30.pdf"/><Relationship Id="rId5" Type="http://schemas.openxmlformats.org/officeDocument/2006/relationships/image" Target="../media/image31.png"/><Relationship Id="rId6" Type="http://schemas.openxmlformats.org/officeDocument/2006/relationships/image" Target="../media/image32.pdf"/><Relationship Id="rId7" Type="http://schemas.openxmlformats.org/officeDocument/2006/relationships/image" Target="../media/image33.png"/><Relationship Id="rId8" Type="http://schemas.openxmlformats.org/officeDocument/2006/relationships/image" Target="../media/image34.pdf"/><Relationship Id="rId9" Type="http://schemas.openxmlformats.org/officeDocument/2006/relationships/image" Target="../media/image35.png"/><Relationship Id="rId10" Type="http://schemas.openxmlformats.org/officeDocument/2006/relationships/image" Target="../media/image68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video" Target="file://localhost/Users/peterbjames/Downloads/Temp_52kmcrst_64dimp_14Kpkm.mov" TargetMode="Externa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5" Type="http://schemas.openxmlformats.org/officeDocument/2006/relationships/image" Target="../media/image14.pdf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5" Type="http://schemas.openxmlformats.org/officeDocument/2006/relationships/image" Target="../media/image16.pdf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5" Type="http://schemas.openxmlformats.org/officeDocument/2006/relationships/image" Target="../media/image14.pdf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4" Type="http://schemas.openxmlformats.org/officeDocument/2006/relationships/image" Target="../media/image21.png"/><Relationship Id="rId5" Type="http://schemas.openxmlformats.org/officeDocument/2006/relationships/image" Target="../media/image14.pdf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5" Type="http://schemas.openxmlformats.org/officeDocument/2006/relationships/image" Target="../media/image22.pdf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df"/><Relationship Id="rId4" Type="http://schemas.openxmlformats.org/officeDocument/2006/relationships/image" Target="../media/image25.png"/><Relationship Id="rId5" Type="http://schemas.openxmlformats.org/officeDocument/2006/relationships/image" Target="../media/image26.pdf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875" y="2130425"/>
            <a:ext cx="8350250" cy="1470025"/>
          </a:xfrm>
        </p:spPr>
        <p:txBody>
          <a:bodyPr/>
          <a:lstStyle/>
          <a:p>
            <a:r>
              <a:rPr lang="en-US" dirty="0" smtClean="0"/>
              <a:t>Crustal thickness inside Mercury’s geochemical </a:t>
            </a:r>
            <a:r>
              <a:rPr lang="en-US" dirty="0" err="1" smtClean="0"/>
              <a:t>terranes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James</a:t>
            </a:r>
          </a:p>
          <a:p>
            <a:r>
              <a:rPr lang="en-US" i="1" dirty="0" smtClean="0"/>
              <a:t>LDEO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1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>
                <a:alphaModFix/>
                <a:lum/>
              </a:blip>
              <a:stretch>
                <a:fillRect/>
              </a:stretch>
            </p:blipFill>
          </mc:Choice>
          <mc:Fallback>
            <p:blipFill>
              <a:blip r:embed="rId4">
                <a:alphaModFix/>
                <a:lum/>
              </a:blip>
              <a:stretch>
                <a:fillRect/>
              </a:stretch>
            </p:blipFill>
          </mc:Fallback>
        </mc:AlternateContent>
        <p:spPr>
          <a:xfrm>
            <a:off x="695325" y="3111500"/>
            <a:ext cx="3708400" cy="1333500"/>
          </a:xfrm>
          <a:prstGeom prst="rect">
            <a:avLst/>
          </a:prstGeom>
        </p:spPr>
      </p:pic>
      <p:pic>
        <p:nvPicPr>
          <p:cNvPr id="9" name="Picture 8" descr="B1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>
                <a:alphaModFix/>
                <a:lum/>
              </a:blip>
              <a:stretch>
                <a:fillRect/>
              </a:stretch>
            </p:blipFill>
          </mc:Choice>
          <mc:Fallback>
            <p:blipFill>
              <a:blip r:embed="rId6">
                <a:alphaModFix/>
                <a:lum/>
              </a:blip>
              <a:stretch>
                <a:fillRect/>
              </a:stretch>
            </p:blipFill>
          </mc:Fallback>
        </mc:AlternateContent>
        <p:spPr>
          <a:xfrm>
            <a:off x="695325" y="4886325"/>
            <a:ext cx="3708400" cy="1308100"/>
          </a:xfrm>
          <a:prstGeom prst="rect">
            <a:avLst/>
          </a:prstGeom>
        </p:spPr>
      </p:pic>
      <p:pic>
        <p:nvPicPr>
          <p:cNvPr id="10" name="Picture 9" descr="C1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>
                <a:alphaModFix/>
                <a:lum/>
              </a:blip>
              <a:stretch>
                <a:fillRect/>
              </a:stretch>
            </p:blipFill>
          </mc:Choice>
          <mc:Fallback>
            <p:blipFill>
              <a:blip r:embed="rId8">
                <a:alphaModFix/>
                <a:lum/>
              </a:blip>
              <a:stretch>
                <a:fillRect/>
              </a:stretch>
            </p:blipFill>
          </mc:Fallback>
        </mc:AlternateContent>
        <p:spPr>
          <a:xfrm>
            <a:off x="5216525" y="3162300"/>
            <a:ext cx="2966720" cy="1026160"/>
          </a:xfrm>
          <a:prstGeom prst="rect">
            <a:avLst/>
          </a:prstGeom>
        </p:spPr>
      </p:pic>
      <p:pic>
        <p:nvPicPr>
          <p:cNvPr id="11" name="Picture 10" descr="D1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>
                <a:alphaModFix/>
                <a:lum/>
              </a:blip>
              <a:stretch>
                <a:fillRect/>
              </a:stretch>
            </p:blipFill>
          </mc:Choice>
          <mc:Fallback>
            <p:blipFill>
              <a:blip r:embed="rId10">
                <a:alphaModFix/>
                <a:lum/>
              </a:blip>
              <a:stretch>
                <a:fillRect/>
              </a:stretch>
            </p:blipFill>
          </mc:Fallback>
        </mc:AlternateContent>
        <p:spPr>
          <a:xfrm>
            <a:off x="5216525" y="4899025"/>
            <a:ext cx="2966720" cy="1036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Crustal thickness profiles 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68300" y="398840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03725" y="394075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A’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8300" y="57352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03725" y="568763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02200" y="351844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99120" y="350257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02200" y="525462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99120" y="523875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D’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81125" y="2317750"/>
            <a:ext cx="30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High Magnesium Region</a:t>
            </a:r>
            <a:endParaRPr lang="en-US" b="1" u="sng" dirty="0"/>
          </a:p>
        </p:txBody>
      </p:sp>
      <p:sp>
        <p:nvSpPr>
          <p:cNvPr id="35" name="TextBox 34"/>
          <p:cNvSpPr txBox="1"/>
          <p:nvPr/>
        </p:nvSpPr>
        <p:spPr>
          <a:xfrm>
            <a:off x="5953125" y="2333625"/>
            <a:ext cx="235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Caloris</a:t>
            </a:r>
            <a:r>
              <a:rPr lang="en-US" b="1" u="sng" dirty="0" smtClean="0"/>
              <a:t> Basin</a:t>
            </a:r>
            <a:endParaRPr lang="en-US" b="1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2333625" y="1417638"/>
            <a:ext cx="616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Crustal thickness profiles from </a:t>
            </a:r>
            <a:r>
              <a:rPr lang="en-US" i="1" dirty="0" smtClean="0"/>
              <a:t>James et al</a:t>
            </a:r>
            <a:r>
              <a:rPr lang="en-US" dirty="0" smtClean="0"/>
              <a:t>. 2014.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829086" y="6406634"/>
            <a:ext cx="16094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10x vertical exaggeration</a:t>
            </a:r>
            <a:endParaRPr lang="en-US" sz="1100" dirty="0"/>
          </a:p>
        </p:txBody>
      </p:sp>
      <p:pic>
        <p:nvPicPr>
          <p:cNvPr id="38" name="Picture 37" descr="A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95325" y="2317750"/>
            <a:ext cx="3708400" cy="2921000"/>
          </a:xfrm>
          <a:prstGeom prst="rect">
            <a:avLst/>
          </a:prstGeom>
        </p:spPr>
      </p:pic>
      <p:pic>
        <p:nvPicPr>
          <p:cNvPr id="39" name="Picture 38" descr="B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95325" y="4079875"/>
            <a:ext cx="3708400" cy="2921000"/>
          </a:xfrm>
          <a:prstGeom prst="rect">
            <a:avLst/>
          </a:prstGeom>
        </p:spPr>
      </p:pic>
      <p:pic>
        <p:nvPicPr>
          <p:cNvPr id="40" name="Picture 39" descr="C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5216525" y="2508250"/>
            <a:ext cx="2966720" cy="2336800"/>
          </a:xfrm>
          <a:prstGeom prst="rect">
            <a:avLst/>
          </a:prstGeom>
        </p:spPr>
      </p:pic>
      <p:pic>
        <p:nvPicPr>
          <p:cNvPr id="41" name="Picture 40" descr="D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5216525" y="4254500"/>
            <a:ext cx="2966720" cy="23368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 rot="2178890">
            <a:off x="778793" y="5866922"/>
            <a:ext cx="345643" cy="8963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2161165">
            <a:off x="774700" y="5756335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30 km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1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alphaModFix/>
                <a:lum/>
              </a:blip>
              <a:stretch>
                <a:fillRect/>
              </a:stretch>
            </p:blipFill>
          </mc:Choice>
          <mc:Fallback>
            <p:blipFill>
              <a:blip r:embed="rId3">
                <a:alphaModFix/>
                <a:lum/>
              </a:blip>
              <a:stretch>
                <a:fillRect/>
              </a:stretch>
            </p:blipFill>
          </mc:Fallback>
        </mc:AlternateContent>
        <p:spPr>
          <a:xfrm>
            <a:off x="695325" y="3111500"/>
            <a:ext cx="3708400" cy="1333500"/>
          </a:xfrm>
          <a:prstGeom prst="rect">
            <a:avLst/>
          </a:prstGeom>
        </p:spPr>
      </p:pic>
      <p:pic>
        <p:nvPicPr>
          <p:cNvPr id="9" name="Picture 8" descr="B1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>
                <a:alphaModFix/>
                <a:lum/>
              </a:blip>
              <a:stretch>
                <a:fillRect/>
              </a:stretch>
            </p:blipFill>
          </mc:Choice>
          <mc:Fallback>
            <p:blipFill>
              <a:blip r:embed="rId5">
                <a:alphaModFix/>
                <a:lum/>
              </a:blip>
              <a:stretch>
                <a:fillRect/>
              </a:stretch>
            </p:blipFill>
          </mc:Fallback>
        </mc:AlternateContent>
        <p:spPr>
          <a:xfrm>
            <a:off x="695325" y="4886325"/>
            <a:ext cx="3708400" cy="1308100"/>
          </a:xfrm>
          <a:prstGeom prst="rect">
            <a:avLst/>
          </a:prstGeom>
        </p:spPr>
      </p:pic>
      <p:pic>
        <p:nvPicPr>
          <p:cNvPr id="10" name="Picture 9" descr="C1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>
                <a:alphaModFix/>
                <a:lum/>
              </a:blip>
              <a:stretch>
                <a:fillRect/>
              </a:stretch>
            </p:blipFill>
          </mc:Choice>
          <mc:Fallback>
            <p:blipFill>
              <a:blip r:embed="rId7">
                <a:alphaModFix/>
                <a:lum/>
              </a:blip>
              <a:stretch>
                <a:fillRect/>
              </a:stretch>
            </p:blipFill>
          </mc:Fallback>
        </mc:AlternateContent>
        <p:spPr>
          <a:xfrm>
            <a:off x="5216525" y="3162300"/>
            <a:ext cx="2966720" cy="1026160"/>
          </a:xfrm>
          <a:prstGeom prst="rect">
            <a:avLst/>
          </a:prstGeom>
        </p:spPr>
      </p:pic>
      <p:pic>
        <p:nvPicPr>
          <p:cNvPr id="11" name="Picture 10" descr="D1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>
                <a:alphaModFix/>
                <a:lum/>
              </a:blip>
              <a:stretch>
                <a:fillRect/>
              </a:stretch>
            </p:blipFill>
          </mc:Choice>
          <mc:Fallback>
            <p:blipFill>
              <a:blip r:embed="rId9">
                <a:alphaModFix/>
                <a:lum/>
              </a:blip>
              <a:stretch>
                <a:fillRect/>
              </a:stretch>
            </p:blipFill>
          </mc:Fallback>
        </mc:AlternateContent>
        <p:spPr>
          <a:xfrm>
            <a:off x="5216525" y="4899025"/>
            <a:ext cx="2966720" cy="10363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8300" y="398840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03725" y="394075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A’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8300" y="57352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03725" y="568763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02200" y="351844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99120" y="350257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02200" y="525462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99120" y="523875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D’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400" dirty="0" smtClean="0"/>
              <a:t>Using an old shape solution (2013)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381125" y="2317750"/>
            <a:ext cx="30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High Magnesium Region</a:t>
            </a:r>
            <a:endParaRPr lang="en-US" b="1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5953125" y="2333625"/>
            <a:ext cx="235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Caloris</a:t>
            </a:r>
            <a:r>
              <a:rPr lang="en-US" b="1" u="sng" dirty="0" smtClean="0"/>
              <a:t> Basin</a:t>
            </a:r>
            <a:endParaRPr lang="en-US" b="1" u="sng" dirty="0"/>
          </a:p>
        </p:txBody>
      </p:sp>
      <p:sp>
        <p:nvSpPr>
          <p:cNvPr id="35" name="TextBox 34"/>
          <p:cNvSpPr txBox="1"/>
          <p:nvPr/>
        </p:nvSpPr>
        <p:spPr>
          <a:xfrm>
            <a:off x="2333625" y="1417638"/>
            <a:ext cx="616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Crustal thickness profiles from </a:t>
            </a:r>
            <a:r>
              <a:rPr lang="en-US" i="1" dirty="0" smtClean="0"/>
              <a:t>James et al</a:t>
            </a:r>
            <a:r>
              <a:rPr lang="en-US" dirty="0" smtClean="0"/>
              <a:t>. 2014.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29086" y="6406634"/>
            <a:ext cx="16094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10x vertical exaggeration</a:t>
            </a:r>
            <a:endParaRPr lang="en-US" sz="1100" dirty="0"/>
          </a:p>
        </p:txBody>
      </p:sp>
      <p:pic>
        <p:nvPicPr>
          <p:cNvPr id="37" name="Picture 36" descr="A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95325" y="2317750"/>
            <a:ext cx="3708400" cy="2921000"/>
          </a:xfrm>
          <a:prstGeom prst="rect">
            <a:avLst/>
          </a:prstGeom>
        </p:spPr>
      </p:pic>
      <p:pic>
        <p:nvPicPr>
          <p:cNvPr id="38" name="Picture 37" descr="B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95325" y="4079875"/>
            <a:ext cx="3708400" cy="2921000"/>
          </a:xfrm>
          <a:prstGeom prst="rect">
            <a:avLst/>
          </a:prstGeom>
        </p:spPr>
      </p:pic>
      <p:pic>
        <p:nvPicPr>
          <p:cNvPr id="39" name="Picture 38" descr="C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5216525" y="2524125"/>
            <a:ext cx="2966720" cy="2336800"/>
          </a:xfrm>
          <a:prstGeom prst="rect">
            <a:avLst/>
          </a:prstGeom>
        </p:spPr>
      </p:pic>
      <p:pic>
        <p:nvPicPr>
          <p:cNvPr id="40" name="Picture 39" descr="D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5216525" y="4254500"/>
            <a:ext cx="2966720" cy="23368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 rot="2178890">
            <a:off x="778793" y="5866922"/>
            <a:ext cx="345643" cy="8963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 rot="2161165">
            <a:off x="774700" y="5756335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30 km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1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alphaModFix/>
                <a:lum/>
              </a:blip>
              <a:stretch>
                <a:fillRect/>
              </a:stretch>
            </p:blipFill>
          </mc:Choice>
          <mc:Fallback>
            <p:blipFill>
              <a:blip r:embed="rId3">
                <a:alphaModFix/>
                <a:lum/>
              </a:blip>
              <a:stretch>
                <a:fillRect/>
              </a:stretch>
            </p:blipFill>
          </mc:Fallback>
        </mc:AlternateContent>
        <p:spPr>
          <a:xfrm>
            <a:off x="695325" y="3111500"/>
            <a:ext cx="3708400" cy="1333500"/>
          </a:xfrm>
          <a:prstGeom prst="rect">
            <a:avLst/>
          </a:prstGeom>
        </p:spPr>
      </p:pic>
      <p:pic>
        <p:nvPicPr>
          <p:cNvPr id="9" name="Picture 8" descr="B1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>
                <a:alphaModFix/>
                <a:lum/>
              </a:blip>
              <a:stretch>
                <a:fillRect/>
              </a:stretch>
            </p:blipFill>
          </mc:Choice>
          <mc:Fallback>
            <p:blipFill>
              <a:blip r:embed="rId5">
                <a:alphaModFix/>
                <a:lum/>
              </a:blip>
              <a:stretch>
                <a:fillRect/>
              </a:stretch>
            </p:blipFill>
          </mc:Fallback>
        </mc:AlternateContent>
        <p:spPr>
          <a:xfrm>
            <a:off x="695325" y="4886325"/>
            <a:ext cx="3708400" cy="1308100"/>
          </a:xfrm>
          <a:prstGeom prst="rect">
            <a:avLst/>
          </a:prstGeom>
        </p:spPr>
      </p:pic>
      <p:pic>
        <p:nvPicPr>
          <p:cNvPr id="10" name="Picture 9" descr="C1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>
                <a:alphaModFix/>
                <a:lum/>
              </a:blip>
              <a:stretch>
                <a:fillRect/>
              </a:stretch>
            </p:blipFill>
          </mc:Choice>
          <mc:Fallback>
            <p:blipFill>
              <a:blip r:embed="rId7">
                <a:alphaModFix/>
                <a:lum/>
              </a:blip>
              <a:stretch>
                <a:fillRect/>
              </a:stretch>
            </p:blipFill>
          </mc:Fallback>
        </mc:AlternateContent>
        <p:spPr>
          <a:xfrm>
            <a:off x="5216525" y="3162300"/>
            <a:ext cx="2966720" cy="1026160"/>
          </a:xfrm>
          <a:prstGeom prst="rect">
            <a:avLst/>
          </a:prstGeom>
        </p:spPr>
      </p:pic>
      <p:pic>
        <p:nvPicPr>
          <p:cNvPr id="11" name="Picture 10" descr="D1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>
                <a:alphaModFix/>
                <a:lum/>
              </a:blip>
              <a:stretch>
                <a:fillRect/>
              </a:stretch>
            </p:blipFill>
          </mc:Choice>
          <mc:Fallback>
            <p:blipFill>
              <a:blip r:embed="rId9">
                <a:alphaModFix/>
                <a:lum/>
              </a:blip>
              <a:stretch>
                <a:fillRect/>
              </a:stretch>
            </p:blipFill>
          </mc:Fallback>
        </mc:AlternateContent>
        <p:spPr>
          <a:xfrm>
            <a:off x="5216525" y="4899025"/>
            <a:ext cx="2966720" cy="10363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8300" y="398840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03725" y="394075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A’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8300" y="57352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03725" y="568763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02200" y="351844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99120" y="350257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02200" y="525462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99120" y="523875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D’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400" dirty="0" smtClean="0"/>
              <a:t>Using gravity clone fields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381125" y="2317750"/>
            <a:ext cx="30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High Magnesium Region</a:t>
            </a:r>
            <a:endParaRPr lang="en-US" b="1" u="sng" dirty="0"/>
          </a:p>
        </p:txBody>
      </p:sp>
      <p:sp>
        <p:nvSpPr>
          <p:cNvPr id="35" name="TextBox 34"/>
          <p:cNvSpPr txBox="1"/>
          <p:nvPr/>
        </p:nvSpPr>
        <p:spPr>
          <a:xfrm>
            <a:off x="5953125" y="2333625"/>
            <a:ext cx="235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Caloris</a:t>
            </a:r>
            <a:r>
              <a:rPr lang="en-US" b="1" u="sng" dirty="0" smtClean="0"/>
              <a:t> Basin</a:t>
            </a:r>
            <a:endParaRPr lang="en-US" b="1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2333625" y="1417638"/>
            <a:ext cx="616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Crustal thickness profiles from </a:t>
            </a:r>
            <a:r>
              <a:rPr lang="en-US" i="1" dirty="0" smtClean="0"/>
              <a:t>James et al</a:t>
            </a:r>
            <a:r>
              <a:rPr lang="en-US" dirty="0" smtClean="0"/>
              <a:t>. 2014.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829086" y="6406634"/>
            <a:ext cx="16094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10x vertical exaggeration</a:t>
            </a:r>
            <a:endParaRPr lang="en-US" sz="1100" dirty="0"/>
          </a:p>
        </p:txBody>
      </p:sp>
      <p:pic>
        <p:nvPicPr>
          <p:cNvPr id="38" name="Picture 37" descr="Aclon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95325" y="2381250"/>
            <a:ext cx="3708400" cy="2921000"/>
          </a:xfrm>
          <a:prstGeom prst="rect">
            <a:avLst/>
          </a:prstGeom>
        </p:spPr>
      </p:pic>
      <p:pic>
        <p:nvPicPr>
          <p:cNvPr id="39" name="Picture 38" descr="Bclon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95325" y="4159250"/>
            <a:ext cx="3708400" cy="2921000"/>
          </a:xfrm>
          <a:prstGeom prst="rect">
            <a:avLst/>
          </a:prstGeom>
        </p:spPr>
      </p:pic>
      <p:pic>
        <p:nvPicPr>
          <p:cNvPr id="40" name="Picture 39" descr="Cclon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5216525" y="2587625"/>
            <a:ext cx="2966720" cy="2336800"/>
          </a:xfrm>
          <a:prstGeom prst="rect">
            <a:avLst/>
          </a:prstGeom>
        </p:spPr>
      </p:pic>
      <p:pic>
        <p:nvPicPr>
          <p:cNvPr id="41" name="Picture 40" descr="Dclon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5216525" y="4365625"/>
            <a:ext cx="2966720" cy="23368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 rot="2178890">
            <a:off x="778793" y="5866922"/>
            <a:ext cx="345643" cy="8963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 rot="2161165">
            <a:off x="774700" y="5756335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30 km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1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alphaModFix/>
                <a:lum/>
              </a:blip>
              <a:stretch>
                <a:fillRect/>
              </a:stretch>
            </p:blipFill>
          </mc:Choice>
          <mc:Fallback>
            <p:blipFill>
              <a:blip r:embed="rId3">
                <a:alphaModFix/>
                <a:lum/>
              </a:blip>
              <a:stretch>
                <a:fillRect/>
              </a:stretch>
            </p:blipFill>
          </mc:Fallback>
        </mc:AlternateContent>
        <p:spPr>
          <a:xfrm>
            <a:off x="695325" y="3111500"/>
            <a:ext cx="3708400" cy="1333500"/>
          </a:xfrm>
          <a:prstGeom prst="rect">
            <a:avLst/>
          </a:prstGeom>
        </p:spPr>
      </p:pic>
      <p:pic>
        <p:nvPicPr>
          <p:cNvPr id="9" name="Picture 8" descr="B1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>
                <a:alphaModFix/>
                <a:lum/>
              </a:blip>
              <a:stretch>
                <a:fillRect/>
              </a:stretch>
            </p:blipFill>
          </mc:Choice>
          <mc:Fallback>
            <p:blipFill>
              <a:blip r:embed="rId5">
                <a:alphaModFix/>
                <a:lum/>
              </a:blip>
              <a:stretch>
                <a:fillRect/>
              </a:stretch>
            </p:blipFill>
          </mc:Fallback>
        </mc:AlternateContent>
        <p:spPr>
          <a:xfrm>
            <a:off x="695325" y="4886325"/>
            <a:ext cx="3708400" cy="1308100"/>
          </a:xfrm>
          <a:prstGeom prst="rect">
            <a:avLst/>
          </a:prstGeom>
        </p:spPr>
      </p:pic>
      <p:pic>
        <p:nvPicPr>
          <p:cNvPr id="10" name="Picture 9" descr="C1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>
                <a:alphaModFix/>
                <a:lum/>
              </a:blip>
              <a:stretch>
                <a:fillRect/>
              </a:stretch>
            </p:blipFill>
          </mc:Choice>
          <mc:Fallback>
            <p:blipFill>
              <a:blip r:embed="rId7">
                <a:alphaModFix/>
                <a:lum/>
              </a:blip>
              <a:stretch>
                <a:fillRect/>
              </a:stretch>
            </p:blipFill>
          </mc:Fallback>
        </mc:AlternateContent>
        <p:spPr>
          <a:xfrm>
            <a:off x="5216525" y="3162300"/>
            <a:ext cx="2966720" cy="1026160"/>
          </a:xfrm>
          <a:prstGeom prst="rect">
            <a:avLst/>
          </a:prstGeom>
        </p:spPr>
      </p:pic>
      <p:pic>
        <p:nvPicPr>
          <p:cNvPr id="11" name="Picture 10" descr="D1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>
                <a:alphaModFix/>
                <a:lum/>
              </a:blip>
              <a:stretch>
                <a:fillRect/>
              </a:stretch>
            </p:blipFill>
          </mc:Choice>
          <mc:Fallback>
            <p:blipFill>
              <a:blip r:embed="rId9">
                <a:alphaModFix/>
                <a:lum/>
              </a:blip>
              <a:stretch>
                <a:fillRect/>
              </a:stretch>
            </p:blipFill>
          </mc:Fallback>
        </mc:AlternateContent>
        <p:spPr>
          <a:xfrm>
            <a:off x="5216525" y="4899025"/>
            <a:ext cx="2966720" cy="103632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8300" y="398840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03725" y="394075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A’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8300" y="57352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03725" y="568763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02200" y="351844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99120" y="350257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02200" y="525462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99120" y="523875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D’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400" dirty="0" smtClean="0"/>
              <a:t>No compensation constraints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1381125" y="2317750"/>
            <a:ext cx="30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High Magnesium Region</a:t>
            </a:r>
            <a:endParaRPr lang="en-US" b="1" u="sng" dirty="0"/>
          </a:p>
        </p:txBody>
      </p:sp>
      <p:sp>
        <p:nvSpPr>
          <p:cNvPr id="37" name="TextBox 36"/>
          <p:cNvSpPr txBox="1"/>
          <p:nvPr/>
        </p:nvSpPr>
        <p:spPr>
          <a:xfrm>
            <a:off x="5953125" y="2333625"/>
            <a:ext cx="235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Caloris</a:t>
            </a:r>
            <a:r>
              <a:rPr lang="en-US" b="1" u="sng" dirty="0" smtClean="0"/>
              <a:t> Basin</a:t>
            </a:r>
            <a:endParaRPr lang="en-US" b="1" u="sng" dirty="0"/>
          </a:p>
        </p:txBody>
      </p:sp>
      <p:sp>
        <p:nvSpPr>
          <p:cNvPr id="38" name="TextBox 37"/>
          <p:cNvSpPr txBox="1"/>
          <p:nvPr/>
        </p:nvSpPr>
        <p:spPr>
          <a:xfrm>
            <a:off x="2333625" y="1417638"/>
            <a:ext cx="616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Crustal thickness profiles from </a:t>
            </a:r>
            <a:r>
              <a:rPr lang="en-US" i="1" dirty="0" smtClean="0"/>
              <a:t>James et al</a:t>
            </a:r>
            <a:r>
              <a:rPr lang="en-US" dirty="0" smtClean="0"/>
              <a:t>. 2014.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829086" y="6406634"/>
            <a:ext cx="16094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10x vertical exaggeration</a:t>
            </a:r>
            <a:endParaRPr lang="en-US" sz="1100" dirty="0"/>
          </a:p>
        </p:txBody>
      </p:sp>
      <p:pic>
        <p:nvPicPr>
          <p:cNvPr id="40" name="Picture 39" descr="A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95325" y="2317750"/>
            <a:ext cx="3708400" cy="2921000"/>
          </a:xfrm>
          <a:prstGeom prst="rect">
            <a:avLst/>
          </a:prstGeom>
        </p:spPr>
      </p:pic>
      <p:pic>
        <p:nvPicPr>
          <p:cNvPr id="41" name="Picture 40" descr="B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95325" y="4079875"/>
            <a:ext cx="3708400" cy="2921000"/>
          </a:xfrm>
          <a:prstGeom prst="rect">
            <a:avLst/>
          </a:prstGeom>
        </p:spPr>
      </p:pic>
      <p:pic>
        <p:nvPicPr>
          <p:cNvPr id="42" name="Picture 41" descr="C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5216525" y="2492375"/>
            <a:ext cx="2966720" cy="2336800"/>
          </a:xfrm>
          <a:prstGeom prst="rect">
            <a:avLst/>
          </a:prstGeom>
        </p:spPr>
      </p:pic>
      <p:pic>
        <p:nvPicPr>
          <p:cNvPr id="43" name="Picture 42" descr="D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5216525" y="4238625"/>
            <a:ext cx="2966720" cy="233680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 rot="2178890">
            <a:off x="778793" y="5866922"/>
            <a:ext cx="345643" cy="8963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 rot="2161165">
            <a:off x="774700" y="5756335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30 km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1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alphaModFix/>
                <a:lum/>
              </a:blip>
              <a:stretch>
                <a:fillRect/>
              </a:stretch>
            </p:blipFill>
          </mc:Choice>
          <mc:Fallback>
            <p:blipFill>
              <a:blip r:embed="rId3">
                <a:alphaModFix/>
                <a:lum/>
              </a:blip>
              <a:stretch>
                <a:fillRect/>
              </a:stretch>
            </p:blipFill>
          </mc:Fallback>
        </mc:AlternateContent>
        <p:spPr>
          <a:xfrm>
            <a:off x="695325" y="3111500"/>
            <a:ext cx="3708400" cy="1333500"/>
          </a:xfrm>
          <a:prstGeom prst="rect">
            <a:avLst/>
          </a:prstGeom>
        </p:spPr>
      </p:pic>
      <p:pic>
        <p:nvPicPr>
          <p:cNvPr id="9" name="Picture 8" descr="B1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>
                <a:alphaModFix/>
                <a:lum/>
              </a:blip>
              <a:stretch>
                <a:fillRect/>
              </a:stretch>
            </p:blipFill>
          </mc:Choice>
          <mc:Fallback>
            <p:blipFill>
              <a:blip r:embed="rId5">
                <a:alphaModFix/>
                <a:lum/>
              </a:blip>
              <a:stretch>
                <a:fillRect/>
              </a:stretch>
            </p:blipFill>
          </mc:Fallback>
        </mc:AlternateContent>
        <p:spPr>
          <a:xfrm>
            <a:off x="695325" y="4886325"/>
            <a:ext cx="3708400" cy="1308100"/>
          </a:xfrm>
          <a:prstGeom prst="rect">
            <a:avLst/>
          </a:prstGeom>
        </p:spPr>
      </p:pic>
      <p:pic>
        <p:nvPicPr>
          <p:cNvPr id="10" name="Picture 9" descr="C1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>
                <a:alphaModFix/>
                <a:lum/>
              </a:blip>
              <a:stretch>
                <a:fillRect/>
              </a:stretch>
            </p:blipFill>
          </mc:Choice>
          <mc:Fallback>
            <p:blipFill>
              <a:blip r:embed="rId7">
                <a:alphaModFix/>
                <a:lum/>
              </a:blip>
              <a:stretch>
                <a:fillRect/>
              </a:stretch>
            </p:blipFill>
          </mc:Fallback>
        </mc:AlternateContent>
        <p:spPr>
          <a:xfrm>
            <a:off x="5216525" y="3162300"/>
            <a:ext cx="2966720" cy="1026160"/>
          </a:xfrm>
          <a:prstGeom prst="rect">
            <a:avLst/>
          </a:prstGeom>
        </p:spPr>
      </p:pic>
      <p:pic>
        <p:nvPicPr>
          <p:cNvPr id="11" name="Picture 10" descr="D1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>
                <a:alphaModFix/>
                <a:lum/>
              </a:blip>
              <a:stretch>
                <a:fillRect/>
              </a:stretch>
            </p:blipFill>
          </mc:Choice>
          <mc:Fallback>
            <p:blipFill>
              <a:blip r:embed="rId9">
                <a:alphaModFix/>
                <a:lum/>
              </a:blip>
              <a:stretch>
                <a:fillRect/>
              </a:stretch>
            </p:blipFill>
          </mc:Fallback>
        </mc:AlternateContent>
        <p:spPr>
          <a:xfrm>
            <a:off x="5216525" y="4899025"/>
            <a:ext cx="2966720" cy="10363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8300" y="398840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03725" y="394075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A’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8300" y="57352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03725" y="568763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02200" y="351844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99120" y="350257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02200" y="525462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99120" y="523875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D’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400" dirty="0" smtClean="0"/>
              <a:t>Including degree-2 terms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381125" y="2317750"/>
            <a:ext cx="30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High Magnesium Region</a:t>
            </a:r>
            <a:endParaRPr lang="en-US" b="1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5953125" y="2333625"/>
            <a:ext cx="235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Caloris</a:t>
            </a:r>
            <a:r>
              <a:rPr lang="en-US" b="1" u="sng" dirty="0" smtClean="0"/>
              <a:t> Basin</a:t>
            </a:r>
            <a:endParaRPr lang="en-US" b="1" u="sng" dirty="0"/>
          </a:p>
        </p:txBody>
      </p:sp>
      <p:sp>
        <p:nvSpPr>
          <p:cNvPr id="35" name="TextBox 34"/>
          <p:cNvSpPr txBox="1"/>
          <p:nvPr/>
        </p:nvSpPr>
        <p:spPr>
          <a:xfrm>
            <a:off x="2333625" y="1417638"/>
            <a:ext cx="616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Crustal thickness profiles from </a:t>
            </a:r>
            <a:r>
              <a:rPr lang="en-US" i="1" dirty="0" smtClean="0"/>
              <a:t>James et al</a:t>
            </a:r>
            <a:r>
              <a:rPr lang="en-US" dirty="0" smtClean="0"/>
              <a:t>. 2014.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29086" y="6406634"/>
            <a:ext cx="16094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10x vertical exaggeration</a:t>
            </a:r>
            <a:endParaRPr lang="en-US" sz="1100" dirty="0"/>
          </a:p>
        </p:txBody>
      </p:sp>
      <p:pic>
        <p:nvPicPr>
          <p:cNvPr id="37" name="Picture 36" descr="A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95325" y="2333625"/>
            <a:ext cx="3708400" cy="2921000"/>
          </a:xfrm>
          <a:prstGeom prst="rect">
            <a:avLst/>
          </a:prstGeom>
        </p:spPr>
      </p:pic>
      <p:pic>
        <p:nvPicPr>
          <p:cNvPr id="38" name="Picture 37" descr="B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95325" y="4079875"/>
            <a:ext cx="3708400" cy="2921000"/>
          </a:xfrm>
          <a:prstGeom prst="rect">
            <a:avLst/>
          </a:prstGeom>
        </p:spPr>
      </p:pic>
      <p:pic>
        <p:nvPicPr>
          <p:cNvPr id="39" name="Picture 38" descr="C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5216525" y="2540000"/>
            <a:ext cx="2966720" cy="2336800"/>
          </a:xfrm>
          <a:prstGeom prst="rect">
            <a:avLst/>
          </a:prstGeom>
        </p:spPr>
      </p:pic>
      <p:pic>
        <p:nvPicPr>
          <p:cNvPr id="40" name="Picture 39" descr="D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5216525" y="4254500"/>
            <a:ext cx="2966720" cy="23368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 rot="2178890">
            <a:off x="778793" y="5866922"/>
            <a:ext cx="345643" cy="8963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 rot="2161165">
            <a:off x="774700" y="5756335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30 km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157663"/>
          </a:xfrm>
        </p:spPr>
        <p:txBody>
          <a:bodyPr/>
          <a:lstStyle/>
          <a:p>
            <a:r>
              <a:rPr lang="en-US" sz="2000" dirty="0" smtClean="0"/>
              <a:t>Crustal thickness models assume uniform crust &amp; mantle densities </a:t>
            </a:r>
          </a:p>
          <a:p>
            <a:endParaRPr lang="en-US" sz="2000" dirty="0" smtClean="0"/>
          </a:p>
          <a:p>
            <a:r>
              <a:rPr lang="en-US" sz="2000" dirty="0" smtClean="0"/>
              <a:t>However, high density crust is nearly indistinguishable from an elevated crust-mantle boundary (thin crust), and low density is indistinguishable from thick crust.</a:t>
            </a:r>
          </a:p>
          <a:p>
            <a:endParaRPr lang="en-US" sz="2000" dirty="0" smtClean="0"/>
          </a:p>
          <a:p>
            <a:r>
              <a:rPr lang="en-US" sz="2000" dirty="0" smtClean="0"/>
              <a:t>Highly evolved crustal melts may have lower density, while high-T </a:t>
            </a:r>
            <a:r>
              <a:rPr lang="en-US" sz="2000" dirty="0" err="1" smtClean="0"/>
              <a:t>ultramafic</a:t>
            </a:r>
            <a:r>
              <a:rPr lang="en-US" sz="2000" dirty="0" smtClean="0"/>
              <a:t> melts may have higher density.</a:t>
            </a:r>
          </a:p>
          <a:p>
            <a:endParaRPr lang="en-US" sz="1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400" dirty="0" smtClean="0"/>
              <a:t>The Effects of Density Variations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898076" y="5539130"/>
            <a:ext cx="3907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948552" y="5570723"/>
            <a:ext cx="3907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43234" y="5663084"/>
            <a:ext cx="2387638" cy="521970"/>
            <a:chOff x="457201" y="3921125"/>
            <a:chExt cx="1989698" cy="434975"/>
          </a:xfrm>
          <a:effectLst>
            <a:glow rad="25400">
              <a:schemeClr val="tx1"/>
            </a:glow>
          </a:effectLst>
        </p:grpSpPr>
        <p:sp>
          <p:nvSpPr>
            <p:cNvPr id="5" name="Rectangle 4"/>
            <p:cNvSpPr/>
            <p:nvPr/>
          </p:nvSpPr>
          <p:spPr>
            <a:xfrm>
              <a:off x="457201" y="3921125"/>
              <a:ext cx="692150" cy="434975"/>
            </a:xfrm>
            <a:prstGeom prst="rect">
              <a:avLst/>
            </a:prstGeom>
            <a:solidFill>
              <a:srgbClr val="BBA7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43001" y="3968751"/>
              <a:ext cx="618098" cy="152400"/>
            </a:xfrm>
            <a:prstGeom prst="rect">
              <a:avLst/>
            </a:prstGeom>
            <a:solidFill>
              <a:srgbClr val="BBA7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54749" y="3921125"/>
              <a:ext cx="692150" cy="434975"/>
            </a:xfrm>
            <a:prstGeom prst="rect">
              <a:avLst/>
            </a:prstGeom>
            <a:solidFill>
              <a:srgbClr val="BBA7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89252" y="5663084"/>
            <a:ext cx="2395258" cy="521970"/>
            <a:chOff x="3619500" y="3921125"/>
            <a:chExt cx="1996048" cy="434975"/>
          </a:xfrm>
          <a:effectLst>
            <a:glow rad="25400">
              <a:schemeClr val="tx1"/>
            </a:glow>
          </a:effectLst>
        </p:grpSpPr>
        <p:sp>
          <p:nvSpPr>
            <p:cNvPr id="9" name="Rectangle 8"/>
            <p:cNvSpPr/>
            <p:nvPr/>
          </p:nvSpPr>
          <p:spPr>
            <a:xfrm>
              <a:off x="3619500" y="3921125"/>
              <a:ext cx="692150" cy="434975"/>
            </a:xfrm>
            <a:prstGeom prst="rect">
              <a:avLst/>
            </a:prstGeom>
            <a:solidFill>
              <a:srgbClr val="BBA7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05300" y="3968751"/>
              <a:ext cx="618098" cy="298450"/>
            </a:xfrm>
            <a:prstGeom prst="rect">
              <a:avLst/>
            </a:prstGeom>
            <a:solidFill>
              <a:srgbClr val="8B7C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23398" y="3921125"/>
              <a:ext cx="692150" cy="434975"/>
            </a:xfrm>
            <a:prstGeom prst="rect">
              <a:avLst/>
            </a:prstGeom>
            <a:solidFill>
              <a:srgbClr val="BBA7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06721" y="5663084"/>
            <a:ext cx="2395258" cy="521970"/>
            <a:chOff x="6588126" y="3921125"/>
            <a:chExt cx="1996048" cy="434975"/>
          </a:xfrm>
          <a:effectLst>
            <a:glow rad="25400">
              <a:schemeClr val="tx1"/>
            </a:glow>
          </a:effectLst>
        </p:grpSpPr>
        <p:sp>
          <p:nvSpPr>
            <p:cNvPr id="15" name="Rectangle 14"/>
            <p:cNvSpPr/>
            <p:nvPr/>
          </p:nvSpPr>
          <p:spPr>
            <a:xfrm>
              <a:off x="6588126" y="3921125"/>
              <a:ext cx="692150" cy="434975"/>
            </a:xfrm>
            <a:prstGeom prst="rect">
              <a:avLst/>
            </a:prstGeom>
            <a:solidFill>
              <a:srgbClr val="BBA7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73926" y="3968751"/>
              <a:ext cx="618098" cy="88899"/>
            </a:xfrm>
            <a:prstGeom prst="rect">
              <a:avLst/>
            </a:prstGeom>
            <a:solidFill>
              <a:srgbClr val="E7CF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2024" y="3921125"/>
              <a:ext cx="692150" cy="434975"/>
            </a:xfrm>
            <a:prstGeom prst="rect">
              <a:avLst/>
            </a:prstGeom>
            <a:solidFill>
              <a:srgbClr val="BBA7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415082" y="5763414"/>
            <a:ext cx="1030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High </a:t>
            </a:r>
            <a:r>
              <a:rPr lang="en-US" sz="1100" i="1" dirty="0" err="1" smtClean="0"/>
              <a:t>ρ</a:t>
            </a:r>
            <a:endParaRPr lang="en-US" sz="11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7424931" y="5616734"/>
            <a:ext cx="1030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Low </a:t>
            </a:r>
            <a:r>
              <a:rPr lang="en-US" sz="1100" i="1" dirty="0" err="1" smtClean="0"/>
              <a:t>ρ</a:t>
            </a:r>
            <a:endParaRPr lang="en-US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9575"/>
            <a:ext cx="8229600" cy="4525963"/>
          </a:xfrm>
        </p:spPr>
        <p:txBody>
          <a:bodyPr/>
          <a:lstStyle/>
          <a:p>
            <a:r>
              <a:rPr lang="en-US" sz="2000" dirty="0" smtClean="0"/>
              <a:t>The center of </a:t>
            </a:r>
            <a:r>
              <a:rPr lang="en-US" sz="2000" dirty="0" err="1" smtClean="0"/>
              <a:t>Caloris</a:t>
            </a:r>
            <a:r>
              <a:rPr lang="en-US" sz="2000" dirty="0" smtClean="0"/>
              <a:t> Basin likely has thin crust (&lt;10 km).  This indicates near-complete removal of the crust and excavation of the mantle during the impact event. The CIP do not represent exposed mantle </a:t>
            </a:r>
            <a:r>
              <a:rPr lang="en-US" sz="2000" dirty="0" err="1" smtClean="0"/>
              <a:t>mineralogies</a:t>
            </a:r>
            <a:r>
              <a:rPr lang="en-US" sz="2000" dirty="0" smtClean="0"/>
              <a:t>, but rather a derived melt.</a:t>
            </a:r>
          </a:p>
          <a:p>
            <a:endParaRPr lang="en-US" sz="2000" dirty="0" smtClean="0"/>
          </a:p>
          <a:p>
            <a:r>
              <a:rPr lang="en-US" sz="2000" dirty="0" smtClean="0"/>
              <a:t>Mantle was almost certainly excavated during the </a:t>
            </a:r>
            <a:r>
              <a:rPr lang="en-US" sz="2000" dirty="0" err="1" smtClean="0"/>
              <a:t>Caloris</a:t>
            </a:r>
            <a:r>
              <a:rPr lang="en-US" sz="2000" dirty="0" smtClean="0"/>
              <a:t> basin-forming impact event.</a:t>
            </a:r>
          </a:p>
          <a:p>
            <a:endParaRPr lang="en-US" sz="2000" dirty="0" smtClean="0"/>
          </a:p>
          <a:p>
            <a:r>
              <a:rPr lang="en-US" sz="2000" dirty="0" smtClean="0"/>
              <a:t> The nominal crustal model at the HMR (~25±10 km) does not approach zero thickness for any parameters or data. However, a density reduction of 40 kg m^-3 across 100 km of crust &amp; upper mantle may allow a thin (&lt;10 km) crust in the HMR.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Crustal thickness constraints</a:t>
            </a:r>
            <a:endParaRPr lang="en-US" sz="2400" dirty="0"/>
          </a:p>
        </p:txBody>
      </p:sp>
      <p:pic>
        <p:nvPicPr>
          <p:cNvPr id="4" name="Picture 3" descr="Screenshot 2015-06-16 00.42.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50" y="4148155"/>
            <a:ext cx="3003549" cy="231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7625" y="6429375"/>
            <a:ext cx="2508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Figure 2, </a:t>
            </a:r>
            <a:r>
              <a:rPr lang="en-US" sz="1100" i="1" dirty="0" err="1" smtClean="0"/>
              <a:t>Padovan</a:t>
            </a:r>
            <a:r>
              <a:rPr lang="en-US" sz="1100" i="1" dirty="0" smtClean="0"/>
              <a:t> et al.</a:t>
            </a:r>
            <a:r>
              <a:rPr lang="en-US" sz="1100" dirty="0" smtClean="0"/>
              <a:t> 2015</a:t>
            </a:r>
            <a:endParaRPr lang="en-US" sz="1100" dirty="0"/>
          </a:p>
        </p:txBody>
      </p:sp>
      <p:pic>
        <p:nvPicPr>
          <p:cNvPr id="6" name="Picture 5" descr="Screenshot 2015-06-16 07.41.5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624" y="1417638"/>
            <a:ext cx="5032375" cy="2461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3500" y="3879448"/>
            <a:ext cx="2508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Figure 9, </a:t>
            </a:r>
            <a:r>
              <a:rPr lang="en-US" sz="1100" i="1" dirty="0" smtClean="0"/>
              <a:t>James et al.</a:t>
            </a:r>
            <a:r>
              <a:rPr lang="en-US" sz="1100" dirty="0" smtClean="0"/>
              <a:t> 2014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584200" y="4270375"/>
            <a:ext cx="47815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400" dirty="0" smtClean="0"/>
              <a:t>  Shape has been determined from MLA &amp; radio occultation data, and gravity has been recovered from from the radio science experiment onboard MESSENGER.  These may be used to infer a crustal thickness map via a two-layered inversion (above).  A mean thickness of </a:t>
            </a:r>
            <a:r>
              <a:rPr lang="en-US" sz="1400" b="1" dirty="0" smtClean="0"/>
              <a:t>≥38 km</a:t>
            </a:r>
            <a:r>
              <a:rPr lang="en-US" sz="1400" dirty="0" smtClean="0"/>
              <a:t> is required to avoid negative crustal thickness at </a:t>
            </a:r>
            <a:r>
              <a:rPr lang="en-US" sz="1400" dirty="0" err="1" smtClean="0"/>
              <a:t>Caloris</a:t>
            </a:r>
            <a:r>
              <a:rPr lang="en-US" sz="1400" dirty="0" smtClean="0"/>
              <a:t> Basin.</a:t>
            </a:r>
          </a:p>
          <a:p>
            <a:pPr>
              <a:buFont typeface="Arial"/>
              <a:buChar char="•"/>
            </a:pPr>
            <a:endParaRPr lang="en-US" sz="1400" dirty="0" smtClean="0"/>
          </a:p>
          <a:p>
            <a:pPr>
              <a:buFont typeface="Arial"/>
              <a:buChar char="•"/>
            </a:pPr>
            <a:r>
              <a:rPr lang="en-US" sz="1400" dirty="0" smtClean="0"/>
              <a:t> M</a:t>
            </a:r>
            <a:r>
              <a:rPr lang="en-US" sz="1400" dirty="0" smtClean="0"/>
              <a:t>ean crustal thickness </a:t>
            </a:r>
            <a:r>
              <a:rPr lang="en-US" sz="1400" dirty="0" smtClean="0"/>
              <a:t>of</a:t>
            </a:r>
            <a:r>
              <a:rPr lang="en-US" sz="1400" dirty="0" smtClean="0"/>
              <a:t> </a:t>
            </a:r>
            <a:r>
              <a:rPr lang="en-US" sz="1400" b="1" dirty="0" smtClean="0"/>
              <a:t>35±18 km</a:t>
            </a:r>
            <a:r>
              <a:rPr lang="en-US" sz="1400" dirty="0" smtClean="0"/>
              <a:t> from geoid-topography ratios (</a:t>
            </a:r>
            <a:r>
              <a:rPr lang="en-US" sz="1400" dirty="0" smtClean="0"/>
              <a:t>right) </a:t>
            </a:r>
            <a:r>
              <a:rPr lang="en-US" sz="1400" dirty="0" smtClean="0"/>
              <a:t>implies that the thinnest crust on Mercury within CIP is not much larger than zero.</a:t>
            </a:r>
            <a:endParaRPr lang="en-US" sz="1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508625" y="1819022"/>
            <a:ext cx="3587750" cy="894948"/>
            <a:chOff x="5508625" y="1819022"/>
            <a:chExt cx="3587750" cy="894948"/>
          </a:xfrm>
        </p:grpSpPr>
        <p:sp>
          <p:nvSpPr>
            <p:cNvPr id="9" name="TextBox 8"/>
            <p:cNvSpPr txBox="1"/>
            <p:nvPr/>
          </p:nvSpPr>
          <p:spPr>
            <a:xfrm>
              <a:off x="7473951" y="2190750"/>
              <a:ext cx="1622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Caloris</a:t>
              </a:r>
              <a:r>
                <a:rPr lang="en-US" sz="1400" dirty="0" smtClean="0"/>
                <a:t> Interior Plains (CIP)</a:t>
              </a:r>
              <a:endParaRPr lang="en-US" sz="14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>
              <a:off x="6026152" y="2238379"/>
              <a:ext cx="1339849" cy="2139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5508625" y="1819022"/>
              <a:ext cx="793749" cy="704448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  <a:prstDash val="dash"/>
            </a:ln>
            <a:effectLst>
              <a:glow rad="38100">
                <a:schemeClr val="tx1"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2450" y="1641430"/>
            <a:ext cx="3026720" cy="1110775"/>
            <a:chOff x="584200" y="1641430"/>
            <a:chExt cx="3026720" cy="1110775"/>
          </a:xfrm>
        </p:grpSpPr>
        <p:sp>
          <p:nvSpPr>
            <p:cNvPr id="8" name="TextBox 7"/>
            <p:cNvSpPr txBox="1"/>
            <p:nvPr/>
          </p:nvSpPr>
          <p:spPr>
            <a:xfrm>
              <a:off x="584200" y="2127250"/>
              <a:ext cx="1622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High Magnesium Region (HMR)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1920875" y="2032001"/>
              <a:ext cx="1158875" cy="41209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 rot="2411764">
              <a:off x="2837759" y="1641430"/>
              <a:ext cx="773161" cy="111077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  <a:prstDash val="dash"/>
            </a:ln>
            <a:effectLst>
              <a:glow rad="38100">
                <a:schemeClr val="tx1"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mp_52kmcrst_64dimp_14Kpkm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64111" y="1502478"/>
            <a:ext cx="6474057" cy="48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Basin formation</a:t>
            </a:r>
            <a:endParaRPr lang="en-US" sz="2400" dirty="0"/>
          </a:p>
        </p:txBody>
      </p:sp>
      <p:pic>
        <p:nvPicPr>
          <p:cNvPr id="5" name="Picture 4" descr="tempsca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664" y="6102288"/>
            <a:ext cx="3375955" cy="724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679" y="3587750"/>
            <a:ext cx="24008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i</a:t>
            </a:r>
            <a:r>
              <a:rPr lang="en-US" sz="1400" dirty="0" err="1" smtClean="0"/>
              <a:t>SALE</a:t>
            </a:r>
            <a:r>
              <a:rPr lang="en-US" sz="1400" dirty="0" smtClean="0"/>
              <a:t> Model of the Orientale basin formation impact on the Moon (300-350 km diameter).</a:t>
            </a:r>
          </a:p>
          <a:p>
            <a:endParaRPr lang="en-US" sz="1400" dirty="0" smtClean="0"/>
          </a:p>
          <a:p>
            <a:r>
              <a:rPr lang="en-US" sz="1400" dirty="0" smtClean="0"/>
              <a:t>(Courtesy of Brandon Johnson)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prstClr val="black"/>
                </a:solidFill>
              </a:rPr>
              <a:t>High Magnesium Region</a:t>
            </a:r>
            <a:endParaRPr lang="en-US" dirty="0"/>
          </a:p>
        </p:txBody>
      </p:sp>
      <p:pic>
        <p:nvPicPr>
          <p:cNvPr id="7" name="Picture 6" descr="Mercury_cthick_dw40_dv350_LC4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62186" y="1809750"/>
            <a:ext cx="5299364" cy="6858000"/>
          </a:xfrm>
          <a:prstGeom prst="rect">
            <a:avLst/>
          </a:prstGeom>
        </p:spPr>
      </p:pic>
      <p:pic>
        <p:nvPicPr>
          <p:cNvPr id="8" name="Picture 7" descr="GaskellDE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7200" y="1809750"/>
            <a:ext cx="52993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6500" y="2667000"/>
            <a:ext cx="356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Topography DEM (</a:t>
            </a:r>
            <a:r>
              <a:rPr lang="en-US" i="1" dirty="0" smtClean="0"/>
              <a:t>USGS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24499" y="2555875"/>
            <a:ext cx="19843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Crustal thickness </a:t>
            </a:r>
            <a:r>
              <a:rPr lang="en-US" sz="1600" i="1" dirty="0" smtClean="0"/>
              <a:t>(James et al. 2014)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34578" y="3649133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A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5573" y="5710759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A’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8578" y="3602578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B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5591" y="5727039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B’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467" y="3641018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A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9462" y="5702644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A’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467" y="3594463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B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9480" y="5718924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B’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1375" y="1512888"/>
            <a:ext cx="809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Topography, crustal thickness, and elemental abundances (courtesy of Elizabeth Frank and </a:t>
            </a:r>
            <a:r>
              <a:rPr lang="en-US" dirty="0" err="1" smtClean="0"/>
              <a:t>Shoshana</a:t>
            </a:r>
            <a:r>
              <a:rPr lang="en-US" dirty="0" smtClean="0"/>
              <a:t> </a:t>
            </a:r>
            <a:r>
              <a:rPr lang="en-US" dirty="0" err="1" smtClean="0"/>
              <a:t>Weider</a:t>
            </a:r>
            <a:r>
              <a:rPr lang="en-US" dirty="0" smtClean="0"/>
              <a:t>) in the High Magnesium Region.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High Magnesium Region</a:t>
            </a:r>
            <a:endParaRPr lang="en-US" sz="2400" dirty="0"/>
          </a:p>
        </p:txBody>
      </p:sp>
      <p:pic>
        <p:nvPicPr>
          <p:cNvPr id="8" name="Picture 7" descr="GaskellDE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1809750"/>
            <a:ext cx="5299364" cy="6858000"/>
          </a:xfrm>
          <a:prstGeom prst="rect">
            <a:avLst/>
          </a:prstGeom>
        </p:spPr>
      </p:pic>
      <p:pic>
        <p:nvPicPr>
          <p:cNvPr id="9" name="Picture 8" descr="MgS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57568" y="1809750"/>
            <a:ext cx="529936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06500" y="2667000"/>
            <a:ext cx="356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Topography DEM (</a:t>
            </a:r>
            <a:r>
              <a:rPr lang="en-US" i="1" dirty="0" smtClean="0"/>
              <a:t>USGS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69000" y="2667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Mg/Si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34578" y="3649133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A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5573" y="5710759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A’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8578" y="3602578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B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5591" y="5727039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B’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467" y="3641018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A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9462" y="5702644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A’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467" y="3594463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B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9480" y="5718924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B’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1375" y="1512888"/>
            <a:ext cx="809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Topography, crustal thickness, and elemental abundances (courtesy of Elizabeth Frank) in the High Magnesium Region.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lS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56125" y="1809750"/>
            <a:ext cx="5299364" cy="6858000"/>
          </a:xfrm>
          <a:prstGeom prst="rect">
            <a:avLst/>
          </a:prstGeom>
        </p:spPr>
      </p:pic>
      <p:pic>
        <p:nvPicPr>
          <p:cNvPr id="8" name="Picture 7" descr="GaskellDE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7200" y="1809750"/>
            <a:ext cx="529936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06500" y="2667000"/>
            <a:ext cx="356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Topography DEM (</a:t>
            </a:r>
            <a:r>
              <a:rPr lang="en-US" i="1" dirty="0" smtClean="0"/>
              <a:t>USGS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69000" y="2667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Al/Si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34578" y="3649133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A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5573" y="5710759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A’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8578" y="3602578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B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5591" y="5727039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B’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467" y="3641018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A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9462" y="5702644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A’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467" y="3594463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B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9480" y="5718924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B’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400" dirty="0">
                <a:solidFill>
                  <a:prstClr val="black"/>
                </a:solidFill>
              </a:rPr>
              <a:t>High Magnesium Region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41375" y="1512888"/>
            <a:ext cx="809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Topography, crustal thickness, and elemental abundances (courtesy of Elizabeth Frank) in the High Magnesium Region.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S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62186" y="1809750"/>
            <a:ext cx="5299364" cy="6858000"/>
          </a:xfrm>
          <a:prstGeom prst="rect">
            <a:avLst/>
          </a:prstGeom>
        </p:spPr>
      </p:pic>
      <p:pic>
        <p:nvPicPr>
          <p:cNvPr id="8" name="Picture 7" descr="GaskellDE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7200" y="1809750"/>
            <a:ext cx="529936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06500" y="2667000"/>
            <a:ext cx="356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Topography DEM (</a:t>
            </a:r>
            <a:r>
              <a:rPr lang="en-US" i="1" dirty="0" smtClean="0"/>
              <a:t>USGS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69000" y="2667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/Si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34578" y="3649133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A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5573" y="5710759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A’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8578" y="3602578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B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5591" y="5727039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B’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467" y="3641018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A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9462" y="5702644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A’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467" y="3594463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B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9480" y="5718924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B’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400" dirty="0">
                <a:solidFill>
                  <a:prstClr val="black"/>
                </a:solidFill>
              </a:rPr>
              <a:t>High Magnesium Region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41375" y="1512888"/>
            <a:ext cx="809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Topography, crustal thickness, and elemental abundances (courtesy of Elizabeth Frank) in the High Magnesium Region.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skellDE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1809750"/>
            <a:ext cx="529936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06500" y="2667000"/>
            <a:ext cx="356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Topography DEM (</a:t>
            </a:r>
            <a:r>
              <a:rPr lang="en-US" i="1" dirty="0" smtClean="0"/>
              <a:t>USGS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2" name="Picture 11" descr="CaS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56125" y="1809750"/>
            <a:ext cx="5299364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69000" y="2667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Ca/Si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34578" y="3649133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A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5573" y="5710759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A’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8578" y="3602578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B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5591" y="5727039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B’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467" y="3641018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A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9462" y="5702644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A’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467" y="3594463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B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9480" y="5718924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B’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400" dirty="0">
                <a:solidFill>
                  <a:prstClr val="black"/>
                </a:solidFill>
              </a:rPr>
              <a:t>High Magnesium Region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41375" y="1512888"/>
            <a:ext cx="809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Topography, crustal thickness, and elemental abundances (courtesy of Elizabeth Frank) in the High Magnesium Region.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skellDE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61950" y="1417638"/>
            <a:ext cx="5299364" cy="6858000"/>
          </a:xfrm>
          <a:prstGeom prst="rect">
            <a:avLst/>
          </a:prstGeom>
        </p:spPr>
      </p:pic>
      <p:pic>
        <p:nvPicPr>
          <p:cNvPr id="10" name="Picture 9" descr="Mercury_cthick_dw40_dv350_LC4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72000" y="1417638"/>
            <a:ext cx="5299364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06500" y="2667000"/>
            <a:ext cx="356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Topography DEM (</a:t>
            </a:r>
            <a:r>
              <a:rPr lang="en-US" i="1" dirty="0" smtClean="0"/>
              <a:t>USGS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24499" y="2555875"/>
            <a:ext cx="19843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Crustal thickness </a:t>
            </a:r>
            <a:r>
              <a:rPr lang="en-US" sz="1600" i="1" dirty="0" smtClean="0"/>
              <a:t>(James et al. 2014)</a:t>
            </a:r>
            <a:endParaRPr lang="en-US" sz="16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915691" y="4413250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C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87203" y="3935953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D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31591" y="5346039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D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76073" y="5346039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C’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19153" y="4413250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C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90665" y="3935953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D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5053" y="5346039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D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79535" y="5346039"/>
            <a:ext cx="749300" cy="400110"/>
          </a:xfrm>
          <a:prstGeom prst="rect">
            <a:avLst/>
          </a:prstGeom>
          <a:noFill/>
          <a:effectLst>
            <a:glow rad="12700">
              <a:schemeClr val="tx1">
                <a:alpha val="7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</a:rPr>
              <a:t>C’</a:t>
            </a:r>
            <a:endParaRPr lang="en-US" sz="2000" b="1" dirty="0">
              <a:solidFill>
                <a:schemeClr val="bg1"/>
              </a:solidFill>
              <a:effectLst>
                <a:glow rad="38100">
                  <a:schemeClr val="tx1"/>
                </a:glo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43125" y="1512888"/>
            <a:ext cx="679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Topography and crustal thickness of the </a:t>
            </a:r>
            <a:r>
              <a:rPr lang="en-US" dirty="0" err="1" smtClean="0"/>
              <a:t>Caloris</a:t>
            </a:r>
            <a:r>
              <a:rPr lang="en-US" dirty="0" smtClean="0"/>
              <a:t> Basin.</a:t>
            </a:r>
            <a:endParaRPr 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Caloris</a:t>
            </a:r>
            <a:r>
              <a:rPr lang="en-US" sz="2400" dirty="0" smtClean="0">
                <a:solidFill>
                  <a:prstClr val="black"/>
                </a:solidFill>
              </a:rPr>
              <a:t> Basin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11809</TotalTime>
  <Words>812</Words>
  <Application>Microsoft Macintosh PowerPoint</Application>
  <PresentationFormat>On-screen Show (4:3)</PresentationFormat>
  <Paragraphs>184</Paragraphs>
  <Slides>16</Slides>
  <Notes>11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Crustal thickness inside Mercury’s geochemical terranes</vt:lpstr>
      <vt:lpstr>Crustal thickness constraints</vt:lpstr>
      <vt:lpstr>Basin formation</vt:lpstr>
      <vt:lpstr>High Magnesium Region</vt:lpstr>
      <vt:lpstr>High Magnesium Region</vt:lpstr>
      <vt:lpstr>High Magnesium Region</vt:lpstr>
      <vt:lpstr>High Magnesium Region</vt:lpstr>
      <vt:lpstr>High Magnesium Region</vt:lpstr>
      <vt:lpstr>Caloris Basin</vt:lpstr>
      <vt:lpstr>Crustal thickness profiles </vt:lpstr>
      <vt:lpstr>Using an old shape solution (2013)</vt:lpstr>
      <vt:lpstr>Using gravity clone fields</vt:lpstr>
      <vt:lpstr>No compensation constraints</vt:lpstr>
      <vt:lpstr>Including degree-2 terms</vt:lpstr>
      <vt:lpstr>The Effects of Density Variations</vt:lpstr>
      <vt:lpstr>Summary</vt:lpstr>
    </vt:vector>
  </TitlesOfParts>
  <Company>MIT EAPS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James</dc:creator>
  <cp:lastModifiedBy>Peter James</cp:lastModifiedBy>
  <cp:revision>87</cp:revision>
  <dcterms:created xsi:type="dcterms:W3CDTF">2015-06-09T04:12:17Z</dcterms:created>
  <dcterms:modified xsi:type="dcterms:W3CDTF">2015-06-17T09:01:53Z</dcterms:modified>
</cp:coreProperties>
</file>