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3" r:id="rId3"/>
    <p:sldId id="284" r:id="rId4"/>
    <p:sldId id="295" r:id="rId5"/>
    <p:sldId id="287" r:id="rId6"/>
    <p:sldId id="293" r:id="rId7"/>
    <p:sldId id="294" r:id="rId8"/>
    <p:sldId id="289" r:id="rId9"/>
    <p:sldId id="290" r:id="rId10"/>
    <p:sldId id="291" r:id="rId11"/>
    <p:sldId id="285" r:id="rId12"/>
    <p:sldId id="296" r:id="rId13"/>
    <p:sldId id="298" r:id="rId14"/>
    <p:sldId id="299" r:id="rId15"/>
    <p:sldId id="300" r:id="rId16"/>
    <p:sldId id="301" r:id="rId17"/>
    <p:sldId id="30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550"/>
    <a:srgbClr val="E8E6E6"/>
    <a:srgbClr val="34709A"/>
    <a:srgbClr val="5597C1"/>
    <a:srgbClr val="5496C1"/>
    <a:srgbClr val="5A99C3"/>
    <a:srgbClr val="00348D"/>
    <a:srgbClr val="E7E6E6"/>
    <a:srgbClr val="565551"/>
    <a:srgbClr val="41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9" autoAdjust="0"/>
    <p:restoredTop sz="86401"/>
  </p:normalViewPr>
  <p:slideViewPr>
    <p:cSldViewPr snapToGrid="0">
      <p:cViewPr varScale="1">
        <p:scale>
          <a:sx n="91" d="100"/>
          <a:sy n="91" d="100"/>
        </p:scale>
        <p:origin x="208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6247AC-030B-A242-95D5-F18C51E4D2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B7BB0-F890-AA49-8253-FFDCC790B4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27C49-F7DB-6642-92D6-5C2D2B3FA77F}" type="datetimeFigureOut">
              <a:rPr lang="x-none" smtClean="0"/>
              <a:t>2/12/20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71DBA-B123-AF48-91C9-2A0022A1C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CA6B0-9035-FF42-A3B8-375F9DB4FC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D081-8F9D-2940-8DD0-5E0DBE571F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7493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7414D-232A-264C-96A3-AF8E68901FE9}" type="datetimeFigureOut">
              <a:rPr lang="x-none" smtClean="0"/>
              <a:t>2/12/20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5869D-A0EA-2E4E-B4F1-F75E08930F5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4074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5869D-A0EA-2E4E-B4F1-F75E08930F56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138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1"/>
            <a:ext cx="10972800" cy="833439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960136"/>
                </a:solidFill>
                <a:latin typeface="Abadi MT Pro Light" panose="020B0302020104020204" pitchFamily="34" charset="0"/>
                <a:ea typeface="Verdana" panose="020B0604030504040204" pitchFamily="34" charset="0"/>
                <a:cs typeface="Abadi MT Pro Light" panose="020B0302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8061" y="324048"/>
            <a:ext cx="1316739" cy="540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F5A162-C310-4ADF-A4E4-B42FA87F0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840" y="81440"/>
            <a:ext cx="1026160" cy="10261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6C89A-6C6F-D547-8D97-9A0C5D672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77C93-B929-2740-99F4-E7CB4667FE8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273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3" y="177802"/>
            <a:ext cx="11681866" cy="51521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960136"/>
                </a:solidFill>
                <a:latin typeface="Abadi MT Pro Light" panose="020B0302020104020204" pitchFamily="34" charset="0"/>
                <a:ea typeface="Verdana" panose="020B0604030504040204" pitchFamily="34" charset="0"/>
                <a:cs typeface="Abadi MT Pro Light" panose="020B0302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3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theme" Target="../theme/them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B25094-E3C8-524D-8835-2D939FF6EDA0}"/>
              </a:ext>
            </a:extLst>
          </p:cNvPr>
          <p:cNvCxnSpPr>
            <a:cxnSpLocks/>
          </p:cNvCxnSpPr>
          <p:nvPr userDrawn="1"/>
        </p:nvCxnSpPr>
        <p:spPr>
          <a:xfrm>
            <a:off x="157076" y="6373840"/>
            <a:ext cx="11393793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3F57DF86-8B69-8A4B-9AF5-5BD4A8A9B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2452" y="6353139"/>
            <a:ext cx="67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7C93-B929-2740-99F4-E7CB4667FE82}" type="slidenum">
              <a:rPr lang="x-none" smtClean="0"/>
              <a:t>‹#›</a:t>
            </a:fld>
            <a:endParaRPr lang="x-none"/>
          </a:p>
        </p:txBody>
      </p:sp>
      <p:sp>
        <p:nvSpPr>
          <p:cNvPr id="31" name="Slide Number Placeholder 62">
            <a:extLst>
              <a:ext uri="{FF2B5EF4-FFF2-40B4-BE49-F238E27FC236}">
                <a16:creationId xmlns:a16="http://schemas.microsoft.com/office/drawing/2014/main" id="{CC565A9D-E70B-384A-8D99-CE5B5F09E078}"/>
              </a:ext>
            </a:extLst>
          </p:cNvPr>
          <p:cNvSpPr txBox="1">
            <a:spLocks/>
          </p:cNvSpPr>
          <p:nvPr userDrawn="1"/>
        </p:nvSpPr>
        <p:spPr>
          <a:xfrm>
            <a:off x="9017959" y="63881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dirty="0"/>
              <a:t>Gaia EDR3, 3rd December 2020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7A5AA9-5525-C54A-A29A-08F52E34C9F7}"/>
              </a:ext>
            </a:extLst>
          </p:cNvPr>
          <p:cNvGrpSpPr/>
          <p:nvPr userDrawn="1"/>
        </p:nvGrpSpPr>
        <p:grpSpPr>
          <a:xfrm>
            <a:off x="250439" y="6532492"/>
            <a:ext cx="9280921" cy="144114"/>
            <a:chOff x="226688" y="6572055"/>
            <a:chExt cx="9280921" cy="144114"/>
          </a:xfrm>
        </p:grpSpPr>
        <p:pic>
          <p:nvPicPr>
            <p:cNvPr id="58" name="Picture 57" descr="at.png">
              <a:extLst>
                <a:ext uri="{FF2B5EF4-FFF2-40B4-BE49-F238E27FC236}">
                  <a16:creationId xmlns:a16="http://schemas.microsoft.com/office/drawing/2014/main" id="{6C160562-2751-0F4E-A70B-774B4F839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be.png">
              <a:extLst>
                <a:ext uri="{FF2B5EF4-FFF2-40B4-BE49-F238E27FC236}">
                  <a16:creationId xmlns:a16="http://schemas.microsoft.com/office/drawing/2014/main" id="{916AFA54-4782-FE4A-9008-F287A513D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ch.png">
              <a:extLst>
                <a:ext uri="{FF2B5EF4-FFF2-40B4-BE49-F238E27FC236}">
                  <a16:creationId xmlns:a16="http://schemas.microsoft.com/office/drawing/2014/main" id="{F131A4E1-F459-934B-9D7C-C59C30A90D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z.png">
              <a:extLst>
                <a:ext uri="{FF2B5EF4-FFF2-40B4-BE49-F238E27FC236}">
                  <a16:creationId xmlns:a16="http://schemas.microsoft.com/office/drawing/2014/main" id="{0BCD9659-4411-C94A-BE04-39CDB651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de.png">
              <a:extLst>
                <a:ext uri="{FF2B5EF4-FFF2-40B4-BE49-F238E27FC236}">
                  <a16:creationId xmlns:a16="http://schemas.microsoft.com/office/drawing/2014/main" id="{E954ABF4-602B-F647-A183-F34DA0DB73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dk.png">
              <a:extLst>
                <a:ext uri="{FF2B5EF4-FFF2-40B4-BE49-F238E27FC236}">
                  <a16:creationId xmlns:a16="http://schemas.microsoft.com/office/drawing/2014/main" id="{F5EF683B-B485-724E-A3A7-14C1DDE4C2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ee.png">
              <a:extLst>
                <a:ext uri="{FF2B5EF4-FFF2-40B4-BE49-F238E27FC236}">
                  <a16:creationId xmlns:a16="http://schemas.microsoft.com/office/drawing/2014/main" id="{BCFC1438-23C4-8244-AF74-28915DC5A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es.png">
              <a:extLst>
                <a:ext uri="{FF2B5EF4-FFF2-40B4-BE49-F238E27FC236}">
                  <a16:creationId xmlns:a16="http://schemas.microsoft.com/office/drawing/2014/main" id="{92C11B12-018F-114E-A40A-CEB124E2CF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fi.png">
              <a:extLst>
                <a:ext uri="{FF2B5EF4-FFF2-40B4-BE49-F238E27FC236}">
                  <a16:creationId xmlns:a16="http://schemas.microsoft.com/office/drawing/2014/main" id="{35163DA4-F244-7D41-B26F-0529A7D112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fr.png">
              <a:extLst>
                <a:ext uri="{FF2B5EF4-FFF2-40B4-BE49-F238E27FC236}">
                  <a16:creationId xmlns:a16="http://schemas.microsoft.com/office/drawing/2014/main" id="{057069B9-E044-974B-83BE-5D442F576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gr.png">
              <a:extLst>
                <a:ext uri="{FF2B5EF4-FFF2-40B4-BE49-F238E27FC236}">
                  <a16:creationId xmlns:a16="http://schemas.microsoft.com/office/drawing/2014/main" id="{2C8ED944-3515-124A-B7F2-033A8C3C92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hu.png">
              <a:extLst>
                <a:ext uri="{FF2B5EF4-FFF2-40B4-BE49-F238E27FC236}">
                  <a16:creationId xmlns:a16="http://schemas.microsoft.com/office/drawing/2014/main" id="{06478FB1-0B89-084A-8D81-0EF6F2CB86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ie.png">
              <a:extLst>
                <a:ext uri="{FF2B5EF4-FFF2-40B4-BE49-F238E27FC236}">
                  <a16:creationId xmlns:a16="http://schemas.microsoft.com/office/drawing/2014/main" id="{419CD551-439E-3F41-8766-DA7D74B5E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it.png">
              <a:extLst>
                <a:ext uri="{FF2B5EF4-FFF2-40B4-BE49-F238E27FC236}">
                  <a16:creationId xmlns:a16="http://schemas.microsoft.com/office/drawing/2014/main" id="{AE08D25A-3E28-D249-98ED-F61B2A3AD1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lu.png">
              <a:extLst>
                <a:ext uri="{FF2B5EF4-FFF2-40B4-BE49-F238E27FC236}">
                  <a16:creationId xmlns:a16="http://schemas.microsoft.com/office/drawing/2014/main" id="{5E62EAAB-5C09-194C-BD50-44E58AD0B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nl.png">
              <a:extLst>
                <a:ext uri="{FF2B5EF4-FFF2-40B4-BE49-F238E27FC236}">
                  <a16:creationId xmlns:a16="http://schemas.microsoft.com/office/drawing/2014/main" id="{5E10011C-1C0E-0C4F-B6FD-092DADAB57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no.png">
              <a:extLst>
                <a:ext uri="{FF2B5EF4-FFF2-40B4-BE49-F238E27FC236}">
                  <a16:creationId xmlns:a16="http://schemas.microsoft.com/office/drawing/2014/main" id="{BB45D9B2-5D7D-5B4B-ADDB-C33DF3964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pl.png">
              <a:extLst>
                <a:ext uri="{FF2B5EF4-FFF2-40B4-BE49-F238E27FC236}">
                  <a16:creationId xmlns:a16="http://schemas.microsoft.com/office/drawing/2014/main" id="{F8F4A751-EBD7-164C-B2F6-D286C1EA79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pt.png">
              <a:extLst>
                <a:ext uri="{FF2B5EF4-FFF2-40B4-BE49-F238E27FC236}">
                  <a16:creationId xmlns:a16="http://schemas.microsoft.com/office/drawing/2014/main" id="{34FB0E0F-66A9-1D41-85B0-3723C6874C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ro.png">
              <a:extLst>
                <a:ext uri="{FF2B5EF4-FFF2-40B4-BE49-F238E27FC236}">
                  <a16:creationId xmlns:a16="http://schemas.microsoft.com/office/drawing/2014/main" id="{8CC2B2CF-6392-0343-9E04-50F46FCB5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se.png">
              <a:extLst>
                <a:ext uri="{FF2B5EF4-FFF2-40B4-BE49-F238E27FC236}">
                  <a16:creationId xmlns:a16="http://schemas.microsoft.com/office/drawing/2014/main" id="{183C37FD-F1DE-D74B-BAE3-A7E24C801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uk.png">
              <a:extLst>
                <a:ext uri="{FF2B5EF4-FFF2-40B4-BE49-F238E27FC236}">
                  <a16:creationId xmlns:a16="http://schemas.microsoft.com/office/drawing/2014/main" id="{CD4E82D9-BE9A-7148-85C9-E8505BA217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ca.png">
              <a:extLst>
                <a:ext uri="{FF2B5EF4-FFF2-40B4-BE49-F238E27FC236}">
                  <a16:creationId xmlns:a16="http://schemas.microsoft.com/office/drawing/2014/main" id="{0A182D14-6CB3-7045-BAAF-668BB87386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441194E-930E-AE47-A027-03DAAC085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3" name="Picture 82" descr="si.png">
              <a:extLst>
                <a:ext uri="{FF2B5EF4-FFF2-40B4-BE49-F238E27FC236}">
                  <a16:creationId xmlns:a16="http://schemas.microsoft.com/office/drawing/2014/main" id="{F5F8DC14-9251-0F4A-986E-F404D66A0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1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 MT Pro Light" panose="020B0302020104020204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Clr>
          <a:srgbClr val="990033"/>
        </a:buClr>
        <a:buSzPct val="70000"/>
        <a:buFont typeface="Wingdings" panose="05000000000000000000" pitchFamily="2" charset="2"/>
        <a:buChar char="l"/>
        <a:tabLst/>
        <a:defRPr sz="2800" kern="1200">
          <a:solidFill>
            <a:schemeClr val="tx1"/>
          </a:solidFill>
          <a:latin typeface="Abadi MT Pro Light" panose="020B0302020104020204" pitchFamily="34" charset="0"/>
          <a:ea typeface="+mn-ea"/>
          <a:cs typeface="+mn-cs"/>
        </a:defRPr>
      </a:lvl1pPr>
      <a:lvl2pPr marL="849313" indent="-3921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0000"/>
        <a:buFont typeface="Wingdings 3" panose="05040102010807070707" pitchFamily="18" charset="2"/>
        <a:buChar char="u"/>
        <a:tabLst/>
        <a:defRPr sz="2400" kern="1200">
          <a:solidFill>
            <a:schemeClr val="tx1"/>
          </a:solidFill>
          <a:latin typeface="Abadi MT Pro Light" panose="020B0302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 MT Pro Light" panose="020B0302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MT Pro Light" panose="020B0302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MT Pro Light" panose="020B0302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757995-51F3-364B-A4A1-40E484420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5" y="235527"/>
            <a:ext cx="11354569" cy="6386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1684" y="1209222"/>
            <a:ext cx="7028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badi MT Pro Light" panose="020B0302020104020204" pitchFamily="34" charset="0"/>
              </a:rPr>
              <a:t>EDR3 Gaia Archive appetizers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538" y="4302503"/>
            <a:ext cx="3916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latin typeface="Abadi MT Pro Light" panose="020B0302020104020204" pitchFamily="34" charset="0"/>
              </a:rPr>
              <a:t>Alcione Mora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latin typeface="Abadi MT Pro Light" panose="020B0302020104020204" pitchFamily="34" charset="0"/>
              </a:rPr>
              <a:t>Support Archive Scientist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badi MT Pro Light" panose="020B03020201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995">
            <a:off x="162333" y="3818044"/>
            <a:ext cx="3056391" cy="1923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4853" y="5824672"/>
            <a:ext cx="136210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ESA/Gaia/DPAC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4F15-A37C-40C6-9043-3DA3C4F8C832}"/>
              </a:ext>
            </a:extLst>
          </p:cNvPr>
          <p:cNvSpPr txBox="1"/>
          <p:nvPr/>
        </p:nvSpPr>
        <p:spPr>
          <a:xfrm>
            <a:off x="444633" y="5891070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Airbus Space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6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04DF39-DB3B-BD4E-A0AB-505DFB29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RUWE 1D log-x </a:t>
            </a:r>
            <a:r>
              <a:rPr lang="es-ES" sz="3200" dirty="0" err="1"/>
              <a:t>histogram</a:t>
            </a:r>
            <a:endParaRPr lang="es-E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40D66-B255-DF44-A047-621DE5D63AAE}"/>
              </a:ext>
            </a:extLst>
          </p:cNvPr>
          <p:cNvSpPr txBox="1"/>
          <p:nvPr/>
        </p:nvSpPr>
        <p:spPr>
          <a:xfrm>
            <a:off x="1" y="2615613"/>
            <a:ext cx="7624688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endParaRPr lang="es-ES" sz="24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floor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log10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ruwe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) * 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) / 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1000.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ruwe_bin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gaiaedr3.agn_cross_id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astrometric_params_solved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ruwe_bin</a:t>
            </a:r>
            <a:endParaRPr lang="es-E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E764FA-348F-884F-84E6-43D098D4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97" y="2615612"/>
            <a:ext cx="4143904" cy="304698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ECF08-19B9-2941-857E-9AD85C90281C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/>
              <a:t>Combine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floor</a:t>
            </a:r>
            <a:r>
              <a:rPr lang="es-ES" altLang="en-US" sz="3200" dirty="0"/>
              <a:t> , </a:t>
            </a:r>
            <a:r>
              <a:rPr lang="es-ES" altLang="en-US" sz="3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log10</a:t>
            </a:r>
            <a:r>
              <a:rPr lang="es-ES" altLang="en-US" sz="3200" dirty="0"/>
              <a:t>,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altLang="en-US" sz="3200" dirty="0"/>
              <a:t> and </a:t>
            </a:r>
            <a:r>
              <a:rPr lang="es-ES" altLang="en-US" sz="3200" dirty="0" err="1"/>
              <a:t>scale</a:t>
            </a:r>
            <a:r>
              <a:rPr lang="es-ES" altLang="en-US" sz="3200" dirty="0"/>
              <a:t> factor</a:t>
            </a:r>
          </a:p>
          <a:p>
            <a:pPr lvl="1">
              <a:lnSpc>
                <a:spcPct val="150000"/>
              </a:lnSpc>
            </a:pPr>
            <a:r>
              <a:rPr lang="es-ES" altLang="en-US" sz="2800" dirty="0" err="1"/>
              <a:t>Scale</a:t>
            </a:r>
            <a:r>
              <a:rPr lang="es-ES" altLang="en-US" sz="2800" dirty="0"/>
              <a:t> factor = 1000 </a:t>
            </a:r>
            <a:r>
              <a:rPr lang="es-ES" altLang="en-US" sz="2800" dirty="0">
                <a:sym typeface="Wingdings" pitchFamily="2" charset="2"/>
              </a:rPr>
              <a:t> </a:t>
            </a:r>
            <a:r>
              <a:rPr lang="es-ES" altLang="en-US" sz="2800" dirty="0" err="1">
                <a:sym typeface="Wingdings" pitchFamily="2" charset="2"/>
              </a:rPr>
              <a:t>Sampling</a:t>
            </a:r>
            <a:r>
              <a:rPr lang="es-ES" altLang="en-US" sz="2800" dirty="0">
                <a:sym typeface="Wingdings" pitchFamily="2" charset="2"/>
              </a:rPr>
              <a:t> = 1/1000 (log); 10</a:t>
            </a:r>
            <a:r>
              <a:rPr lang="es-ES" altLang="en-US" sz="2800" baseline="30000" dirty="0">
                <a:sym typeface="Wingdings" pitchFamily="2" charset="2"/>
              </a:rPr>
              <a:t>1/1000</a:t>
            </a:r>
            <a:r>
              <a:rPr lang="es-ES" altLang="en-US" sz="2800" dirty="0">
                <a:sym typeface="Wingdings" pitchFamily="2" charset="2"/>
              </a:rPr>
              <a:t> = 1.0023 (real </a:t>
            </a:r>
            <a:r>
              <a:rPr lang="es-ES" altLang="en-US" sz="2800" dirty="0" err="1">
                <a:sym typeface="Wingdings" pitchFamily="2" charset="2"/>
              </a:rPr>
              <a:t>space</a:t>
            </a:r>
            <a:r>
              <a:rPr lang="es-ES" altLang="en-US" sz="2800" dirty="0">
                <a:sym typeface="Wingdings" pitchFamily="2" charset="2"/>
              </a:rPr>
              <a:t>)</a:t>
            </a:r>
            <a:endParaRPr lang="es-ES" alt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6FA2F-EEAC-4642-9DBA-42C0169D0164}"/>
              </a:ext>
            </a:extLst>
          </p:cNvPr>
          <p:cNvSpPr/>
          <p:nvPr/>
        </p:nvSpPr>
        <p:spPr>
          <a:xfrm>
            <a:off x="28135" y="3031083"/>
            <a:ext cx="7504032" cy="724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A7D2B-7C87-7545-A53D-F5C271B7C772}"/>
              </a:ext>
            </a:extLst>
          </p:cNvPr>
          <p:cNvSpPr/>
          <p:nvPr/>
        </p:nvSpPr>
        <p:spPr>
          <a:xfrm>
            <a:off x="28135" y="5246898"/>
            <a:ext cx="3066758" cy="378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08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73DFD51-512C-4A40-8E91-564A40E3EB0B}"/>
              </a:ext>
            </a:extLst>
          </p:cNvPr>
          <p:cNvSpPr txBox="1">
            <a:spLocks/>
          </p:cNvSpPr>
          <p:nvPr/>
        </p:nvSpPr>
        <p:spPr>
          <a:xfrm>
            <a:off x="4771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 err="1"/>
              <a:t>Create</a:t>
            </a:r>
            <a:r>
              <a:rPr lang="es-ES" altLang="en-US" sz="3200" dirty="0"/>
              <a:t> </a:t>
            </a:r>
            <a:r>
              <a:rPr lang="es-ES" altLang="en-US" sz="3200" dirty="0" err="1"/>
              <a:t>two</a:t>
            </a:r>
            <a:r>
              <a:rPr lang="es-ES" altLang="en-US" sz="3200" dirty="0"/>
              <a:t> </a:t>
            </a:r>
            <a:r>
              <a:rPr lang="es-ES" altLang="en-US" sz="3200" dirty="0" err="1"/>
              <a:t>bin</a:t>
            </a:r>
            <a:r>
              <a:rPr lang="es-ES" altLang="en-US" sz="3200" dirty="0"/>
              <a:t> </a:t>
            </a:r>
            <a:r>
              <a:rPr lang="es-ES" altLang="en-US" sz="3200" dirty="0" err="1"/>
              <a:t>indices</a:t>
            </a:r>
            <a:r>
              <a:rPr lang="es-ES" altLang="en-US" sz="3200" dirty="0"/>
              <a:t> and </a:t>
            </a:r>
            <a:r>
              <a:rPr lang="es-ES" altLang="en-US" sz="32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s-ES" altLang="en-US" sz="3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altLang="en-US" sz="32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s-ES" altLang="en-US" sz="3200" dirty="0"/>
              <a:t> </a:t>
            </a:r>
            <a:r>
              <a:rPr lang="es-ES" altLang="en-US" sz="3200" dirty="0" err="1"/>
              <a:t>them</a:t>
            </a:r>
            <a:endParaRPr lang="es-ES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91CDC-5A66-8C43-991B-D6CE28CD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Anticentre</a:t>
            </a:r>
            <a:r>
              <a:rPr lang="es-ES" sz="3200" dirty="0"/>
              <a:t>: </a:t>
            </a:r>
            <a:r>
              <a:rPr lang="es-ES" sz="3200" dirty="0" err="1"/>
              <a:t>Distant</a:t>
            </a:r>
            <a:r>
              <a:rPr lang="es-ES" sz="3200" dirty="0"/>
              <a:t> </a:t>
            </a:r>
            <a:r>
              <a:rPr lang="es-ES" sz="3200" dirty="0" err="1"/>
              <a:t>objects</a:t>
            </a:r>
            <a:r>
              <a:rPr lang="es-ES" sz="3200" dirty="0"/>
              <a:t> 2D </a:t>
            </a:r>
            <a:r>
              <a:rPr lang="es-ES" sz="3200" dirty="0" err="1"/>
              <a:t>histogram</a:t>
            </a:r>
            <a:endParaRPr lang="es-ES" sz="32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4B5E8D-18FA-174B-99CA-3B1984C4A730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alt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EC66F-7708-A645-B78E-B62CD74CC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3" y="1777533"/>
            <a:ext cx="5400357" cy="45243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FE0C77-94D7-7448-8253-BEA290FA2043}"/>
              </a:ext>
            </a:extLst>
          </p:cNvPr>
          <p:cNvSpPr/>
          <p:nvPr/>
        </p:nvSpPr>
        <p:spPr>
          <a:xfrm>
            <a:off x="0" y="1777534"/>
            <a:ext cx="6696223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endParaRPr lang="es-ES" sz="24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floor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pmra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* 20) / 20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pmra_bin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floor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pmdec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* 20) / 20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pmdec_bin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(l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170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190)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(b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-50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-40)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parallax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&lt; 0.1)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pmra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-6 and 6)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pmdec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-6 and 6)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ruwe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&lt; 1.4)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pmra_bin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pmdec_bin</a:t>
            </a:r>
            <a:endParaRPr lang="es-E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B9B9BE-9F02-F94C-836C-CE643850F3C5}"/>
              </a:ext>
            </a:extLst>
          </p:cNvPr>
          <p:cNvSpPr/>
          <p:nvPr/>
        </p:nvSpPr>
        <p:spPr>
          <a:xfrm>
            <a:off x="75846" y="5894365"/>
            <a:ext cx="4890050" cy="351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134B22-4E87-5D48-9040-E043BCF7D3D9}"/>
              </a:ext>
            </a:extLst>
          </p:cNvPr>
          <p:cNvSpPr/>
          <p:nvPr/>
        </p:nvSpPr>
        <p:spPr>
          <a:xfrm>
            <a:off x="347003" y="2194558"/>
            <a:ext cx="6039729" cy="391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ECA67-B0C7-0644-934F-3D06CBE388EA}"/>
              </a:ext>
            </a:extLst>
          </p:cNvPr>
          <p:cNvSpPr/>
          <p:nvPr/>
        </p:nvSpPr>
        <p:spPr>
          <a:xfrm>
            <a:off x="347003" y="2585631"/>
            <a:ext cx="6152271" cy="391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2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73DFD51-512C-4A40-8E91-564A40E3EB0B}"/>
              </a:ext>
            </a:extLst>
          </p:cNvPr>
          <p:cNvSpPr txBox="1">
            <a:spLocks/>
          </p:cNvSpPr>
          <p:nvPr/>
        </p:nvSpPr>
        <p:spPr>
          <a:xfrm>
            <a:off x="4771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 err="1"/>
              <a:t>Create</a:t>
            </a:r>
            <a:r>
              <a:rPr lang="es-ES" altLang="en-US" sz="3200" dirty="0"/>
              <a:t> </a:t>
            </a:r>
            <a:r>
              <a:rPr lang="es-ES" altLang="en-US" sz="3200" dirty="0" err="1"/>
              <a:t>two</a:t>
            </a:r>
            <a:r>
              <a:rPr lang="es-ES" altLang="en-US" sz="3200" dirty="0"/>
              <a:t> </a:t>
            </a:r>
            <a:r>
              <a:rPr lang="es-ES" altLang="en-US" sz="3200" dirty="0" err="1"/>
              <a:t>bin</a:t>
            </a:r>
            <a:r>
              <a:rPr lang="es-ES" altLang="en-US" sz="3200" dirty="0"/>
              <a:t> </a:t>
            </a:r>
            <a:r>
              <a:rPr lang="es-ES" altLang="en-US" sz="3200" dirty="0" err="1"/>
              <a:t>indices</a:t>
            </a:r>
            <a:r>
              <a:rPr lang="es-ES" altLang="en-US" sz="3200" dirty="0"/>
              <a:t> and </a:t>
            </a:r>
            <a:r>
              <a:rPr lang="es-ES" altLang="en-US" sz="32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s-ES" altLang="en-US" sz="3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altLang="en-US" sz="32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s-ES" altLang="en-US" sz="3200" dirty="0"/>
              <a:t> </a:t>
            </a:r>
            <a:r>
              <a:rPr lang="es-ES" altLang="en-US" sz="3200" dirty="0" err="1"/>
              <a:t>them</a:t>
            </a:r>
            <a:endParaRPr lang="es-ES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91CDC-5A66-8C43-991B-D6CE28CD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Anticentre</a:t>
            </a:r>
            <a:r>
              <a:rPr lang="es-ES" sz="3200" dirty="0"/>
              <a:t>: </a:t>
            </a:r>
            <a:r>
              <a:rPr lang="es-ES" sz="3200" dirty="0" err="1"/>
              <a:t>Distant</a:t>
            </a:r>
            <a:r>
              <a:rPr lang="es-ES" sz="3200" dirty="0"/>
              <a:t> </a:t>
            </a:r>
            <a:r>
              <a:rPr lang="es-ES" sz="3200" dirty="0" err="1"/>
              <a:t>objects</a:t>
            </a:r>
            <a:r>
              <a:rPr lang="es-ES" sz="3200" dirty="0"/>
              <a:t> 2D </a:t>
            </a:r>
            <a:r>
              <a:rPr lang="es-ES" sz="3200" dirty="0" err="1"/>
              <a:t>histogram</a:t>
            </a:r>
            <a:endParaRPr lang="es-ES" sz="32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4B5E8D-18FA-174B-99CA-3B1984C4A730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alt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EC66F-7708-A645-B78E-B62CD74CC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3" y="1777533"/>
            <a:ext cx="5400357" cy="45243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FE0C77-94D7-7448-8253-BEA290FA2043}"/>
              </a:ext>
            </a:extLst>
          </p:cNvPr>
          <p:cNvSpPr/>
          <p:nvPr/>
        </p:nvSpPr>
        <p:spPr>
          <a:xfrm>
            <a:off x="0" y="1777534"/>
            <a:ext cx="6696223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endParaRPr lang="es-ES" sz="24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floor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pmra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* 20) / 20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pmra_bin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floor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pmdec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* 20) / 20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pmdec_bin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(l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170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190)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(b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-50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-40)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parallax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&lt; 0.1)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pmra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-6 and 6)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pmdec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-6 and 6)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ruwe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&lt; 1.4)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pmra_bin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pmdec_bin</a:t>
            </a:r>
            <a:endParaRPr lang="es-E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B9B9BE-9F02-F94C-836C-CE643850F3C5}"/>
              </a:ext>
            </a:extLst>
          </p:cNvPr>
          <p:cNvSpPr/>
          <p:nvPr/>
        </p:nvSpPr>
        <p:spPr>
          <a:xfrm>
            <a:off x="75846" y="5894365"/>
            <a:ext cx="4890050" cy="351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134B22-4E87-5D48-9040-E043BCF7D3D9}"/>
              </a:ext>
            </a:extLst>
          </p:cNvPr>
          <p:cNvSpPr/>
          <p:nvPr/>
        </p:nvSpPr>
        <p:spPr>
          <a:xfrm>
            <a:off x="347003" y="2194558"/>
            <a:ext cx="6039729" cy="391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ECA67-B0C7-0644-934F-3D06CBE388EA}"/>
              </a:ext>
            </a:extLst>
          </p:cNvPr>
          <p:cNvSpPr/>
          <p:nvPr/>
        </p:nvSpPr>
        <p:spPr>
          <a:xfrm>
            <a:off x="347003" y="2585631"/>
            <a:ext cx="6152271" cy="391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0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5C6E1-7662-C148-AAB0-DA5B465B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EDR3 </a:t>
            </a:r>
            <a:r>
              <a:rPr lang="es-ES" sz="3600" dirty="0" err="1"/>
              <a:t>summary</a:t>
            </a:r>
            <a:r>
              <a:rPr lang="es-ES" sz="3600" dirty="0"/>
              <a:t>: </a:t>
            </a:r>
            <a:r>
              <a:rPr lang="es-ES" sz="3600" dirty="0" err="1"/>
              <a:t>Corrected</a:t>
            </a:r>
            <a:r>
              <a:rPr lang="es-ES" sz="3600" dirty="0"/>
              <a:t> BP-RP </a:t>
            </a:r>
            <a:r>
              <a:rPr lang="es-ES" sz="3600" dirty="0" err="1"/>
              <a:t>excess</a:t>
            </a:r>
            <a:r>
              <a:rPr lang="es-ES" sz="3600" dirty="0"/>
              <a:t> factor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56ADB-D6C3-6E4E-8CEA-0734B9F7AF84}"/>
              </a:ext>
            </a:extLst>
          </p:cNvPr>
          <p:cNvSpPr/>
          <p:nvPr/>
        </p:nvSpPr>
        <p:spPr>
          <a:xfrm>
            <a:off x="0" y="1626274"/>
            <a:ext cx="8961120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if_then_else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to_real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case_condition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1.162004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0.011464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0.049255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-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0.005879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0.5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1.154360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0.033772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0.032277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1.057572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0.140537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s-E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phot_bp_rp_excess_factor_corr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random_index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1999999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E87A0-10C3-8B46-BA47-6E55F1DC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76" y="1626274"/>
            <a:ext cx="3488659" cy="2045393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FFB222C-85EF-014A-B8EF-5A7F2696AB04}"/>
              </a:ext>
            </a:extLst>
          </p:cNvPr>
          <p:cNvSpPr txBox="1">
            <a:spLocks/>
          </p:cNvSpPr>
          <p:nvPr/>
        </p:nvSpPr>
        <p:spPr>
          <a:xfrm>
            <a:off x="28135" y="829366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/>
              <a:t>New </a:t>
            </a:r>
            <a:r>
              <a:rPr lang="es-ES" altLang="en-US" sz="3200" dirty="0" err="1"/>
              <a:t>functionality</a:t>
            </a:r>
            <a:r>
              <a:rPr lang="es-ES" altLang="en-US" sz="3200" dirty="0"/>
              <a:t> as User </a:t>
            </a:r>
            <a:r>
              <a:rPr lang="es-ES" altLang="en-US" sz="3200" dirty="0" err="1"/>
              <a:t>Defined</a:t>
            </a:r>
            <a:r>
              <a:rPr lang="es-ES" altLang="en-US" sz="3200" dirty="0"/>
              <a:t> </a:t>
            </a:r>
            <a:r>
              <a:rPr lang="es-ES" altLang="en-US" sz="3200" dirty="0" err="1"/>
              <a:t>Functions</a:t>
            </a:r>
            <a:r>
              <a:rPr lang="es-ES" altLang="en-US" sz="3200" dirty="0"/>
              <a:t> (UDF)</a:t>
            </a:r>
            <a:endParaRPr lang="es-E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607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5C6E1-7662-C148-AAB0-DA5B465B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EDR3 </a:t>
            </a:r>
            <a:r>
              <a:rPr lang="es-ES" sz="3600" dirty="0" err="1"/>
              <a:t>summary</a:t>
            </a:r>
            <a:r>
              <a:rPr lang="es-ES" sz="3600" dirty="0"/>
              <a:t>: </a:t>
            </a:r>
            <a:r>
              <a:rPr lang="es-ES" sz="3600" dirty="0" err="1"/>
              <a:t>Corrected</a:t>
            </a:r>
            <a:r>
              <a:rPr lang="es-ES" sz="3600" dirty="0"/>
              <a:t> BP-RP </a:t>
            </a:r>
            <a:r>
              <a:rPr lang="es-ES" sz="3600" dirty="0" err="1"/>
              <a:t>excess</a:t>
            </a:r>
            <a:r>
              <a:rPr lang="es-ES" sz="3600" dirty="0"/>
              <a:t> factor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56ADB-D6C3-6E4E-8CEA-0734B9F7AF84}"/>
              </a:ext>
            </a:extLst>
          </p:cNvPr>
          <p:cNvSpPr/>
          <p:nvPr/>
        </p:nvSpPr>
        <p:spPr>
          <a:xfrm>
            <a:off x="0" y="1626274"/>
            <a:ext cx="8961120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if_then_else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to_real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case_condition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1.162004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0.011464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0.049255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-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0.005879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0.5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1.154360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0.033772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0.032277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1.057572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0.140537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s-E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phot_bp_rp_excess_factor_corr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random_index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1999999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E87A0-10C3-8B46-BA47-6E55F1DC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76" y="1626274"/>
            <a:ext cx="3488659" cy="2045393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FFB222C-85EF-014A-B8EF-5A7F2696AB04}"/>
              </a:ext>
            </a:extLst>
          </p:cNvPr>
          <p:cNvSpPr txBox="1">
            <a:spLocks/>
          </p:cNvSpPr>
          <p:nvPr/>
        </p:nvSpPr>
        <p:spPr>
          <a:xfrm>
            <a:off x="28135" y="829366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/>
              <a:t>Simple </a:t>
            </a:r>
            <a:r>
              <a:rPr lang="es-ES" altLang="en-US" sz="3200" dirty="0" err="1"/>
              <a:t>conditional</a:t>
            </a:r>
            <a:r>
              <a:rPr lang="es-ES" altLang="en-US" sz="3200" dirty="0"/>
              <a:t> </a:t>
            </a:r>
            <a:r>
              <a:rPr lang="es-ES" altLang="en-US" sz="3200" dirty="0" err="1"/>
              <a:t>branching</a:t>
            </a:r>
            <a:r>
              <a:rPr lang="es-ES" altLang="en-US" sz="3200" dirty="0"/>
              <a:t>: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if_then_else</a:t>
            </a:r>
            <a:r>
              <a:rPr lang="es-ES" altLang="en-US" sz="3200" dirty="0"/>
              <a:t> </a:t>
            </a:r>
            <a:endParaRPr lang="es-ES" alt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5059F-6461-CA46-A9F2-3CCF537B5F59}"/>
              </a:ext>
            </a:extLst>
          </p:cNvPr>
          <p:cNvSpPr/>
          <p:nvPr/>
        </p:nvSpPr>
        <p:spPr>
          <a:xfrm>
            <a:off x="56271" y="1927274"/>
            <a:ext cx="1645920" cy="323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70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5C6E1-7662-C148-AAB0-DA5B465B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EDR3 </a:t>
            </a:r>
            <a:r>
              <a:rPr lang="es-ES" sz="3600" dirty="0" err="1"/>
              <a:t>summary</a:t>
            </a:r>
            <a:r>
              <a:rPr lang="es-ES" sz="3600" dirty="0"/>
              <a:t>: </a:t>
            </a:r>
            <a:r>
              <a:rPr lang="es-ES" sz="3600" dirty="0" err="1"/>
              <a:t>Corrected</a:t>
            </a:r>
            <a:r>
              <a:rPr lang="es-ES" sz="3600" dirty="0"/>
              <a:t> BP-RP </a:t>
            </a:r>
            <a:r>
              <a:rPr lang="es-ES" sz="3600" dirty="0" err="1"/>
              <a:t>excess</a:t>
            </a:r>
            <a:r>
              <a:rPr lang="es-ES" sz="3600" dirty="0"/>
              <a:t> factor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56ADB-D6C3-6E4E-8CEA-0734B9F7AF84}"/>
              </a:ext>
            </a:extLst>
          </p:cNvPr>
          <p:cNvSpPr/>
          <p:nvPr/>
        </p:nvSpPr>
        <p:spPr>
          <a:xfrm>
            <a:off x="0" y="1626274"/>
            <a:ext cx="8961120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if_then_else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to_real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case_condition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1.162004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0.011464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0.049255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-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0.005879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0.5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1.154360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0.033772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0.032277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1.057572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0.140537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s-E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phot_bp_rp_excess_factor_corr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random_index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1999999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E87A0-10C3-8B46-BA47-6E55F1DC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76" y="1626274"/>
            <a:ext cx="3488659" cy="2045393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FFB222C-85EF-014A-B8EF-5A7F2696AB04}"/>
              </a:ext>
            </a:extLst>
          </p:cNvPr>
          <p:cNvSpPr txBox="1">
            <a:spLocks/>
          </p:cNvSpPr>
          <p:nvPr/>
        </p:nvSpPr>
        <p:spPr>
          <a:xfrm>
            <a:off x="28135" y="829366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 err="1"/>
              <a:t>Multiple</a:t>
            </a:r>
            <a:r>
              <a:rPr lang="es-ES" altLang="en-US" sz="3200" dirty="0"/>
              <a:t> </a:t>
            </a:r>
            <a:r>
              <a:rPr lang="es-ES" altLang="en-US" sz="3200" dirty="0" err="1"/>
              <a:t>conditions</a:t>
            </a:r>
            <a:r>
              <a:rPr lang="es-ES" altLang="en-US" sz="3200" dirty="0"/>
              <a:t>: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case_condition</a:t>
            </a:r>
            <a:r>
              <a:rPr lang="es-ES" altLang="en-US" sz="3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case_expression</a:t>
            </a:r>
            <a:r>
              <a:rPr lang="es-ES" alt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5FD53-1178-3449-94DB-8E66F6C4DA17}"/>
              </a:ext>
            </a:extLst>
          </p:cNvPr>
          <p:cNvSpPr/>
          <p:nvPr/>
        </p:nvSpPr>
        <p:spPr>
          <a:xfrm>
            <a:off x="1294227" y="2489984"/>
            <a:ext cx="1955409" cy="309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8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5C6E1-7662-C148-AAB0-DA5B465B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EDR3 </a:t>
            </a:r>
            <a:r>
              <a:rPr lang="es-ES" sz="3600" dirty="0" err="1"/>
              <a:t>summary</a:t>
            </a:r>
            <a:r>
              <a:rPr lang="es-ES" sz="3600" dirty="0"/>
              <a:t>: </a:t>
            </a:r>
            <a:r>
              <a:rPr lang="es-ES" sz="3600" dirty="0" err="1"/>
              <a:t>Corrected</a:t>
            </a:r>
            <a:r>
              <a:rPr lang="es-ES" sz="3600" dirty="0"/>
              <a:t> BP-RP </a:t>
            </a:r>
            <a:r>
              <a:rPr lang="es-ES" sz="3600" dirty="0" err="1"/>
              <a:t>excess</a:t>
            </a:r>
            <a:r>
              <a:rPr lang="es-ES" sz="3600" dirty="0"/>
              <a:t> factor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756ADB-D6C3-6E4E-8CEA-0734B9F7AF84}"/>
              </a:ext>
            </a:extLst>
          </p:cNvPr>
          <p:cNvSpPr/>
          <p:nvPr/>
        </p:nvSpPr>
        <p:spPr>
          <a:xfrm>
            <a:off x="0" y="1626274"/>
            <a:ext cx="8961120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if_then_else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to_real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case_condition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1.162004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0.011464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0.049255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-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0.005879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0.5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1.154360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0.033772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0.032277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(bp_rp,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- (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1.057572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0.140537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bp_rp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)),</a:t>
            </a: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s-E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phot_bp_rp_excess_factor_corr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latin typeface="Consolas" panose="020B0609020204030204" pitchFamily="49" charset="0"/>
                <a:cs typeface="Consolas" panose="020B0609020204030204" pitchFamily="49" charset="0"/>
              </a:rPr>
              <a:t>random_index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between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1999999</a:t>
            </a:r>
            <a:r>
              <a:rPr lang="es-E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E87A0-10C3-8B46-BA47-6E55F1DC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76" y="1626274"/>
            <a:ext cx="3488659" cy="2045393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FFB222C-85EF-014A-B8EF-5A7F2696AB04}"/>
              </a:ext>
            </a:extLst>
          </p:cNvPr>
          <p:cNvSpPr txBox="1">
            <a:spLocks/>
          </p:cNvSpPr>
          <p:nvPr/>
        </p:nvSpPr>
        <p:spPr>
          <a:xfrm>
            <a:off x="28135" y="829366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 err="1"/>
              <a:t>Type</a:t>
            </a:r>
            <a:r>
              <a:rPr lang="es-ES" altLang="en-US" sz="3200" dirty="0"/>
              <a:t> casting: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to_real</a:t>
            </a:r>
            <a:r>
              <a:rPr lang="es-ES" altLang="en-US" sz="3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to_integer</a:t>
            </a:r>
            <a:r>
              <a:rPr lang="es-ES" altLang="en-US" sz="3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to_boolean</a:t>
            </a:r>
            <a:r>
              <a:rPr lang="es-ES" altLang="en-US" sz="3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…</a:t>
            </a:r>
            <a:r>
              <a:rPr lang="es-ES" altLang="en-US" sz="3200" dirty="0"/>
              <a:t> </a:t>
            </a:r>
            <a:endParaRPr lang="es-ES" alt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37362-B211-1A41-84BD-69485DD4E901}"/>
              </a:ext>
            </a:extLst>
          </p:cNvPr>
          <p:cNvSpPr/>
          <p:nvPr/>
        </p:nvSpPr>
        <p:spPr>
          <a:xfrm>
            <a:off x="304800" y="2489982"/>
            <a:ext cx="1031631" cy="3137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01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012C36-72E7-4147-892F-8082E3076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14" y="263755"/>
            <a:ext cx="1673157" cy="686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BA0C5-1380-3140-81A6-92BAC87F0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194"/>
            <a:ext cx="12192000" cy="5064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C0C77-06EB-F046-B4E0-0E39773B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Thank</a:t>
            </a:r>
            <a:r>
              <a:rPr lang="es-ES" sz="3200" dirty="0"/>
              <a:t> </a:t>
            </a:r>
            <a:r>
              <a:rPr lang="es-ES" sz="3200" dirty="0" err="1"/>
              <a:t>you</a:t>
            </a:r>
            <a:r>
              <a:rPr lang="es-ES" sz="3200" dirty="0"/>
              <a:t> </a:t>
            </a:r>
            <a:r>
              <a:rPr lang="es-ES" sz="3200" dirty="0" err="1"/>
              <a:t>for</a:t>
            </a:r>
            <a:r>
              <a:rPr lang="es-ES" sz="3200" dirty="0"/>
              <a:t> </a:t>
            </a:r>
            <a:r>
              <a:rPr lang="es-ES" sz="3200" dirty="0" err="1"/>
              <a:t>your</a:t>
            </a:r>
            <a:r>
              <a:rPr lang="es-ES" sz="3200" dirty="0"/>
              <a:t> </a:t>
            </a:r>
            <a:r>
              <a:rPr lang="es-ES" sz="3200" dirty="0" err="1"/>
              <a:t>attention</a:t>
            </a:r>
            <a:r>
              <a:rPr lang="es-E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57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1CDC-5A66-8C43-991B-D6CE28CD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Outline</a:t>
            </a:r>
            <a:endParaRPr lang="es-ES" sz="32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4B5E8D-18FA-174B-99CA-3B1984C4A730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 err="1"/>
              <a:t>Did</a:t>
            </a:r>
            <a:r>
              <a:rPr lang="es-ES" altLang="en-US" sz="3200" dirty="0"/>
              <a:t> </a:t>
            </a:r>
            <a:r>
              <a:rPr lang="es-ES" altLang="en-US" sz="3200" dirty="0" err="1"/>
              <a:t>you</a:t>
            </a:r>
            <a:r>
              <a:rPr lang="es-ES" altLang="en-US" sz="3200" dirty="0"/>
              <a:t> prepare a </a:t>
            </a:r>
            <a:r>
              <a:rPr lang="es-ES" altLang="en-US" sz="3200" dirty="0" err="1"/>
              <a:t>draft</a:t>
            </a:r>
            <a:r>
              <a:rPr lang="es-ES" altLang="en-US" sz="3200" dirty="0"/>
              <a:t> </a:t>
            </a:r>
            <a:r>
              <a:rPr lang="es-ES" altLang="en-US" sz="3200" dirty="0" err="1"/>
              <a:t>with</a:t>
            </a:r>
            <a:r>
              <a:rPr lang="es-ES" altLang="en-US" sz="3200" dirty="0"/>
              <a:t> </a:t>
            </a:r>
            <a:r>
              <a:rPr lang="es-ES" altLang="en-US" sz="3200" dirty="0" err="1"/>
              <a:t>blanks</a:t>
            </a:r>
            <a:r>
              <a:rPr lang="es-ES" altLang="en-US" sz="3200" dirty="0"/>
              <a:t> in </a:t>
            </a:r>
            <a:r>
              <a:rPr lang="es-ES" altLang="en-US" sz="3200" dirty="0" err="1"/>
              <a:t>advance</a:t>
            </a:r>
            <a:r>
              <a:rPr lang="es-ES" altLang="en-US" sz="3200" dirty="0"/>
              <a:t>? </a:t>
            </a:r>
            <a:r>
              <a:rPr lang="es-ES" altLang="en-US" sz="3200" dirty="0">
                <a:sym typeface="Wingdings" pitchFamily="2" charset="2"/>
              </a:rPr>
              <a:t>  </a:t>
            </a:r>
            <a:r>
              <a:rPr lang="es-ES" altLang="en-US" sz="3200" dirty="0" err="1">
                <a:sym typeface="Wingdings" pitchFamily="2" charset="2"/>
              </a:rPr>
              <a:t>Not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here</a:t>
            </a:r>
            <a:r>
              <a:rPr lang="es-ES" altLang="en-US" sz="3200" dirty="0">
                <a:sym typeface="Wingdings" pitchFamily="2" charset="2"/>
              </a:rPr>
              <a:t>!</a:t>
            </a:r>
            <a:endParaRPr lang="es-ES" altLang="en-US" sz="3200" dirty="0"/>
          </a:p>
          <a:p>
            <a:pPr>
              <a:lnSpc>
                <a:spcPct val="150000"/>
              </a:lnSpc>
            </a:pPr>
            <a:r>
              <a:rPr lang="es-ES" altLang="en-US" sz="3200" dirty="0"/>
              <a:t>Are </a:t>
            </a:r>
            <a:r>
              <a:rPr lang="es-ES" altLang="en-US" sz="3200" dirty="0" err="1"/>
              <a:t>you</a:t>
            </a:r>
            <a:r>
              <a:rPr lang="es-ES" altLang="en-US" sz="3200" dirty="0"/>
              <a:t> </a:t>
            </a:r>
            <a:r>
              <a:rPr lang="es-ES" altLang="en-US" sz="3200" dirty="0" err="1"/>
              <a:t>proficient</a:t>
            </a:r>
            <a:r>
              <a:rPr lang="es-ES" altLang="en-US" sz="3200" dirty="0"/>
              <a:t> in </a:t>
            </a:r>
            <a:r>
              <a:rPr lang="es-ES" altLang="en-US" sz="3200" dirty="0" err="1"/>
              <a:t>using</a:t>
            </a:r>
            <a:r>
              <a:rPr lang="es-ES" altLang="en-US" sz="3200" dirty="0"/>
              <a:t> </a:t>
            </a:r>
            <a:r>
              <a:rPr lang="es-ES" altLang="en-US" sz="3200" dirty="0" err="1"/>
              <a:t>the</a:t>
            </a:r>
            <a:r>
              <a:rPr lang="es-ES" altLang="en-US" sz="3200" dirty="0"/>
              <a:t> Archive? </a:t>
            </a:r>
            <a:r>
              <a:rPr lang="es-ES" altLang="en-US" sz="3200" dirty="0">
                <a:sym typeface="Wingdings" pitchFamily="2" charset="2"/>
              </a:rPr>
              <a:t> </a:t>
            </a:r>
            <a:r>
              <a:rPr lang="es-ES" altLang="en-US" sz="3200" dirty="0" err="1">
                <a:sym typeface="Wingdings" pitchFamily="2" charset="2"/>
              </a:rPr>
              <a:t>You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might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learn</a:t>
            </a:r>
            <a:r>
              <a:rPr lang="es-ES" altLang="en-US" sz="3200" dirty="0">
                <a:sym typeface="Wingdings" pitchFamily="2" charset="2"/>
              </a:rPr>
              <a:t> new </a:t>
            </a:r>
            <a:r>
              <a:rPr lang="es-ES" altLang="en-US" sz="3200" dirty="0" err="1">
                <a:sym typeface="Wingdings" pitchFamily="2" charset="2"/>
              </a:rPr>
              <a:t>things</a:t>
            </a:r>
            <a:endParaRPr lang="es-ES" altLang="en-US" sz="3200" dirty="0"/>
          </a:p>
          <a:p>
            <a:pPr>
              <a:lnSpc>
                <a:spcPct val="150000"/>
              </a:lnSpc>
            </a:pPr>
            <a:r>
              <a:rPr lang="es-ES" altLang="en-US" sz="3200" dirty="0"/>
              <a:t>Are </a:t>
            </a:r>
            <a:r>
              <a:rPr lang="es-ES" altLang="en-US" sz="3200" dirty="0" err="1"/>
              <a:t>you</a:t>
            </a:r>
            <a:r>
              <a:rPr lang="es-ES" altLang="en-US" sz="3200" dirty="0"/>
              <a:t> new to </a:t>
            </a:r>
            <a:r>
              <a:rPr lang="es-ES" altLang="en-US" sz="3200" dirty="0" err="1"/>
              <a:t>Gaia</a:t>
            </a:r>
            <a:r>
              <a:rPr lang="es-ES" altLang="en-US" sz="3200" dirty="0"/>
              <a:t>? </a:t>
            </a:r>
            <a:r>
              <a:rPr lang="es-ES" altLang="en-US" sz="3200" dirty="0">
                <a:sym typeface="Wingdings" pitchFamily="2" charset="2"/>
              </a:rPr>
              <a:t> </a:t>
            </a:r>
            <a:r>
              <a:rPr lang="es-ES" altLang="en-US" sz="3200" dirty="0" err="1">
                <a:sym typeface="Wingdings" pitchFamily="2" charset="2"/>
              </a:rPr>
              <a:t>You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might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get</a:t>
            </a:r>
            <a:r>
              <a:rPr lang="es-ES" altLang="en-US" sz="3200" dirty="0">
                <a:sym typeface="Wingdings" pitchFamily="2" charset="2"/>
              </a:rPr>
              <a:t> a </a:t>
            </a:r>
            <a:r>
              <a:rPr lang="es-ES" altLang="en-US" sz="3200" dirty="0" err="1">
                <a:sym typeface="Wingdings" pitchFamily="2" charset="2"/>
              </a:rPr>
              <a:t>starting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point</a:t>
            </a:r>
            <a:endParaRPr lang="es-ES" altLang="en-US" sz="3200" dirty="0"/>
          </a:p>
          <a:p>
            <a:pPr>
              <a:lnSpc>
                <a:spcPct val="150000"/>
              </a:lnSpc>
            </a:pPr>
            <a:r>
              <a:rPr lang="es-ES" altLang="en-US" sz="3200" dirty="0" err="1"/>
              <a:t>Did</a:t>
            </a:r>
            <a:r>
              <a:rPr lang="es-ES" altLang="en-US" sz="3200" dirty="0"/>
              <a:t> </a:t>
            </a:r>
            <a:r>
              <a:rPr lang="es-ES" altLang="en-US" sz="3200" dirty="0" err="1"/>
              <a:t>you</a:t>
            </a:r>
            <a:r>
              <a:rPr lang="es-ES" altLang="en-US" sz="3200" dirty="0"/>
              <a:t> </a:t>
            </a:r>
            <a:r>
              <a:rPr lang="es-ES" altLang="en-US" sz="3200" dirty="0" err="1"/>
              <a:t>enjoy</a:t>
            </a:r>
            <a:r>
              <a:rPr lang="es-ES" altLang="en-US" sz="3200" dirty="0"/>
              <a:t> </a:t>
            </a:r>
            <a:r>
              <a:rPr lang="es-ES" altLang="en-US" sz="3200" dirty="0" err="1"/>
              <a:t>the</a:t>
            </a:r>
            <a:r>
              <a:rPr lang="es-ES" altLang="en-US" sz="3200" dirty="0"/>
              <a:t> </a:t>
            </a:r>
            <a:r>
              <a:rPr lang="es-ES" altLang="en-US" sz="3200" dirty="0" err="1"/>
              <a:t>Science</a:t>
            </a:r>
            <a:r>
              <a:rPr lang="es-ES" altLang="en-US" sz="3200" dirty="0"/>
              <a:t> </a:t>
            </a:r>
            <a:r>
              <a:rPr lang="es-ES" altLang="en-US" sz="3200" dirty="0" err="1"/>
              <a:t>Demonstration</a:t>
            </a:r>
            <a:r>
              <a:rPr lang="es-ES" altLang="en-US" sz="3200" dirty="0"/>
              <a:t> </a:t>
            </a:r>
            <a:r>
              <a:rPr lang="es-ES" altLang="en-US" sz="3200" dirty="0" err="1"/>
              <a:t>papers</a:t>
            </a:r>
            <a:r>
              <a:rPr lang="es-ES" altLang="en-US" sz="3200" dirty="0"/>
              <a:t>? </a:t>
            </a:r>
            <a:r>
              <a:rPr lang="es-ES" altLang="en-US" sz="3200" dirty="0">
                <a:sym typeface="Wingdings" pitchFamily="2" charset="2"/>
              </a:rPr>
              <a:t> </a:t>
            </a:r>
            <a:r>
              <a:rPr lang="es-ES" altLang="en-US" sz="3200" dirty="0" err="1">
                <a:sym typeface="Wingdings" pitchFamily="2" charset="2"/>
              </a:rPr>
              <a:t>Some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tricks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here</a:t>
            </a:r>
            <a:r>
              <a:rPr lang="es-ES" altLang="en-US" sz="3200" dirty="0">
                <a:sym typeface="Wingdings" pitchFamily="2" charset="2"/>
              </a:rPr>
              <a:t> </a:t>
            </a:r>
            <a:endParaRPr lang="es-ES" altLang="en-US" sz="3200" dirty="0"/>
          </a:p>
          <a:p>
            <a:pPr>
              <a:lnSpc>
                <a:spcPct val="150000"/>
              </a:lnSpc>
            </a:pPr>
            <a:r>
              <a:rPr lang="es-ES" altLang="en-US" sz="3200" dirty="0" err="1"/>
              <a:t>How</a:t>
            </a:r>
            <a:r>
              <a:rPr lang="es-ES" altLang="en-US" sz="3200" dirty="0"/>
              <a:t>? Real </a:t>
            </a:r>
            <a:r>
              <a:rPr lang="es-ES" altLang="en-US" sz="3200" dirty="0" err="1"/>
              <a:t>article</a:t>
            </a:r>
            <a:r>
              <a:rPr lang="es-ES" altLang="en-US" sz="3200" dirty="0"/>
              <a:t> ADQL </a:t>
            </a:r>
            <a:r>
              <a:rPr lang="es-ES" altLang="en-US" sz="3200" dirty="0" err="1"/>
              <a:t>queries</a:t>
            </a:r>
            <a:r>
              <a:rPr lang="es-ES" altLang="en-US" sz="3200" dirty="0"/>
              <a:t> </a:t>
            </a:r>
            <a:r>
              <a:rPr lang="es-ES" altLang="en-US" sz="3200" dirty="0" err="1"/>
              <a:t>walkthrough</a:t>
            </a:r>
            <a:r>
              <a:rPr lang="es-E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89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1CDC-5A66-8C43-991B-D6CE28CD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A </a:t>
            </a:r>
            <a:r>
              <a:rPr lang="es-ES" sz="3200" dirty="0" err="1"/>
              <a:t>lot</a:t>
            </a:r>
            <a:r>
              <a:rPr lang="es-ES" sz="3200" dirty="0"/>
              <a:t> of </a:t>
            </a:r>
            <a:r>
              <a:rPr lang="es-ES" sz="3200" dirty="0" err="1"/>
              <a:t>resources</a:t>
            </a:r>
            <a:r>
              <a:rPr lang="es-ES" sz="3200" dirty="0"/>
              <a:t>. </a:t>
            </a:r>
            <a:r>
              <a:rPr lang="es-ES" sz="3200" dirty="0" err="1"/>
              <a:t>See</a:t>
            </a:r>
            <a:r>
              <a:rPr lang="es-ES" sz="3200" dirty="0"/>
              <a:t> </a:t>
            </a:r>
            <a:r>
              <a:rPr lang="es-ES" sz="3200" dirty="0" err="1"/>
              <a:t>Tineke</a:t>
            </a:r>
            <a:r>
              <a:rPr lang="es-ES" sz="3200" dirty="0"/>
              <a:t> </a:t>
            </a:r>
            <a:r>
              <a:rPr lang="es-ES" sz="3200" dirty="0" err="1"/>
              <a:t>Roegier’s</a:t>
            </a:r>
            <a:r>
              <a:rPr lang="es-ES" sz="3200" dirty="0"/>
              <a:t> </a:t>
            </a:r>
            <a:r>
              <a:rPr lang="es-ES" sz="3200" dirty="0" err="1"/>
              <a:t>talk</a:t>
            </a:r>
            <a:endParaRPr lang="es-ES" sz="32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4B5E8D-18FA-174B-99CA-3B1984C4A730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E365C-A8DE-6340-B7C6-B22BCA03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238"/>
            <a:ext cx="12192000" cy="48411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C5A0D5-C639-9146-97F9-65A7E6E024DE}"/>
              </a:ext>
            </a:extLst>
          </p:cNvPr>
          <p:cNvSpPr/>
          <p:nvPr/>
        </p:nvSpPr>
        <p:spPr>
          <a:xfrm>
            <a:off x="5479965" y="5384653"/>
            <a:ext cx="674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https://</a:t>
            </a:r>
            <a:r>
              <a:rPr lang="es-ES" sz="2400" dirty="0" err="1"/>
              <a:t>www.cosmos.esa.int</a:t>
            </a:r>
            <a:r>
              <a:rPr lang="es-ES" sz="2400" dirty="0"/>
              <a:t>/web/</a:t>
            </a:r>
            <a:r>
              <a:rPr lang="es-ES" sz="2400" dirty="0" err="1"/>
              <a:t>gaia-users</a:t>
            </a:r>
            <a:r>
              <a:rPr lang="es-ES" sz="2400" dirty="0"/>
              <a:t>/archive</a:t>
            </a:r>
          </a:p>
        </p:txBody>
      </p:sp>
    </p:spTree>
    <p:extLst>
      <p:ext uri="{BB962C8B-B14F-4D97-AF65-F5344CB8AC3E}">
        <p14:creationId xmlns:p14="http://schemas.microsoft.com/office/powerpoint/2010/main" val="404666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1F22F40-4E22-8E4E-A511-DA381A1DF22F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 err="1"/>
              <a:t>Add</a:t>
            </a:r>
            <a:r>
              <a:rPr lang="es-ES" altLang="en-US" sz="3200" dirty="0"/>
              <a:t> </a:t>
            </a:r>
            <a:r>
              <a:rPr lang="es-ES" altLang="en-US" sz="3200" dirty="0" err="1"/>
              <a:t>queries</a:t>
            </a:r>
            <a:r>
              <a:rPr lang="es-ES" altLang="en-US" sz="3200" dirty="0"/>
              <a:t> to </a:t>
            </a:r>
            <a:r>
              <a:rPr lang="es-ES" altLang="en-US" sz="3200" dirty="0" err="1"/>
              <a:t>your</a:t>
            </a:r>
            <a:r>
              <a:rPr lang="es-ES" altLang="en-US" sz="3200" dirty="0"/>
              <a:t> </a:t>
            </a:r>
            <a:r>
              <a:rPr lang="es-ES" altLang="en-US" sz="3200" dirty="0" err="1"/>
              <a:t>paper</a:t>
            </a:r>
            <a:r>
              <a:rPr lang="es-ES" altLang="en-US" sz="3200" dirty="0"/>
              <a:t>! </a:t>
            </a:r>
            <a:r>
              <a:rPr lang="es-ES" altLang="en-US" sz="3200" dirty="0" err="1"/>
              <a:t>Reproducibility</a:t>
            </a:r>
            <a:r>
              <a:rPr lang="es-ES" altLang="en-US" sz="3200" dirty="0"/>
              <a:t>, </a:t>
            </a:r>
            <a:r>
              <a:rPr lang="es-ES" altLang="en-US" sz="3200" dirty="0" err="1"/>
              <a:t>citations</a:t>
            </a:r>
            <a:endParaRPr lang="es-ES" altLang="en-US" sz="3200" dirty="0"/>
          </a:p>
          <a:p>
            <a:pPr>
              <a:lnSpc>
                <a:spcPct val="150000"/>
              </a:lnSpc>
            </a:pPr>
            <a:r>
              <a:rPr lang="es-ES" altLang="en-US" sz="3200" dirty="0" err="1"/>
              <a:t>Anticentre</a:t>
            </a:r>
            <a:endParaRPr lang="es-ES" altLang="en-US" sz="3200" dirty="0"/>
          </a:p>
          <a:p>
            <a:pPr>
              <a:lnSpc>
                <a:spcPct val="150000"/>
              </a:lnSpc>
            </a:pPr>
            <a:endParaRPr lang="es-ES" altLang="en-US" sz="3200" dirty="0"/>
          </a:p>
          <a:p>
            <a:pPr>
              <a:lnSpc>
                <a:spcPct val="150000"/>
              </a:lnSpc>
            </a:pPr>
            <a:r>
              <a:rPr lang="es-ES" altLang="en-US" sz="3200" dirty="0" err="1"/>
              <a:t>Magellanic</a:t>
            </a:r>
            <a:r>
              <a:rPr lang="es-ES" altLang="en-US" sz="3200" dirty="0"/>
              <a:t> </a:t>
            </a:r>
            <a:r>
              <a:rPr lang="es-ES" altLang="en-US" sz="3200" dirty="0" err="1"/>
              <a:t>Clouds</a:t>
            </a:r>
            <a:endParaRPr lang="es-ES" alt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6A32EE-50D8-0247-BE91-95B91B3A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Retrieve</a:t>
            </a:r>
            <a:r>
              <a:rPr lang="es-ES" sz="3200" dirty="0"/>
              <a:t>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E20A8-A227-E846-930B-DFC7CA2E1606}"/>
              </a:ext>
            </a:extLst>
          </p:cNvPr>
          <p:cNvSpPr/>
          <p:nvPr/>
        </p:nvSpPr>
        <p:spPr>
          <a:xfrm>
            <a:off x="572085" y="2714953"/>
            <a:ext cx="874072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l&lt;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   l&gt;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b&gt;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b&lt;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A68F4-2EAE-4341-B98E-F1D97E156BB8}"/>
              </a:ext>
            </a:extLst>
          </p:cNvPr>
          <p:cNvSpPr/>
          <p:nvPr/>
        </p:nvSpPr>
        <p:spPr>
          <a:xfrm>
            <a:off x="572085" y="4464833"/>
            <a:ext cx="733395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</a:t>
            </a:r>
          </a:p>
          <a:p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s-E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POINT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'ICRS'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g.ra,g.dec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CIRCLE(</a:t>
            </a:r>
            <a:r>
              <a:rPr lang="es-E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'ICRS'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81.28,-69.78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g.phot_g_mean_mag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20.5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19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5715CFD-6A06-7847-9BB4-5353A99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Solar </a:t>
            </a:r>
            <a:r>
              <a:rPr lang="es-ES" sz="3200" dirty="0" err="1"/>
              <a:t>System</a:t>
            </a:r>
            <a:r>
              <a:rPr lang="es-ES" sz="3200" dirty="0"/>
              <a:t> </a:t>
            </a:r>
            <a:r>
              <a:rPr lang="es-ES" sz="3200" dirty="0" err="1"/>
              <a:t>acceleration</a:t>
            </a:r>
            <a:r>
              <a:rPr lang="es-ES" sz="3200" dirty="0"/>
              <a:t>: </a:t>
            </a:r>
            <a:r>
              <a:rPr lang="es-ES" sz="3200" dirty="0" err="1"/>
              <a:t>HEALPix</a:t>
            </a:r>
            <a:r>
              <a:rPr lang="es-ES" sz="3200" dirty="0"/>
              <a:t> </a:t>
            </a:r>
            <a:r>
              <a:rPr lang="es-ES" sz="3200" dirty="0" err="1"/>
              <a:t>histograms</a:t>
            </a:r>
            <a:endParaRPr lang="es-E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4408F-EF4E-D544-90BE-176B41887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861"/>
            <a:ext cx="6059299" cy="3038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0423A-BAC5-E946-AE6C-872A54292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83" y="2672861"/>
            <a:ext cx="5953818" cy="3038622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56B34D51-A994-184F-A6FD-EABAC43362B0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 err="1"/>
              <a:t>HEALPix</a:t>
            </a:r>
            <a:r>
              <a:rPr lang="es-ES" altLang="en-US" sz="3200" dirty="0"/>
              <a:t>: single </a:t>
            </a:r>
            <a:r>
              <a:rPr lang="es-ES" altLang="en-US" sz="3200" dirty="0" err="1"/>
              <a:t>index</a:t>
            </a:r>
            <a:r>
              <a:rPr lang="es-ES" altLang="en-US" sz="3200" dirty="0"/>
              <a:t> </a:t>
            </a:r>
            <a:r>
              <a:rPr lang="es-ES" altLang="en-US" sz="3200" dirty="0" err="1"/>
              <a:t>equal</a:t>
            </a:r>
            <a:r>
              <a:rPr lang="es-ES" altLang="en-US" sz="3200" dirty="0"/>
              <a:t> </a:t>
            </a:r>
            <a:r>
              <a:rPr lang="es-ES" altLang="en-US" sz="3200" dirty="0" err="1"/>
              <a:t>area</a:t>
            </a:r>
            <a:r>
              <a:rPr lang="es-ES" altLang="en-US" sz="3200" dirty="0"/>
              <a:t> </a:t>
            </a:r>
            <a:r>
              <a:rPr lang="es-ES" altLang="en-US" sz="3200" dirty="0" err="1"/>
              <a:t>tesselation</a:t>
            </a:r>
            <a:r>
              <a:rPr lang="es-ES" altLang="en-US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s-ES" alt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gaia_source.</a:t>
            </a:r>
            <a:r>
              <a:rPr lang="es-ES" altLang="en-US" sz="32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altLang="en-US" sz="3200" dirty="0"/>
              <a:t> </a:t>
            </a:r>
            <a:r>
              <a:rPr lang="es-ES" altLang="en-US" sz="3200" dirty="0" err="1"/>
              <a:t>contains</a:t>
            </a:r>
            <a:r>
              <a:rPr lang="es-ES" altLang="en-US" sz="3200" dirty="0"/>
              <a:t> </a:t>
            </a:r>
            <a:r>
              <a:rPr lang="es-ES" altLang="en-US" sz="3200" dirty="0" err="1"/>
              <a:t>HEALPix</a:t>
            </a:r>
            <a:r>
              <a:rPr lang="es-ES" altLang="en-US" sz="3200" dirty="0"/>
              <a:t> </a:t>
            </a:r>
            <a:r>
              <a:rPr lang="es-ES" altLang="en-US" sz="3200" dirty="0" err="1"/>
              <a:t>information</a:t>
            </a:r>
            <a:endParaRPr lang="es-ES" altLang="en-US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CC0CAD-FE5C-F946-AD29-B295DA74F912}"/>
              </a:ext>
            </a:extLst>
          </p:cNvPr>
          <p:cNvSpPr/>
          <p:nvPr/>
        </p:nvSpPr>
        <p:spPr>
          <a:xfrm>
            <a:off x="8909280" y="1252028"/>
            <a:ext cx="3137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/>
              <a:t>https://</a:t>
            </a:r>
            <a:r>
              <a:rPr lang="es-ES" sz="2000" dirty="0" err="1"/>
              <a:t>healpix.jpl.nasa.gov</a:t>
            </a:r>
            <a:r>
              <a:rPr lang="es-ES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2687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5715CFD-6A06-7847-9BB4-5353A99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Solar </a:t>
            </a:r>
            <a:r>
              <a:rPr lang="es-ES" sz="3200" dirty="0" err="1"/>
              <a:t>System</a:t>
            </a:r>
            <a:r>
              <a:rPr lang="es-ES" sz="3200" dirty="0"/>
              <a:t> </a:t>
            </a:r>
            <a:r>
              <a:rPr lang="es-ES" sz="3200" dirty="0" err="1"/>
              <a:t>acceleration</a:t>
            </a:r>
            <a:r>
              <a:rPr lang="es-ES" sz="3200" dirty="0"/>
              <a:t>: </a:t>
            </a:r>
            <a:r>
              <a:rPr lang="es-ES" sz="3200" dirty="0" err="1"/>
              <a:t>HEALPix</a:t>
            </a:r>
            <a:r>
              <a:rPr lang="es-ES" sz="3200" dirty="0"/>
              <a:t> </a:t>
            </a:r>
            <a:r>
              <a:rPr lang="es-ES" sz="3200" dirty="0" err="1"/>
              <a:t>histograms</a:t>
            </a:r>
            <a:endParaRPr lang="es-ES" sz="3200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56B34D51-A994-184F-A6FD-EABAC43362B0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altLang="en-US" sz="3200" dirty="0" err="1"/>
              <a:t>Create</a:t>
            </a:r>
            <a:r>
              <a:rPr lang="es-ES" altLang="en-US" sz="3200" dirty="0"/>
              <a:t> </a:t>
            </a:r>
            <a:r>
              <a:rPr lang="es-ES" altLang="en-US" sz="3200" dirty="0" err="1"/>
              <a:t>HEALPix</a:t>
            </a:r>
            <a:r>
              <a:rPr lang="es-ES" altLang="en-US" sz="3200" dirty="0"/>
              <a:t> </a:t>
            </a:r>
            <a:r>
              <a:rPr lang="es-ES" altLang="en-US" sz="3200" dirty="0" err="1"/>
              <a:t>index</a:t>
            </a:r>
            <a:r>
              <a:rPr lang="es-ES" altLang="en-US" sz="3200" dirty="0"/>
              <a:t> </a:t>
            </a:r>
            <a:r>
              <a:rPr lang="es-ES" altLang="en-US" sz="3200" dirty="0" err="1"/>
              <a:t>from</a:t>
            </a:r>
            <a:r>
              <a:rPr lang="es-ES" altLang="en-US" sz="3200" dirty="0"/>
              <a:t> </a:t>
            </a:r>
            <a:r>
              <a:rPr lang="es-ES" altLang="en-US" sz="3200" dirty="0" err="1"/>
              <a:t>source_id</a:t>
            </a:r>
            <a:r>
              <a:rPr lang="es-ES" altLang="en-US" sz="3200" dirty="0"/>
              <a:t>: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gaia_healpix_index</a:t>
            </a:r>
            <a:r>
              <a:rPr lang="es-ES" altLang="en-US" sz="3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s-ES" alt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altLang="en-US" sz="3200" dirty="0">
                <a:sym typeface="Wingdings" pitchFamily="2" charset="2"/>
              </a:rPr>
              <a:t>Use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group</a:t>
            </a:r>
            <a:r>
              <a:rPr lang="es-ES" altLang="en-US" sz="3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by</a:t>
            </a:r>
            <a:r>
              <a:rPr lang="es-ES" altLang="en-US" sz="3200" dirty="0">
                <a:sym typeface="Wingdings" pitchFamily="2" charset="2"/>
              </a:rPr>
              <a:t> to </a:t>
            </a:r>
            <a:r>
              <a:rPr lang="es-ES" altLang="en-US" sz="3200" dirty="0" err="1">
                <a:sym typeface="Wingdings" pitchFamily="2" charset="2"/>
              </a:rPr>
              <a:t>create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bins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on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created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column</a:t>
            </a:r>
            <a:endParaRPr lang="es-ES" alt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2D925-1C36-AC4C-BB35-410990F03AD6}"/>
              </a:ext>
            </a:extLst>
          </p:cNvPr>
          <p:cNvSpPr/>
          <p:nvPr/>
        </p:nvSpPr>
        <p:spPr>
          <a:xfrm>
            <a:off x="492369" y="2867859"/>
            <a:ext cx="10799609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endParaRPr lang="es-ES" sz="20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gaia_healpix_index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s-E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healpix_6,</a:t>
            </a:r>
          </a:p>
          <a:p>
            <a:r>
              <a:rPr lang="es-E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s-E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n,</a:t>
            </a:r>
          </a:p>
          <a:p>
            <a:r>
              <a:rPr lang="es-E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sum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pmra_error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) + </a:t>
            </a:r>
            <a:r>
              <a:rPr lang="es-E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pmdec_error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, -</a:t>
            </a:r>
            <a:r>
              <a:rPr lang="es-E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lang="es-E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statistical_weight</a:t>
            </a:r>
            <a:endParaRPr lang="es-E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gaiaedr3.agn_cross_id 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astrometric_params_solved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s-E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healpix_6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2EDD9-2114-9E4A-B4EA-61785AB09ECB}"/>
              </a:ext>
            </a:extLst>
          </p:cNvPr>
          <p:cNvSpPr/>
          <p:nvPr/>
        </p:nvSpPr>
        <p:spPr>
          <a:xfrm>
            <a:off x="787791" y="3230873"/>
            <a:ext cx="6503963" cy="314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F44ED-0C22-C94D-91F7-436C650BFBA1}"/>
              </a:ext>
            </a:extLst>
          </p:cNvPr>
          <p:cNvSpPr/>
          <p:nvPr/>
        </p:nvSpPr>
        <p:spPr>
          <a:xfrm>
            <a:off x="520505" y="5078436"/>
            <a:ext cx="2672861" cy="315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BDA34-A827-8145-AD9B-1DCBD9A1B78A}"/>
              </a:ext>
            </a:extLst>
          </p:cNvPr>
          <p:cNvSpPr/>
          <p:nvPr/>
        </p:nvSpPr>
        <p:spPr>
          <a:xfrm>
            <a:off x="2001510" y="5567639"/>
            <a:ext cx="7687874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en-US" sz="2800" dirty="0" err="1">
                <a:sym typeface="Wingdings" pitchFamily="2" charset="2"/>
              </a:rPr>
              <a:t>Hint</a:t>
            </a:r>
            <a:r>
              <a:rPr lang="es-ES" altLang="en-US" sz="2800" dirty="0">
                <a:sym typeface="Wingdings" pitchFamily="2" charset="2"/>
              </a:rPr>
              <a:t>: </a:t>
            </a:r>
            <a:r>
              <a:rPr lang="es-ES" altLang="en-US" sz="2800" dirty="0" err="1">
                <a:sym typeface="Wingdings" pitchFamily="2" charset="2"/>
              </a:rPr>
              <a:t>One</a:t>
            </a:r>
            <a:r>
              <a:rPr lang="es-ES" altLang="en-US" sz="2800" dirty="0">
                <a:sym typeface="Wingdings" pitchFamily="2" charset="2"/>
              </a:rPr>
              <a:t> </a:t>
            </a:r>
            <a:r>
              <a:rPr lang="es-ES" altLang="en-US" sz="2800" dirty="0" err="1">
                <a:sym typeface="Wingdings" pitchFamily="2" charset="2"/>
              </a:rPr>
              <a:t>HEALPix</a:t>
            </a:r>
            <a:r>
              <a:rPr lang="es-ES" altLang="en-US" sz="2800" dirty="0">
                <a:sym typeface="Wingdings" pitchFamily="2" charset="2"/>
              </a:rPr>
              <a:t> 6 tile </a:t>
            </a:r>
            <a:r>
              <a:rPr lang="es-ES" altLang="en-US" sz="2800" dirty="0" err="1">
                <a:sym typeface="Wingdings" pitchFamily="2" charset="2"/>
              </a:rPr>
              <a:t>covers</a:t>
            </a:r>
            <a:r>
              <a:rPr lang="es-ES" altLang="en-US" sz="2800" dirty="0">
                <a:sym typeface="Wingdings" pitchFamily="2" charset="2"/>
              </a:rPr>
              <a:t> 0.84 </a:t>
            </a:r>
            <a:r>
              <a:rPr lang="es-ES" altLang="en-US" sz="2800" dirty="0" err="1">
                <a:sym typeface="Wingdings" pitchFamily="2" charset="2"/>
              </a:rPr>
              <a:t>square</a:t>
            </a:r>
            <a:r>
              <a:rPr lang="es-ES" altLang="en-US" sz="2800" dirty="0">
                <a:sym typeface="Wingdings" pitchFamily="2" charset="2"/>
              </a:rPr>
              <a:t> </a:t>
            </a:r>
            <a:r>
              <a:rPr lang="es-ES" altLang="en-US" sz="2800" dirty="0" err="1">
                <a:sym typeface="Wingdings" pitchFamily="2" charset="2"/>
              </a:rPr>
              <a:t>degrees</a:t>
            </a:r>
            <a:endParaRPr lang="es-E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537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5715CFD-6A06-7847-9BB4-5353A99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Solar </a:t>
            </a:r>
            <a:r>
              <a:rPr lang="es-ES" sz="3200" dirty="0" err="1"/>
              <a:t>System</a:t>
            </a:r>
            <a:r>
              <a:rPr lang="es-ES" sz="3200" dirty="0"/>
              <a:t> </a:t>
            </a:r>
            <a:r>
              <a:rPr lang="es-ES" sz="3200" dirty="0" err="1"/>
              <a:t>acceleration</a:t>
            </a:r>
            <a:r>
              <a:rPr lang="es-ES" sz="3200" dirty="0"/>
              <a:t>: </a:t>
            </a:r>
            <a:r>
              <a:rPr lang="es-ES" sz="3200" dirty="0" err="1"/>
              <a:t>HEALPix</a:t>
            </a:r>
            <a:r>
              <a:rPr lang="es-ES" sz="3200" dirty="0"/>
              <a:t> </a:t>
            </a:r>
            <a:r>
              <a:rPr lang="es-ES" sz="3200" dirty="0" err="1"/>
              <a:t>histograms</a:t>
            </a:r>
            <a:endParaRPr lang="es-ES" sz="3200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56B34D51-A994-184F-A6FD-EABAC43362B0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s-ES" altLang="en-US" sz="3200" dirty="0">
                <a:sym typeface="Wingdings" pitchFamily="2" charset="2"/>
              </a:rPr>
              <a:t>Use </a:t>
            </a:r>
            <a:r>
              <a:rPr lang="es-ES" altLang="en-US" sz="3200" dirty="0" err="1">
                <a:sym typeface="Wingdings" pitchFamily="2" charset="2"/>
              </a:rPr>
              <a:t>aggregate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functions</a:t>
            </a:r>
            <a:r>
              <a:rPr lang="es-ES" altLang="en-US" sz="3200" dirty="0">
                <a:sym typeface="Wingdings" pitchFamily="2" charset="2"/>
              </a:rPr>
              <a:t> (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count</a:t>
            </a:r>
            <a:r>
              <a:rPr lang="es-ES" altLang="en-US" sz="3200" dirty="0">
                <a:sym typeface="Wingdings" pitchFamily="2" charset="2"/>
              </a:rPr>
              <a:t>, </a:t>
            </a:r>
            <a:r>
              <a:rPr lang="es-ES" altLang="en-US" sz="3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sum</a:t>
            </a:r>
            <a:r>
              <a:rPr lang="es-ES" altLang="en-US" sz="3200" dirty="0">
                <a:sym typeface="Wingdings" pitchFamily="2" charset="2"/>
              </a:rPr>
              <a:t>, …) to </a:t>
            </a:r>
            <a:r>
              <a:rPr lang="es-ES" altLang="en-US" sz="3200" dirty="0" err="1">
                <a:sym typeface="Wingdings" pitchFamily="2" charset="2"/>
              </a:rPr>
              <a:t>populate</a:t>
            </a:r>
            <a:r>
              <a:rPr lang="es-ES" altLang="en-US" sz="3200" dirty="0">
                <a:sym typeface="Wingdings" pitchFamily="2" charset="2"/>
              </a:rPr>
              <a:t> </a:t>
            </a:r>
            <a:r>
              <a:rPr lang="es-ES" altLang="en-US" sz="3200" dirty="0" err="1">
                <a:sym typeface="Wingdings" pitchFamily="2" charset="2"/>
              </a:rPr>
              <a:t>bins</a:t>
            </a:r>
            <a:endParaRPr lang="es-ES" alt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2D925-1C36-AC4C-BB35-410990F03AD6}"/>
              </a:ext>
            </a:extLst>
          </p:cNvPr>
          <p:cNvSpPr/>
          <p:nvPr/>
        </p:nvSpPr>
        <p:spPr>
          <a:xfrm>
            <a:off x="492369" y="2867859"/>
            <a:ext cx="10799609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endParaRPr lang="es-ES" sz="20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gaia_healpix_index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s-E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healpix_6,</a:t>
            </a:r>
          </a:p>
          <a:p>
            <a:r>
              <a:rPr lang="es-E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s-E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n,</a:t>
            </a:r>
          </a:p>
          <a:p>
            <a:r>
              <a:rPr lang="es-E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sum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pmra_error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s-E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) + </a:t>
            </a:r>
            <a:r>
              <a:rPr lang="es-E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pmdec_error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, -</a:t>
            </a:r>
            <a:r>
              <a:rPr lang="es-E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lang="es-E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statistical_weight</a:t>
            </a:r>
            <a:endParaRPr lang="es-E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gaiaedr3.agn_cross_id 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astrometric_params_solved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s-E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s-ES" sz="2000" dirty="0">
                <a:latin typeface="Consolas" panose="020B0609020204030204" pitchFamily="49" charset="0"/>
                <a:cs typeface="Consolas" panose="020B0609020204030204" pitchFamily="49" charset="0"/>
              </a:rPr>
              <a:t> healpix_6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2EDD9-2114-9E4A-B4EA-61785AB09ECB}"/>
              </a:ext>
            </a:extLst>
          </p:cNvPr>
          <p:cNvSpPr/>
          <p:nvPr/>
        </p:nvSpPr>
        <p:spPr>
          <a:xfrm>
            <a:off x="815926" y="3499499"/>
            <a:ext cx="2039816" cy="293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527FA-4BA9-164F-94AA-DC87F803D716}"/>
              </a:ext>
            </a:extLst>
          </p:cNvPr>
          <p:cNvSpPr/>
          <p:nvPr/>
        </p:nvSpPr>
        <p:spPr>
          <a:xfrm>
            <a:off x="815926" y="3792576"/>
            <a:ext cx="10283483" cy="355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6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04DF39-DB3B-BD4E-A0AB-505DFB29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Solar </a:t>
            </a:r>
            <a:r>
              <a:rPr lang="es-ES" sz="3200" dirty="0" err="1"/>
              <a:t>System</a:t>
            </a:r>
            <a:r>
              <a:rPr lang="es-ES" sz="3200" dirty="0"/>
              <a:t> </a:t>
            </a:r>
            <a:r>
              <a:rPr lang="es-ES" sz="3200" dirty="0" err="1"/>
              <a:t>acceleration</a:t>
            </a:r>
            <a:r>
              <a:rPr lang="es-ES" sz="3200" dirty="0"/>
              <a:t>: 1D </a:t>
            </a:r>
            <a:r>
              <a:rPr lang="es-ES" sz="3200" dirty="0" err="1"/>
              <a:t>histograms</a:t>
            </a:r>
            <a:endParaRPr lang="es-E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2CCE37-9E9B-084A-967B-52158BC3B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04079"/>
            <a:ext cx="3587469" cy="2637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708D58-9223-6841-A965-095C445E3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00" y="3825334"/>
            <a:ext cx="3558563" cy="2616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6848EE-D478-6B49-9C57-79F2AC83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58" y="3803001"/>
            <a:ext cx="3587469" cy="2637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A23A54-73A8-5045-9646-585B0C89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11241"/>
            <a:ext cx="3589420" cy="2639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59749-4FB1-9D47-9737-D930AC1D3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60" y="1010164"/>
            <a:ext cx="3589420" cy="2639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30786E-0FE1-B349-92D8-7106B803D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80" y="1010164"/>
            <a:ext cx="3589420" cy="26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0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B8ED02C-399E-9348-B00D-5C0060CE10FA}"/>
              </a:ext>
            </a:extLst>
          </p:cNvPr>
          <p:cNvSpPr txBox="1">
            <a:spLocks/>
          </p:cNvSpPr>
          <p:nvPr/>
        </p:nvSpPr>
        <p:spPr>
          <a:xfrm>
            <a:off x="0" y="1011239"/>
            <a:ext cx="12192000" cy="5290707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l"/>
              <a:tabLst/>
              <a:defRPr sz="2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1pPr>
            <a:lvl2pPr marL="849313" indent="-392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tabLst/>
              <a:defRPr sz="24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MT Pro Light" panose="020B0302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3200" dirty="0"/>
              <a:t>Use </a:t>
            </a:r>
            <a:r>
              <a:rPr lang="es-ES" altLang="en-US" sz="3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floor</a:t>
            </a:r>
            <a:r>
              <a:rPr lang="es-ES" altLang="en-US" sz="3200" dirty="0"/>
              <a:t> plus </a:t>
            </a:r>
            <a:r>
              <a:rPr lang="es-ES" altLang="en-US" sz="3200" dirty="0" err="1"/>
              <a:t>scale</a:t>
            </a:r>
            <a:r>
              <a:rPr lang="es-ES" altLang="en-US" sz="3200" dirty="0"/>
              <a:t> factor to </a:t>
            </a:r>
            <a:r>
              <a:rPr lang="es-ES" altLang="en-US" sz="3200" dirty="0" err="1"/>
              <a:t>quantize</a:t>
            </a:r>
            <a:r>
              <a:rPr lang="es-ES" altLang="en-US" sz="3200" dirty="0"/>
              <a:t> in </a:t>
            </a:r>
            <a:r>
              <a:rPr lang="es-ES" altLang="en-US" sz="3200" dirty="0" err="1"/>
              <a:t>bins</a:t>
            </a:r>
            <a:endParaRPr lang="es-ES" altLang="en-US" sz="3200" dirty="0"/>
          </a:p>
          <a:p>
            <a:pPr lvl="1">
              <a:lnSpc>
                <a:spcPct val="150000"/>
              </a:lnSpc>
            </a:pPr>
            <a:r>
              <a:rPr lang="es-ES" altLang="en-US" sz="2800" dirty="0" err="1"/>
              <a:t>Scale</a:t>
            </a:r>
            <a:r>
              <a:rPr lang="es-ES" altLang="en-US" sz="2800" dirty="0"/>
              <a:t> factor = 100 </a:t>
            </a:r>
            <a:r>
              <a:rPr lang="es-ES" altLang="en-US" sz="2800" dirty="0">
                <a:sym typeface="Wingdings" pitchFamily="2" charset="2"/>
              </a:rPr>
              <a:t> </a:t>
            </a:r>
            <a:r>
              <a:rPr lang="es-ES" altLang="en-US" sz="2800" dirty="0" err="1">
                <a:sym typeface="Wingdings" pitchFamily="2" charset="2"/>
              </a:rPr>
              <a:t>Sampling</a:t>
            </a:r>
            <a:r>
              <a:rPr lang="es-ES" altLang="en-US" sz="2800" dirty="0">
                <a:sym typeface="Wingdings" pitchFamily="2" charset="2"/>
              </a:rPr>
              <a:t> = 1 / 100 = 0.01 </a:t>
            </a:r>
            <a:r>
              <a:rPr lang="es-ES" altLang="en-US" sz="2800" dirty="0" err="1">
                <a:sym typeface="Wingdings" pitchFamily="2" charset="2"/>
              </a:rPr>
              <a:t>mag</a:t>
            </a:r>
            <a:endParaRPr lang="es-ES" alt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4DF39-DB3B-BD4E-A0AB-505DFB29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G </a:t>
            </a:r>
            <a:r>
              <a:rPr lang="es-ES" sz="3200" dirty="0" err="1"/>
              <a:t>mag</a:t>
            </a:r>
            <a:r>
              <a:rPr lang="es-ES" sz="3200" dirty="0"/>
              <a:t> 1D </a:t>
            </a:r>
            <a:r>
              <a:rPr lang="es-ES" sz="3200" dirty="0" err="1"/>
              <a:t>histogram</a:t>
            </a:r>
            <a:endParaRPr lang="es-E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40D66-B255-DF44-A047-621DE5D63AAE}"/>
              </a:ext>
            </a:extLst>
          </p:cNvPr>
          <p:cNvSpPr txBox="1"/>
          <p:nvPr/>
        </p:nvSpPr>
        <p:spPr>
          <a:xfrm>
            <a:off x="106590" y="2868832"/>
            <a:ext cx="781352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endParaRPr lang="es-ES" sz="24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floor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phot_g_mean_mag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) / 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g_mag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s-E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(*) </a:t>
            </a:r>
            <a:r>
              <a:rPr lang="es-E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gaiaedr3.gaia_source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gaiaedr3.agn_cross_id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source_id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astrometric_params_solved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s-E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</a:t>
            </a:r>
            <a:r>
              <a:rPr lang="es-E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g_mag</a:t>
            </a:r>
            <a:endParaRPr lang="es-E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B655C4-F58E-D340-BFE8-F6E85F2E5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83" y="2868832"/>
            <a:ext cx="3641611" cy="26776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425FE1-8497-6743-A04A-88983F230084}"/>
              </a:ext>
            </a:extLst>
          </p:cNvPr>
          <p:cNvSpPr/>
          <p:nvPr/>
        </p:nvSpPr>
        <p:spPr>
          <a:xfrm>
            <a:off x="106590" y="3277773"/>
            <a:ext cx="7504032" cy="378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DA9CA7-C2FD-F945-AAD7-20D27D1919AA}"/>
              </a:ext>
            </a:extLst>
          </p:cNvPr>
          <p:cNvSpPr/>
          <p:nvPr/>
        </p:nvSpPr>
        <p:spPr>
          <a:xfrm>
            <a:off x="134726" y="5153600"/>
            <a:ext cx="2524068" cy="378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052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</TotalTime>
  <Words>1692</Words>
  <Application>Microsoft Macintosh PowerPoint</Application>
  <PresentationFormat>Widescreen</PresentationFormat>
  <Paragraphs>178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 MT Pro Light</vt:lpstr>
      <vt:lpstr>Arial</vt:lpstr>
      <vt:lpstr>Calibri</vt:lpstr>
      <vt:lpstr>Consolas</vt:lpstr>
      <vt:lpstr>Verdana</vt:lpstr>
      <vt:lpstr>Wingdings</vt:lpstr>
      <vt:lpstr>Wingdings 3</vt:lpstr>
      <vt:lpstr>1_Office Theme</vt:lpstr>
      <vt:lpstr>PowerPoint Presentation</vt:lpstr>
      <vt:lpstr>Outline</vt:lpstr>
      <vt:lpstr>A lot of resources. See Tineke Roegier’s talk</vt:lpstr>
      <vt:lpstr>Retrieve data</vt:lpstr>
      <vt:lpstr>Solar System acceleration: HEALPix histograms</vt:lpstr>
      <vt:lpstr>Solar System acceleration: HEALPix histograms</vt:lpstr>
      <vt:lpstr>Solar System acceleration: HEALPix histograms</vt:lpstr>
      <vt:lpstr>Solar System acceleration: 1D histograms</vt:lpstr>
      <vt:lpstr>G mag 1D histogram</vt:lpstr>
      <vt:lpstr>RUWE 1D log-x histogram</vt:lpstr>
      <vt:lpstr>Anticentre: Distant objects 2D histogram</vt:lpstr>
      <vt:lpstr>Anticentre: Distant objects 2D histogram</vt:lpstr>
      <vt:lpstr>EDR3 summary: Corrected BP-RP excess factor</vt:lpstr>
      <vt:lpstr>EDR3 summary: Corrected BP-RP excess factor</vt:lpstr>
      <vt:lpstr>EDR3 summary: Corrected BP-RP excess factor</vt:lpstr>
      <vt:lpstr>EDR3 summary: Corrected BP-RP excess factor</vt:lpstr>
      <vt:lpstr>Thank you for your attention!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</dc:creator>
  <cp:lastModifiedBy>Microsoft Office User</cp:lastModifiedBy>
  <cp:revision>167</cp:revision>
  <dcterms:created xsi:type="dcterms:W3CDTF">2020-11-17T18:31:49Z</dcterms:created>
  <dcterms:modified xsi:type="dcterms:W3CDTF">2020-12-02T18:31:20Z</dcterms:modified>
</cp:coreProperties>
</file>