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62" r:id="rId2"/>
    <p:sldId id="256" r:id="rId3"/>
    <p:sldId id="257" r:id="rId4"/>
    <p:sldId id="260" r:id="rId5"/>
    <p:sldId id="259" r:id="rId6"/>
    <p:sldId id="258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1700"/>
    <a:srgbClr val="68E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7"/>
    <p:restoredTop sz="94671"/>
  </p:normalViewPr>
  <p:slideViewPr>
    <p:cSldViewPr snapToGrid="0" snapToObjects="1">
      <p:cViewPr varScale="1">
        <p:scale>
          <a:sx n="193" d="100"/>
          <a:sy n="193" d="100"/>
        </p:scale>
        <p:origin x="21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BCFFE-ABAD-C947-B4E5-10ACA718A736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7E3A0-256E-0241-A8A7-B4A087F2E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AC1A-B9C9-D945-97EC-950476B1F0A1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742A6-B870-744A-867F-E03F0C45D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gif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7" Type="http://schemas.openxmlformats.org/officeDocument/2006/relationships/image" Target="../media/image4.jp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4" name="TextBox 3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7788" y="751640"/>
            <a:ext cx="8988424" cy="1169551"/>
          </a:xfrm>
          <a:prstGeom prst="rect">
            <a:avLst/>
          </a:prstGeom>
          <a:solidFill>
            <a:schemeClr val="accent4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Gaia EDR3: verso </a:t>
            </a:r>
            <a:r>
              <a:rPr lang="en-US" sz="2000" b="1" dirty="0" err="1"/>
              <a:t>una</a:t>
            </a:r>
            <a:r>
              <a:rPr lang="en-US" sz="2000" b="1" dirty="0"/>
              <a:t> </a:t>
            </a:r>
            <a:r>
              <a:rPr lang="en-US" sz="2000" b="1" dirty="0" err="1"/>
              <a:t>fotometria</a:t>
            </a:r>
            <a:r>
              <a:rPr lang="en-US" sz="2000" b="1" dirty="0"/>
              <a:t> </a:t>
            </a:r>
            <a:r>
              <a:rPr lang="en-US" sz="2000" b="1" dirty="0" err="1"/>
              <a:t>spaziale</a:t>
            </a:r>
            <a:r>
              <a:rPr lang="en-US" sz="2000" b="1" dirty="0"/>
              <a:t> ad </a:t>
            </a:r>
            <a:r>
              <a:rPr lang="en-US" sz="2000" b="1" dirty="0" err="1"/>
              <a:t>alta</a:t>
            </a:r>
            <a:r>
              <a:rPr lang="en-US" sz="2000" b="1" dirty="0"/>
              <a:t> </a:t>
            </a:r>
            <a:r>
              <a:rPr lang="en-US" sz="2000" b="1" dirty="0" err="1"/>
              <a:t>precisione</a:t>
            </a:r>
            <a:r>
              <a:rPr lang="en-US" sz="2000" b="1" dirty="0"/>
              <a:t> per </a:t>
            </a:r>
            <a:r>
              <a:rPr lang="en-US" sz="2000" b="1" dirty="0" err="1"/>
              <a:t>tutto</a:t>
            </a:r>
            <a:r>
              <a:rPr lang="en-US" sz="2000" b="1" dirty="0"/>
              <a:t> </a:t>
            </a:r>
            <a:r>
              <a:rPr lang="en-US" sz="2000" b="1" dirty="0" err="1"/>
              <a:t>il</a:t>
            </a:r>
            <a:r>
              <a:rPr lang="en-US" sz="2000" b="1" dirty="0"/>
              <a:t> </a:t>
            </a:r>
            <a:r>
              <a:rPr lang="en-US" sz="2000" b="1" dirty="0" err="1" smtClean="0"/>
              <a:t>cielo</a:t>
            </a:r>
            <a:endParaRPr lang="en-US" sz="2000" b="1" dirty="0" smtClean="0"/>
          </a:p>
          <a:p>
            <a:pPr algn="ctr"/>
            <a:endParaRPr lang="en-US" b="1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  <a:sym typeface="Wingdings"/>
            </a:endParaRPr>
          </a:p>
          <a:p>
            <a:pPr algn="ctr"/>
            <a:r>
              <a:rPr lang="en-US" sz="1600" u="sng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Michele </a:t>
            </a:r>
            <a:r>
              <a:rPr lang="en-US" sz="1600" u="sng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Bellazzini</a:t>
            </a:r>
            <a:r>
              <a:rPr lang="en-US" sz="1600" u="sng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(INAF – Oss. di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Astrofisica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e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Scienza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dello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Spazio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, Bologna)</a:t>
            </a:r>
          </a:p>
          <a:p>
            <a:pPr algn="ctr"/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per DPAC – CU5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93" y="3816300"/>
            <a:ext cx="89900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Fotometria</a:t>
            </a:r>
            <a:r>
              <a:rPr lang="en-US" b="1" dirty="0" smtClean="0">
                <a:solidFill>
                  <a:srgbClr val="C00000"/>
                </a:solidFill>
              </a:rPr>
              <a:t> Gaia. </a:t>
            </a:r>
            <a:r>
              <a:rPr lang="en-US" b="1" dirty="0" err="1" smtClean="0">
                <a:solidFill>
                  <a:srgbClr val="C00000"/>
                </a:solidFill>
              </a:rPr>
              <a:t>Contributo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italiano</a:t>
            </a:r>
            <a:r>
              <a:rPr lang="en-US" b="1" dirty="0" smtClean="0">
                <a:solidFill>
                  <a:srgbClr val="C00000"/>
                </a:solidFill>
              </a:rPr>
              <a:t> DPAC: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CU5-DU11: </a:t>
            </a:r>
            <a:r>
              <a:rPr lang="en-US" sz="1600" dirty="0">
                <a:solidFill>
                  <a:srgbClr val="C00000"/>
                </a:solidFill>
              </a:rPr>
              <a:t>BP/RP flux extraction and initial data </a:t>
            </a:r>
            <a:r>
              <a:rPr lang="en-US" sz="1600" dirty="0" smtClean="0">
                <a:solidFill>
                  <a:srgbClr val="C00000"/>
                </a:solidFill>
              </a:rPr>
              <a:t>treatment </a:t>
            </a:r>
            <a:r>
              <a:rPr lang="en-US" sz="1600" dirty="0" smtClean="0">
                <a:solidFill>
                  <a:srgbClr val="00B0F0"/>
                </a:solidFill>
              </a:rPr>
              <a:t>[</a:t>
            </a:r>
            <a:r>
              <a:rPr lang="en-US" sz="1600" dirty="0" err="1" smtClean="0">
                <a:solidFill>
                  <a:srgbClr val="00B0F0"/>
                </a:solidFill>
              </a:rPr>
              <a:t>campi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affollati-stelle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err="1" smtClean="0">
                <a:solidFill>
                  <a:srgbClr val="00B0F0"/>
                </a:solidFill>
              </a:rPr>
              <a:t>sovrapposte</a:t>
            </a:r>
            <a:r>
              <a:rPr lang="en-US" sz="1600" dirty="0" smtClean="0">
                <a:solidFill>
                  <a:srgbClr val="00B0F0"/>
                </a:solidFill>
              </a:rPr>
              <a:t>]</a:t>
            </a:r>
            <a:endParaRPr lang="en-US" sz="1600" dirty="0" smtClean="0">
              <a:solidFill>
                <a:srgbClr val="00B0F0"/>
              </a:solidFill>
            </a:endParaRPr>
          </a:p>
          <a:p>
            <a:r>
              <a:rPr lang="en-US" sz="1600" dirty="0"/>
              <a:t>	 </a:t>
            </a:r>
            <a:r>
              <a:rPr lang="en-US" sz="1600" dirty="0" smtClean="0"/>
              <a:t>Luigi </a:t>
            </a:r>
            <a:r>
              <a:rPr lang="en-US" sz="1600" dirty="0" err="1" smtClean="0"/>
              <a:t>Pulone</a:t>
            </a:r>
            <a:r>
              <a:rPr lang="en-US" sz="1600" dirty="0" smtClean="0"/>
              <a:t> (INAF-Roma), Marco Castellani (INAF-Roma),  Fiore De </a:t>
            </a:r>
            <a:r>
              <a:rPr lang="en-US" sz="1600" dirty="0" err="1" smtClean="0"/>
              <a:t>Luise</a:t>
            </a:r>
            <a:r>
              <a:rPr lang="en-US" sz="1600" dirty="0" smtClean="0"/>
              <a:t> (INAF-Teramo),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Anna </a:t>
            </a:r>
            <a:r>
              <a:rPr lang="en-US" sz="1600" dirty="0" err="1" smtClean="0"/>
              <a:t>Piersimoni</a:t>
            </a:r>
            <a:r>
              <a:rPr lang="en-US" sz="1600" dirty="0" smtClean="0"/>
              <a:t> (INAF-Teramo), Giuliano </a:t>
            </a:r>
            <a:r>
              <a:rPr lang="en-US" sz="1600" dirty="0" err="1" smtClean="0"/>
              <a:t>Giuffrida</a:t>
            </a:r>
            <a:r>
              <a:rPr lang="en-US" sz="1600" dirty="0" smtClean="0"/>
              <a:t> (Oss. </a:t>
            </a:r>
            <a:r>
              <a:rPr lang="en-US" sz="1600" dirty="0" err="1" smtClean="0"/>
              <a:t>Vaticano</a:t>
            </a:r>
            <a:r>
              <a:rPr lang="en-US" sz="1600" dirty="0" smtClean="0"/>
              <a:t>)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CU5-DU13: </a:t>
            </a:r>
            <a:r>
              <a:rPr lang="en-US" sz="1600" dirty="0">
                <a:solidFill>
                  <a:srgbClr val="C00000"/>
                </a:solidFill>
              </a:rPr>
              <a:t>Instrument absolute response characterization: ground-based </a:t>
            </a:r>
            <a:r>
              <a:rPr lang="en-US" sz="1600" dirty="0" smtClean="0">
                <a:solidFill>
                  <a:srgbClr val="C00000"/>
                </a:solidFill>
              </a:rPr>
              <a:t>preparation </a:t>
            </a: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1600" b="1" dirty="0"/>
              <a:t>	</a:t>
            </a:r>
            <a:r>
              <a:rPr lang="en-US" sz="1600" b="1" dirty="0" smtClean="0"/>
              <a:t> Elena </a:t>
            </a:r>
            <a:r>
              <a:rPr lang="en-US" sz="1600" b="1" dirty="0" err="1" smtClean="0"/>
              <a:t>Pancino</a:t>
            </a:r>
            <a:r>
              <a:rPr lang="en-US" sz="1600" b="1" dirty="0" smtClean="0"/>
              <a:t> </a:t>
            </a:r>
            <a:r>
              <a:rPr lang="en-US" sz="1600" dirty="0" smtClean="0"/>
              <a:t>(INAF-</a:t>
            </a:r>
            <a:r>
              <a:rPr lang="en-US" sz="1600" dirty="0" err="1" smtClean="0"/>
              <a:t>Arcetri</a:t>
            </a:r>
            <a:r>
              <a:rPr lang="en-US" sz="1600" dirty="0" smtClean="0"/>
              <a:t>), Nicoletta </a:t>
            </a:r>
            <a:r>
              <a:rPr lang="en-US" sz="1600" dirty="0" err="1" smtClean="0"/>
              <a:t>Sanna</a:t>
            </a:r>
            <a:r>
              <a:rPr lang="en-US" sz="1600" dirty="0" smtClean="0"/>
              <a:t> (INAF-</a:t>
            </a:r>
            <a:r>
              <a:rPr lang="en-US" sz="1600" dirty="0" err="1" smtClean="0"/>
              <a:t>Arcetri</a:t>
            </a:r>
            <a:r>
              <a:rPr lang="en-US" sz="1600" dirty="0" smtClean="0"/>
              <a:t>),  Monica Rainer (INAF-</a:t>
            </a:r>
            <a:r>
              <a:rPr lang="en-US" sz="1600" dirty="0" err="1" smtClean="0"/>
              <a:t>Arcetri</a:t>
            </a:r>
            <a:r>
              <a:rPr lang="en-US" sz="1600" dirty="0" smtClean="0"/>
              <a:t>),</a:t>
            </a:r>
          </a:p>
          <a:p>
            <a:r>
              <a:rPr lang="en-US" sz="1600" dirty="0" smtClean="0"/>
              <a:t>                     Giuseppe </a:t>
            </a:r>
            <a:r>
              <a:rPr lang="en-US" sz="1600" dirty="0" err="1" smtClean="0"/>
              <a:t>Altavilla</a:t>
            </a:r>
            <a:r>
              <a:rPr lang="en-US" sz="1600" dirty="0" smtClean="0"/>
              <a:t> (INAF-Roma / ASI-SDC),  Silvia Marinoni (INAF-Roma / ASI-SDC)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CU5-DU14: </a:t>
            </a:r>
            <a:r>
              <a:rPr lang="en-US" sz="1600" dirty="0">
                <a:solidFill>
                  <a:srgbClr val="C00000"/>
                </a:solidFill>
              </a:rPr>
              <a:t> Instrument absolute response characterization: definition and application</a:t>
            </a:r>
            <a:r>
              <a:rPr lang="en-US" sz="1600" dirty="0"/>
              <a:t> </a:t>
            </a:r>
            <a:endParaRPr lang="en-US" sz="1600" dirty="0" smtClean="0"/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         Carla </a:t>
            </a:r>
            <a:r>
              <a:rPr lang="en-US" sz="1600" b="1" dirty="0" err="1" smtClean="0"/>
              <a:t>Cacciari</a:t>
            </a:r>
            <a:r>
              <a:rPr lang="en-US" sz="1600" b="1" dirty="0" smtClean="0"/>
              <a:t> </a:t>
            </a:r>
            <a:r>
              <a:rPr lang="en-US" sz="1600" dirty="0" smtClean="0"/>
              <a:t>(INAF-Bologna), Michele </a:t>
            </a:r>
            <a:r>
              <a:rPr lang="en-US" sz="1600" dirty="0" err="1" smtClean="0"/>
              <a:t>Bellazzini</a:t>
            </a:r>
            <a:r>
              <a:rPr lang="en-US" sz="1600" dirty="0" smtClean="0"/>
              <a:t> (INAF-Bologna),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Paolo </a:t>
            </a:r>
            <a:r>
              <a:rPr lang="en-US" sz="1600" dirty="0" err="1" smtClean="0"/>
              <a:t>Montegriffo</a:t>
            </a:r>
            <a:r>
              <a:rPr lang="en-US" sz="1600" dirty="0" smtClean="0"/>
              <a:t> (INAF-Bologna)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2601"/>
            <a:ext cx="9144000" cy="1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4" name="TextBox 3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6200" y="831850"/>
            <a:ext cx="898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Fotometria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: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misura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del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flusso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di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fotoni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da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una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sorgente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astronomica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in un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certo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intervallo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di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lunghezza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d’onda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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magnitudini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[m=-2.5log(flux</a:t>
            </a:r>
            <a:r>
              <a:rPr lang="en-US" baseline="-250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*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/flux</a:t>
            </a:r>
            <a:r>
              <a:rPr lang="en-US" baseline="-250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0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)]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È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una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grandezza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fondamentale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per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ogni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sorgente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astronomica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, la via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più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sintetica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e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più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efficiente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di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esplorarne</a:t>
            </a:r>
            <a:r>
              <a:rPr lang="en-US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 lo </a:t>
            </a:r>
            <a:r>
              <a:rPr lang="en-US" dirty="0" err="1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  <a:sym typeface="Wingdings"/>
              </a:rPr>
              <a:t>spettro</a:t>
            </a:r>
            <a:endParaRPr lang="en-US" dirty="0" smtClean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182" y="2032179"/>
            <a:ext cx="8477962" cy="369332"/>
          </a:xfrm>
          <a:prstGeom prst="rect">
            <a:avLst/>
          </a:prstGeom>
          <a:solidFill>
            <a:schemeClr val="accent4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Gaia </a:t>
            </a:r>
            <a:r>
              <a:rPr lang="en-US" dirty="0" err="1" smtClean="0"/>
              <a:t>provvede</a:t>
            </a:r>
            <a:r>
              <a:rPr lang="en-US" dirty="0" smtClean="0"/>
              <a:t> per la prima </a:t>
            </a:r>
            <a:r>
              <a:rPr lang="en-US" dirty="0" err="1" smtClean="0"/>
              <a:t>volta</a:t>
            </a:r>
            <a:r>
              <a:rPr lang="en-US" dirty="0" smtClean="0"/>
              <a:t> </a:t>
            </a:r>
            <a:r>
              <a:rPr lang="en-US" dirty="0" err="1" smtClean="0"/>
              <a:t>fotometria</a:t>
            </a:r>
            <a:r>
              <a:rPr lang="en-US" dirty="0" smtClean="0"/>
              <a:t> </a:t>
            </a:r>
            <a:r>
              <a:rPr lang="en-US" dirty="0" err="1" smtClean="0"/>
              <a:t>accurata</a:t>
            </a:r>
            <a:r>
              <a:rPr lang="en-US" dirty="0" smtClean="0"/>
              <a:t> (space based!) </a:t>
            </a:r>
            <a:r>
              <a:rPr lang="en-US" dirty="0" err="1" smtClean="0"/>
              <a:t>su</a:t>
            </a:r>
            <a:r>
              <a:rPr lang="en-US" dirty="0" smtClean="0"/>
              <a:t> TUTTO IL CIELO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123"/>
            <a:ext cx="6336632" cy="42239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25" y="2641394"/>
            <a:ext cx="2735024" cy="1930605"/>
          </a:xfrm>
          <a:prstGeom prst="rect">
            <a:avLst/>
          </a:prstGeom>
        </p:spPr>
      </p:pic>
      <p:sp>
        <p:nvSpPr>
          <p:cNvPr id="23" name="5-Point Star 22"/>
          <p:cNvSpPr/>
          <p:nvPr/>
        </p:nvSpPr>
        <p:spPr>
          <a:xfrm>
            <a:off x="6650287" y="4748463"/>
            <a:ext cx="2237039" cy="1970738"/>
          </a:xfrm>
          <a:prstGeom prst="star5">
            <a:avLst>
              <a:gd name="adj" fmla="val 23000"/>
              <a:gd name="hf" fmla="val 105146"/>
              <a:gd name="vf" fmla="val 110557"/>
            </a:avLst>
          </a:prstGeom>
          <a:solidFill>
            <a:srgbClr val="FFC000"/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n 3 </a:t>
            </a:r>
            <a:r>
              <a:rPr lang="en-US" sz="2000" b="1" dirty="0" err="1" smtClean="0">
                <a:solidFill>
                  <a:schemeClr val="tx1"/>
                </a:solidFill>
              </a:rPr>
              <a:t>bande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Cloud 23"/>
          <p:cNvSpPr/>
          <p:nvPr/>
        </p:nvSpPr>
        <p:spPr>
          <a:xfrm>
            <a:off x="3938338" y="2690382"/>
            <a:ext cx="2398294" cy="1766022"/>
          </a:xfrm>
          <a:prstGeom prst="cloud">
            <a:avLst/>
          </a:prstGeom>
          <a:solidFill>
            <a:schemeClr val="accent2"/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Precisione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4-10 per mille!!!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006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25" name="TextBox 24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10" y="669302"/>
            <a:ext cx="4572000" cy="264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80877"/>
            <a:ext cx="399231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 </a:t>
            </a:r>
            <a:r>
              <a:rPr lang="en-US" dirty="0" err="1" smtClean="0"/>
              <a:t>risultato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reso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da: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1.</a:t>
            </a:r>
            <a:r>
              <a:rPr lang="en-US" dirty="0" smtClean="0"/>
              <a:t> un </a:t>
            </a:r>
            <a:r>
              <a:rPr lang="en-US" dirty="0" err="1" smtClean="0"/>
              <a:t>imponente</a:t>
            </a:r>
            <a:r>
              <a:rPr lang="en-US" dirty="0" smtClean="0"/>
              <a:t> campagna di </a:t>
            </a:r>
            <a:r>
              <a:rPr lang="en-US" dirty="0" err="1" smtClean="0"/>
              <a:t>raccolta</a:t>
            </a:r>
            <a:r>
              <a:rPr lang="en-US" dirty="0" smtClean="0"/>
              <a:t> di</a:t>
            </a:r>
          </a:p>
          <a:p>
            <a:r>
              <a:rPr lang="en-US" dirty="0" err="1" smtClean="0"/>
              <a:t>dati</a:t>
            </a:r>
            <a:r>
              <a:rPr lang="en-US" dirty="0" smtClean="0"/>
              <a:t> [Gaia </a:t>
            </a:r>
            <a:r>
              <a:rPr lang="en-US" dirty="0" err="1" smtClean="0"/>
              <a:t>osserva</a:t>
            </a:r>
            <a:r>
              <a:rPr lang="en-US" dirty="0" smtClean="0"/>
              <a:t> </a:t>
            </a:r>
            <a:r>
              <a:rPr lang="en-US" dirty="0" err="1" smtClean="0"/>
              <a:t>ininterrottamente</a:t>
            </a:r>
            <a:endParaRPr lang="en-US" dirty="0" smtClean="0"/>
          </a:p>
          <a:p>
            <a:r>
              <a:rPr lang="en-US" dirty="0" smtClean="0"/>
              <a:t>dal </a:t>
            </a:r>
            <a:r>
              <a:rPr lang="en-US" dirty="0" err="1" smtClean="0"/>
              <a:t>luglio</a:t>
            </a:r>
            <a:r>
              <a:rPr lang="en-US" dirty="0" smtClean="0"/>
              <a:t> del 2014 e continua]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2.</a:t>
            </a:r>
            <a:r>
              <a:rPr lang="en-US" dirty="0" smtClean="0"/>
              <a:t> un </a:t>
            </a:r>
            <a:r>
              <a:rPr lang="en-US" dirty="0" err="1" smtClean="0"/>
              <a:t>enorme</a:t>
            </a:r>
            <a:r>
              <a:rPr lang="en-US" dirty="0" smtClean="0"/>
              <a:t> </a:t>
            </a:r>
            <a:r>
              <a:rPr lang="en-US" dirty="0" err="1" smtClean="0"/>
              <a:t>lavoro</a:t>
            </a:r>
            <a:r>
              <a:rPr lang="en-US" dirty="0" smtClean="0"/>
              <a:t> di </a:t>
            </a:r>
            <a:r>
              <a:rPr lang="en-US" dirty="0" err="1" smtClean="0"/>
              <a:t>calibrazione</a:t>
            </a:r>
            <a:r>
              <a:rPr lang="en-US" dirty="0" smtClean="0"/>
              <a:t> e </a:t>
            </a:r>
            <a:r>
              <a:rPr lang="en-US" dirty="0" err="1" smtClean="0"/>
              <a:t>correzione</a:t>
            </a:r>
            <a:r>
              <a:rPr lang="en-US" dirty="0" smtClean="0"/>
              <a:t> di </a:t>
            </a:r>
            <a:r>
              <a:rPr lang="en-US" dirty="0" err="1" smtClean="0"/>
              <a:t>effetti</a:t>
            </a:r>
            <a:r>
              <a:rPr lang="en-US" dirty="0" smtClean="0"/>
              <a:t>  </a:t>
            </a:r>
            <a:r>
              <a:rPr lang="en-US" dirty="0" err="1" smtClean="0"/>
              <a:t>strumentali</a:t>
            </a:r>
            <a:r>
              <a:rPr lang="en-US" dirty="0" smtClean="0"/>
              <a:t> </a:t>
            </a:r>
            <a:r>
              <a:rPr lang="en-US" dirty="0" err="1" smtClean="0"/>
              <a:t>nello</a:t>
            </a:r>
            <a:r>
              <a:rPr lang="en-US" dirty="0" smtClean="0"/>
              <a:t> </a:t>
            </a:r>
            <a:r>
              <a:rPr lang="en-US" dirty="0" err="1" smtClean="0"/>
              <a:t>spazio</a:t>
            </a:r>
            <a:r>
              <a:rPr lang="en-US" dirty="0" smtClean="0"/>
              <a:t> e </a:t>
            </a:r>
            <a:r>
              <a:rPr lang="en-US" dirty="0" err="1" smtClean="0"/>
              <a:t>nel</a:t>
            </a:r>
            <a:r>
              <a:rPr lang="en-US" dirty="0" smtClean="0"/>
              <a:t> tempo </a:t>
            </a:r>
            <a:r>
              <a:rPr lang="en-US" sz="1200" dirty="0" smtClean="0"/>
              <a:t>[</a:t>
            </a:r>
            <a:r>
              <a:rPr lang="en-US" sz="1200" dirty="0" err="1" smtClean="0"/>
              <a:t>bisogna</a:t>
            </a:r>
            <a:r>
              <a:rPr lang="en-US" sz="1200" dirty="0" smtClean="0"/>
              <a:t> </a:t>
            </a:r>
            <a:r>
              <a:rPr lang="en-US" sz="1200" dirty="0" err="1" smtClean="0"/>
              <a:t>assicurarsi</a:t>
            </a:r>
            <a:r>
              <a:rPr lang="en-US" sz="1200" dirty="0" smtClean="0"/>
              <a:t> </a:t>
            </a:r>
            <a:r>
              <a:rPr lang="en-US" sz="1200" dirty="0" err="1" smtClean="0"/>
              <a:t>che</a:t>
            </a:r>
            <a:r>
              <a:rPr lang="en-US" sz="1200" dirty="0" smtClean="0"/>
              <a:t> per </a:t>
            </a:r>
            <a:r>
              <a:rPr lang="en-US" sz="1200" dirty="0" err="1" smtClean="0"/>
              <a:t>una</a:t>
            </a:r>
            <a:r>
              <a:rPr lang="en-US" sz="1200" dirty="0" smtClean="0"/>
              <a:t> </a:t>
            </a:r>
            <a:r>
              <a:rPr lang="en-US" sz="1200" dirty="0" err="1" smtClean="0"/>
              <a:t>sorgente</a:t>
            </a:r>
            <a:r>
              <a:rPr lang="en-US" sz="1200" dirty="0" smtClean="0"/>
              <a:t> </a:t>
            </a:r>
            <a:r>
              <a:rPr lang="en-US" sz="1200" dirty="0" err="1" smtClean="0"/>
              <a:t>costante</a:t>
            </a:r>
            <a:r>
              <a:rPr lang="en-US" sz="1200" dirty="0" smtClean="0"/>
              <a:t> </a:t>
            </a:r>
            <a:r>
              <a:rPr lang="en-US" sz="1200" dirty="0" err="1" smtClean="0"/>
              <a:t>il</a:t>
            </a:r>
            <a:r>
              <a:rPr lang="en-US" sz="1200" dirty="0" smtClean="0"/>
              <a:t> </a:t>
            </a:r>
            <a:r>
              <a:rPr lang="en-US" sz="1200" dirty="0" err="1" smtClean="0"/>
              <a:t>flusso</a:t>
            </a:r>
            <a:r>
              <a:rPr lang="en-US" sz="1200" dirty="0" smtClean="0"/>
              <a:t> </a:t>
            </a:r>
            <a:r>
              <a:rPr lang="en-US" sz="1200" dirty="0" err="1" smtClean="0"/>
              <a:t>misurato</a:t>
            </a:r>
            <a:r>
              <a:rPr lang="en-US" sz="1200" dirty="0" smtClean="0"/>
              <a:t> </a:t>
            </a:r>
            <a:r>
              <a:rPr lang="en-US" sz="1200" dirty="0" err="1" smtClean="0"/>
              <a:t>sia</a:t>
            </a:r>
            <a:r>
              <a:rPr lang="en-US" sz="1200" dirty="0"/>
              <a:t> </a:t>
            </a:r>
            <a:r>
              <a:rPr lang="en-US" sz="1200" dirty="0" err="1" smtClean="0"/>
              <a:t>il</a:t>
            </a:r>
            <a:r>
              <a:rPr lang="en-US" sz="1200" dirty="0" smtClean="0"/>
              <a:t> </a:t>
            </a:r>
            <a:r>
              <a:rPr lang="en-US" sz="1200" dirty="0" err="1" smtClean="0"/>
              <a:t>medesimo</a:t>
            </a:r>
            <a:r>
              <a:rPr lang="en-US" sz="1200" dirty="0" smtClean="0"/>
              <a:t> </a:t>
            </a:r>
            <a:r>
              <a:rPr lang="en-US" sz="1200" dirty="0" err="1" smtClean="0"/>
              <a:t>entro</a:t>
            </a:r>
            <a:r>
              <a:rPr lang="en-US" sz="1200" dirty="0" smtClean="0"/>
              <a:t> le </a:t>
            </a:r>
            <a:r>
              <a:rPr lang="en-US" sz="1200" dirty="0" err="1" smtClean="0"/>
              <a:t>incertezze</a:t>
            </a:r>
            <a:r>
              <a:rPr lang="en-US" sz="1200" dirty="0" smtClean="0"/>
              <a:t> </a:t>
            </a:r>
            <a:r>
              <a:rPr lang="en-US" sz="1200" dirty="0" err="1" smtClean="0"/>
              <a:t>indipendentemente</a:t>
            </a:r>
            <a:r>
              <a:rPr lang="en-US" sz="1200" dirty="0" smtClean="0"/>
              <a:t> </a:t>
            </a:r>
            <a:r>
              <a:rPr lang="en-US" sz="1200" dirty="0" err="1" smtClean="0"/>
              <a:t>dalla</a:t>
            </a:r>
            <a:r>
              <a:rPr lang="en-US" sz="1200" dirty="0" smtClean="0"/>
              <a:t> </a:t>
            </a:r>
            <a:r>
              <a:rPr lang="en-US" sz="1200" dirty="0" err="1" smtClean="0"/>
              <a:t>posizione</a:t>
            </a:r>
            <a:r>
              <a:rPr lang="en-US" sz="1200" dirty="0" smtClean="0"/>
              <a:t> </a:t>
            </a:r>
            <a:r>
              <a:rPr lang="en-US" sz="1200" dirty="0" err="1" smtClean="0"/>
              <a:t>sul</a:t>
            </a:r>
            <a:r>
              <a:rPr lang="en-US" sz="1200" dirty="0"/>
              <a:t> </a:t>
            </a:r>
            <a:r>
              <a:rPr lang="en-US" sz="1200" dirty="0" smtClean="0"/>
              <a:t>piano </a:t>
            </a:r>
            <a:r>
              <a:rPr lang="en-US" sz="1200" dirty="0" err="1" smtClean="0"/>
              <a:t>focale</a:t>
            </a:r>
            <a:r>
              <a:rPr lang="en-US" sz="1200" dirty="0" smtClean="0"/>
              <a:t> e </a:t>
            </a:r>
            <a:r>
              <a:rPr lang="en-US" sz="1200" dirty="0" err="1" smtClean="0"/>
              <a:t>dall’epoca</a:t>
            </a:r>
            <a:r>
              <a:rPr lang="en-US" sz="1200" dirty="0" smtClean="0"/>
              <a:t> </a:t>
            </a:r>
            <a:r>
              <a:rPr lang="en-US" sz="1200" dirty="0" err="1" smtClean="0"/>
              <a:t>della</a:t>
            </a:r>
            <a:r>
              <a:rPr lang="en-US" sz="1200" dirty="0" smtClean="0"/>
              <a:t> </a:t>
            </a:r>
            <a:r>
              <a:rPr lang="en-US" sz="1200" dirty="0" err="1" smtClean="0"/>
              <a:t>misura</a:t>
            </a:r>
            <a:r>
              <a:rPr lang="en-US" sz="1200" dirty="0" smtClean="0"/>
              <a:t>]</a:t>
            </a:r>
          </a:p>
          <a:p>
            <a:endParaRPr lang="en-US" dirty="0"/>
          </a:p>
          <a:p>
            <a:r>
              <a:rPr lang="en-US" b="1" dirty="0" err="1" smtClean="0"/>
              <a:t>Calibrazione</a:t>
            </a:r>
            <a:r>
              <a:rPr lang="en-US" b="1" dirty="0" smtClean="0"/>
              <a:t> </a:t>
            </a:r>
            <a:r>
              <a:rPr lang="en-US" b="1" dirty="0" err="1" smtClean="0"/>
              <a:t>interna</a:t>
            </a:r>
            <a:r>
              <a:rPr lang="en-US" b="1" dirty="0" smtClean="0"/>
              <a:t>: </a:t>
            </a:r>
            <a:r>
              <a:rPr lang="en-US" sz="1600" dirty="0" err="1" smtClean="0"/>
              <a:t>misura</a:t>
            </a:r>
            <a:r>
              <a:rPr lang="en-US" sz="1600" dirty="0" smtClean="0"/>
              <a:t>   e </a:t>
            </a:r>
            <a:r>
              <a:rPr lang="en-US" sz="1600" dirty="0" err="1" smtClean="0"/>
              <a:t>omogeneizzazione</a:t>
            </a:r>
            <a:r>
              <a:rPr lang="en-US" sz="1600" dirty="0"/>
              <a:t> </a:t>
            </a:r>
            <a:r>
              <a:rPr lang="en-US" sz="1600" dirty="0" err="1" smtClean="0"/>
              <a:t>delle</a:t>
            </a:r>
            <a:r>
              <a:rPr lang="en-US" sz="1600" dirty="0" smtClean="0"/>
              <a:t> </a:t>
            </a:r>
            <a:r>
              <a:rPr lang="en-US" sz="1600" dirty="0" err="1" smtClean="0"/>
              <a:t>magnitudini</a:t>
            </a:r>
            <a:r>
              <a:rPr lang="en-US" sz="1600" dirty="0" smtClean="0"/>
              <a:t> </a:t>
            </a:r>
            <a:r>
              <a:rPr lang="en-US" sz="1600" dirty="0" err="1" smtClean="0"/>
              <a:t>strumentali</a:t>
            </a:r>
            <a:endParaRPr lang="en-US" sz="1600" dirty="0" smtClean="0"/>
          </a:p>
          <a:p>
            <a:endParaRPr lang="en-US" dirty="0"/>
          </a:p>
          <a:p>
            <a:r>
              <a:rPr lang="en-US" b="1" dirty="0" err="1" smtClean="0"/>
              <a:t>Calibrazione</a:t>
            </a:r>
            <a:r>
              <a:rPr lang="en-US" b="1" dirty="0" smtClean="0"/>
              <a:t> </a:t>
            </a:r>
            <a:r>
              <a:rPr lang="en-US" b="1" dirty="0" err="1" smtClean="0"/>
              <a:t>esterna</a:t>
            </a:r>
            <a:r>
              <a:rPr lang="en-US" b="1" dirty="0" smtClean="0"/>
              <a:t>: </a:t>
            </a:r>
            <a:r>
              <a:rPr lang="en-US" sz="1600" dirty="0" err="1" smtClean="0"/>
              <a:t>usa</a:t>
            </a:r>
            <a:r>
              <a:rPr lang="en-US" sz="1600" dirty="0" smtClean="0"/>
              <a:t> </a:t>
            </a:r>
            <a:r>
              <a:rPr lang="en-US" sz="1600" dirty="0" err="1" smtClean="0"/>
              <a:t>sorgenti</a:t>
            </a:r>
            <a:r>
              <a:rPr lang="en-US" sz="1600" dirty="0" smtClean="0"/>
              <a:t> con</a:t>
            </a:r>
          </a:p>
          <a:p>
            <a:r>
              <a:rPr lang="en-US" sz="1600" dirty="0" err="1" smtClean="0"/>
              <a:t>spettrofotometria</a:t>
            </a:r>
            <a:r>
              <a:rPr lang="en-US" sz="1600" dirty="0" smtClean="0"/>
              <a:t> nota per (a) </a:t>
            </a:r>
            <a:r>
              <a:rPr lang="en-US" sz="1600" dirty="0" err="1" smtClean="0"/>
              <a:t>agganciarsi</a:t>
            </a:r>
            <a:r>
              <a:rPr lang="en-US" sz="1600" dirty="0"/>
              <a:t> </a:t>
            </a:r>
            <a:r>
              <a:rPr lang="en-US" sz="1600" dirty="0" smtClean="0"/>
              <a:t>a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scala</a:t>
            </a:r>
            <a:r>
              <a:rPr lang="en-US" sz="1600" dirty="0" smtClean="0"/>
              <a:t> </a:t>
            </a:r>
            <a:r>
              <a:rPr lang="en-US" sz="1600" dirty="0" err="1" smtClean="0"/>
              <a:t>fisica</a:t>
            </a:r>
            <a:r>
              <a:rPr lang="en-US" sz="1600" dirty="0" smtClean="0"/>
              <a:t> di </a:t>
            </a:r>
            <a:r>
              <a:rPr lang="en-US" sz="1600" dirty="0" err="1" smtClean="0"/>
              <a:t>flusso</a:t>
            </a:r>
            <a:r>
              <a:rPr lang="en-US" sz="1600" dirty="0" smtClean="0"/>
              <a:t>, (b) </a:t>
            </a:r>
            <a:r>
              <a:rPr lang="en-US" sz="1600" dirty="0" err="1"/>
              <a:t>d</a:t>
            </a:r>
            <a:r>
              <a:rPr lang="en-US" sz="1600" dirty="0" err="1" smtClean="0"/>
              <a:t>eterminare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parametri</a:t>
            </a:r>
            <a:r>
              <a:rPr lang="en-US" sz="1600" dirty="0" smtClean="0"/>
              <a:t> del </a:t>
            </a:r>
            <a:r>
              <a:rPr lang="en-US" sz="1600" dirty="0" err="1" smtClean="0"/>
              <a:t>modello</a:t>
            </a:r>
            <a:r>
              <a:rPr lang="en-US" sz="1600" dirty="0" smtClean="0"/>
              <a:t> </a:t>
            </a:r>
            <a:r>
              <a:rPr lang="en-US" sz="1600" dirty="0" err="1" smtClean="0"/>
              <a:t>matematico</a:t>
            </a:r>
            <a:r>
              <a:rPr lang="en-US" sz="1600" dirty="0" smtClean="0"/>
              <a:t> </a:t>
            </a:r>
            <a:r>
              <a:rPr lang="en-US" sz="1600" dirty="0" err="1" smtClean="0"/>
              <a:t>dello</a:t>
            </a:r>
            <a:r>
              <a:rPr lang="en-US" sz="1600" dirty="0" smtClean="0"/>
              <a:t> </a:t>
            </a:r>
            <a:r>
              <a:rPr lang="en-US" sz="1600" dirty="0" err="1" smtClean="0"/>
              <a:t>strumento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permette</a:t>
            </a:r>
            <a:r>
              <a:rPr lang="en-US" sz="1600" dirty="0" smtClean="0"/>
              <a:t> </a:t>
            </a:r>
            <a:r>
              <a:rPr lang="en-US" sz="1600" dirty="0" err="1" smtClean="0"/>
              <a:t>il</a:t>
            </a:r>
            <a:r>
              <a:rPr lang="en-US" sz="1600" dirty="0" smtClean="0"/>
              <a:t> </a:t>
            </a:r>
            <a:r>
              <a:rPr lang="en-US" sz="1600" dirty="0" err="1" smtClean="0"/>
              <a:t>confronto</a:t>
            </a:r>
            <a:r>
              <a:rPr lang="en-US" sz="1600" dirty="0" smtClean="0"/>
              <a:t> con le </a:t>
            </a:r>
            <a:r>
              <a:rPr lang="en-US" sz="1600" dirty="0" err="1" smtClean="0"/>
              <a:t>predizioni</a:t>
            </a:r>
            <a:r>
              <a:rPr lang="en-US" sz="1600" dirty="0"/>
              <a:t> </a:t>
            </a:r>
            <a:r>
              <a:rPr lang="en-US" sz="1600" dirty="0" err="1" smtClean="0"/>
              <a:t>teoriche</a:t>
            </a:r>
            <a:r>
              <a:rPr lang="en-US" sz="1600" dirty="0" smtClean="0"/>
              <a:t>.</a:t>
            </a:r>
          </a:p>
        </p:txBody>
      </p:sp>
      <p:pic>
        <p:nvPicPr>
          <p:cNvPr id="7" name="Gaia_scanning_sky_Tri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2610" y="3713077"/>
            <a:ext cx="5021179" cy="28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5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9" name="TextBox 8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26150" y="737938"/>
            <a:ext cx="8691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è</a:t>
            </a:r>
            <a:r>
              <a:rPr lang="en-US" sz="1600" dirty="0" smtClean="0"/>
              <a:t> un continuo work in progress: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Il satellite </a:t>
            </a:r>
            <a:r>
              <a:rPr lang="en-US" sz="1600" dirty="0" err="1" smtClean="0"/>
              <a:t>accumula</a:t>
            </a:r>
            <a:r>
              <a:rPr lang="en-US" sz="1600" dirty="0" smtClean="0"/>
              <a:t> </a:t>
            </a:r>
            <a:r>
              <a:rPr lang="en-US" sz="1600" dirty="0" err="1" smtClean="0"/>
              <a:t>sempre</a:t>
            </a:r>
            <a:r>
              <a:rPr lang="en-US" sz="1600" dirty="0" smtClean="0"/>
              <a:t> </a:t>
            </a:r>
            <a:r>
              <a:rPr lang="en-US" sz="1600" dirty="0" err="1" smtClean="0"/>
              <a:t>nuovi</a:t>
            </a:r>
            <a:r>
              <a:rPr lang="en-US" sz="1600" dirty="0" smtClean="0"/>
              <a:t> </a:t>
            </a:r>
            <a:r>
              <a:rPr lang="en-US" sz="1600" dirty="0" err="1" smtClean="0"/>
              <a:t>dati</a:t>
            </a:r>
            <a:r>
              <a:rPr lang="en-US" sz="1600" dirty="0" smtClean="0"/>
              <a:t> </a:t>
            </a:r>
            <a:r>
              <a:rPr lang="en-US" sz="1600" dirty="0" err="1" smtClean="0"/>
              <a:t>migliorando</a:t>
            </a:r>
            <a:r>
              <a:rPr lang="en-US" sz="1600" dirty="0" smtClean="0"/>
              <a:t> le </a:t>
            </a:r>
            <a:r>
              <a:rPr lang="en-US" sz="1600" dirty="0" err="1" smtClean="0"/>
              <a:t>misure</a:t>
            </a:r>
            <a:r>
              <a:rPr lang="en-US" sz="1600" dirty="0" smtClean="0"/>
              <a:t> </a:t>
            </a:r>
            <a:r>
              <a:rPr lang="en-US" sz="1600" dirty="0" err="1" smtClean="0"/>
              <a:t>originali</a:t>
            </a:r>
            <a:r>
              <a:rPr lang="en-US" sz="1600" dirty="0" smtClean="0"/>
              <a:t>:                                                           </a:t>
            </a:r>
            <a:r>
              <a:rPr lang="en-US" sz="1600" dirty="0" smtClean="0">
                <a:solidFill>
                  <a:srgbClr val="FF0000"/>
                </a:solidFill>
              </a:rPr>
              <a:t>DR2 era </a:t>
            </a:r>
            <a:r>
              <a:rPr lang="en-US" sz="1600" dirty="0" err="1" smtClean="0">
                <a:solidFill>
                  <a:srgbClr val="FF0000"/>
                </a:solidFill>
              </a:rPr>
              <a:t>basata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su</a:t>
            </a:r>
            <a:r>
              <a:rPr lang="en-US" sz="1600" dirty="0" smtClean="0">
                <a:solidFill>
                  <a:srgbClr val="FF0000"/>
                </a:solidFill>
              </a:rPr>
              <a:t> 22 </a:t>
            </a:r>
            <a:r>
              <a:rPr lang="en-US" sz="1600" dirty="0" err="1" smtClean="0">
                <a:solidFill>
                  <a:srgbClr val="FF0000"/>
                </a:solidFill>
              </a:rPr>
              <a:t>mesi</a:t>
            </a:r>
            <a:r>
              <a:rPr lang="en-US" sz="1600" dirty="0" smtClean="0">
                <a:solidFill>
                  <a:srgbClr val="FF0000"/>
                </a:solidFill>
              </a:rPr>
              <a:t> di </a:t>
            </a:r>
            <a:r>
              <a:rPr lang="en-US" sz="1600" dirty="0" err="1" smtClean="0">
                <a:solidFill>
                  <a:srgbClr val="FF0000"/>
                </a:solidFill>
              </a:rPr>
              <a:t>osservazioni</a:t>
            </a:r>
            <a:r>
              <a:rPr lang="en-US" sz="1600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smtClean="0">
                <a:solidFill>
                  <a:srgbClr val="FF0000"/>
                </a:solidFill>
              </a:rPr>
              <a:t>DR3 </a:t>
            </a:r>
            <a:r>
              <a:rPr lang="en-US" sz="1600" b="1" dirty="0" err="1" smtClean="0">
                <a:solidFill>
                  <a:srgbClr val="FF0000"/>
                </a:solidFill>
              </a:rPr>
              <a:t>su</a:t>
            </a:r>
            <a:r>
              <a:rPr lang="en-US" sz="1600" b="1" dirty="0" smtClean="0">
                <a:solidFill>
                  <a:srgbClr val="FF0000"/>
                </a:solidFill>
              </a:rPr>
              <a:t> 33 </a:t>
            </a:r>
            <a:r>
              <a:rPr lang="en-US" sz="1600" b="1" dirty="0" err="1" smtClean="0">
                <a:solidFill>
                  <a:srgbClr val="FF0000"/>
                </a:solidFill>
              </a:rPr>
              <a:t>mesi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dirty="0" smtClean="0"/>
              <a:t>(DR4: 60 </a:t>
            </a:r>
            <a:r>
              <a:rPr lang="en-US" sz="1600" dirty="0" err="1" smtClean="0"/>
              <a:t>mesi</a:t>
            </a:r>
            <a:r>
              <a:rPr lang="en-US" sz="1600" dirty="0" smtClean="0"/>
              <a:t>)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err="1"/>
              <a:t>N</a:t>
            </a:r>
            <a:r>
              <a:rPr lang="en-US" sz="1600" dirty="0" err="1" smtClean="0"/>
              <a:t>oi</a:t>
            </a:r>
            <a:r>
              <a:rPr lang="en-US" sz="1600" dirty="0" smtClean="0"/>
              <a:t> </a:t>
            </a:r>
            <a:r>
              <a:rPr lang="en-US" sz="1600" dirty="0" err="1" smtClean="0"/>
              <a:t>conosciamo</a:t>
            </a:r>
            <a:r>
              <a:rPr lang="en-US" sz="1600" dirty="0" smtClean="0"/>
              <a:t> </a:t>
            </a:r>
            <a:r>
              <a:rPr lang="en-US" sz="1600" dirty="0" err="1" smtClean="0"/>
              <a:t>sempre</a:t>
            </a:r>
            <a:r>
              <a:rPr lang="en-US" sz="1600" dirty="0" smtClean="0"/>
              <a:t> </a:t>
            </a:r>
            <a:r>
              <a:rPr lang="en-US" sz="1600" dirty="0" err="1" smtClean="0"/>
              <a:t>meglio</a:t>
            </a:r>
            <a:r>
              <a:rPr lang="en-US" sz="1600" dirty="0" smtClean="0"/>
              <a:t> lo </a:t>
            </a:r>
            <a:r>
              <a:rPr lang="en-US" sz="1600" dirty="0" err="1" smtClean="0"/>
              <a:t>strumento</a:t>
            </a:r>
            <a:r>
              <a:rPr lang="en-US" sz="1600" dirty="0" smtClean="0"/>
              <a:t> e </a:t>
            </a:r>
            <a:r>
              <a:rPr lang="en-US" sz="1600" dirty="0" err="1" smtClean="0"/>
              <a:t>miglioriamo</a:t>
            </a:r>
            <a:r>
              <a:rPr lang="en-US" sz="1600" dirty="0" smtClean="0"/>
              <a:t> </a:t>
            </a:r>
            <a:r>
              <a:rPr lang="en-US" sz="1600" dirty="0" err="1" smtClean="0"/>
              <a:t>costantemente</a:t>
            </a:r>
            <a:r>
              <a:rPr lang="en-US" sz="1600" dirty="0" smtClean="0"/>
              <a:t>                                           la </a:t>
            </a:r>
            <a:r>
              <a:rPr lang="en-US" sz="1600" dirty="0" err="1" smtClean="0"/>
              <a:t>calibrazione</a:t>
            </a:r>
            <a:r>
              <a:rPr lang="en-US" sz="1600" dirty="0" smtClean="0"/>
              <a:t> </a:t>
            </a:r>
            <a:r>
              <a:rPr lang="en-US" sz="1600" dirty="0" err="1" smtClean="0"/>
              <a:t>interna</a:t>
            </a:r>
            <a:r>
              <a:rPr lang="en-US" sz="1600" dirty="0" smtClean="0"/>
              <a:t> </a:t>
            </a:r>
            <a:r>
              <a:rPr lang="en-US" sz="1600" dirty="0" err="1" smtClean="0"/>
              <a:t>ed</a:t>
            </a:r>
            <a:r>
              <a:rPr lang="en-US" sz="1600" dirty="0" smtClean="0"/>
              <a:t> </a:t>
            </a:r>
            <a:r>
              <a:rPr lang="en-US" sz="1600" dirty="0" err="1" smtClean="0"/>
              <a:t>esterna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La </a:t>
            </a:r>
            <a:r>
              <a:rPr lang="en-US" sz="1600" dirty="0" err="1" smtClean="0"/>
              <a:t>calibrazione</a:t>
            </a:r>
            <a:r>
              <a:rPr lang="en-US" sz="1600" dirty="0" smtClean="0"/>
              <a:t> </a:t>
            </a:r>
            <a:r>
              <a:rPr lang="en-US" sz="1600" dirty="0" err="1" smtClean="0"/>
              <a:t>esterna</a:t>
            </a:r>
            <a:r>
              <a:rPr lang="en-US" sz="1600" dirty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affina</a:t>
            </a:r>
            <a:r>
              <a:rPr lang="en-US" sz="1600" dirty="0" smtClean="0"/>
              <a:t> </a:t>
            </a:r>
            <a:r>
              <a:rPr lang="en-US" sz="1600" dirty="0" err="1" smtClean="0"/>
              <a:t>anche</a:t>
            </a:r>
            <a:r>
              <a:rPr lang="en-US" sz="1600" dirty="0" smtClean="0"/>
              <a:t> </a:t>
            </a:r>
            <a:r>
              <a:rPr lang="en-US" sz="1600" dirty="0" err="1" smtClean="0"/>
              <a:t>migliorando</a:t>
            </a:r>
            <a:r>
              <a:rPr lang="en-US" sz="1600" dirty="0" smtClean="0"/>
              <a:t> la </a:t>
            </a:r>
            <a:r>
              <a:rPr lang="en-US" sz="1600" dirty="0" err="1" smtClean="0"/>
              <a:t>spettrofotometria</a:t>
            </a:r>
            <a:r>
              <a:rPr lang="en-US" sz="1600" dirty="0" smtClean="0"/>
              <a:t> </a:t>
            </a:r>
            <a:r>
              <a:rPr lang="en-US" sz="1600" dirty="0" err="1" smtClean="0"/>
              <a:t>dei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calibratori</a:t>
            </a:r>
            <a:r>
              <a:rPr lang="en-US" sz="1600" dirty="0" smtClean="0"/>
              <a:t> </a:t>
            </a:r>
            <a:r>
              <a:rPr lang="en-US" sz="1600" dirty="0" err="1" smtClean="0"/>
              <a:t>esterni</a:t>
            </a:r>
            <a:r>
              <a:rPr lang="en-US" sz="1600" smtClean="0"/>
              <a:t> [EP]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9" y="4844716"/>
            <a:ext cx="3962097" cy="506648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9" y="5473963"/>
            <a:ext cx="3958917" cy="1167881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139578" y="2737502"/>
            <a:ext cx="4809410" cy="4165952"/>
            <a:chOff x="139578" y="2737502"/>
            <a:chExt cx="4809410" cy="4165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9" y="2737502"/>
              <a:ext cx="4722839" cy="40621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3447" y="2737502"/>
              <a:ext cx="340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EDR3: </a:t>
              </a:r>
              <a:r>
                <a:rPr lang="en-US" dirty="0" err="1" smtClean="0">
                  <a:solidFill>
                    <a:srgbClr val="C00000"/>
                  </a:solidFill>
                </a:rPr>
                <a:t>incertezza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sulle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magnitudini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9578" y="6641844"/>
              <a:ext cx="11384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Riello</a:t>
              </a:r>
              <a:r>
                <a:rPr lang="en-US" sz="1100" dirty="0" smtClean="0"/>
                <a:t> et al. 2020</a:t>
              </a:r>
              <a:endParaRPr lang="en-US" sz="11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35559" y="2617286"/>
            <a:ext cx="4026015" cy="2031325"/>
          </a:xfrm>
          <a:prstGeom prst="rect">
            <a:avLst/>
          </a:prstGeom>
          <a:solidFill>
            <a:schemeClr val="accent4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EDR3</a:t>
            </a:r>
          </a:p>
          <a:p>
            <a:pPr algn="ctr"/>
            <a:r>
              <a:rPr lang="en-US" b="1" dirty="0" err="1" smtClean="0"/>
              <a:t>Fotometria</a:t>
            </a:r>
            <a:r>
              <a:rPr lang="en-US" b="1" dirty="0" smtClean="0"/>
              <a:t> in </a:t>
            </a:r>
            <a:r>
              <a:rPr lang="en-US" b="1" dirty="0" err="1" smtClean="0"/>
              <a:t>tre</a:t>
            </a:r>
            <a:r>
              <a:rPr lang="en-US" b="1" dirty="0" smtClean="0"/>
              <a:t> </a:t>
            </a:r>
            <a:r>
              <a:rPr lang="en-US" b="1" dirty="0" err="1" smtClean="0"/>
              <a:t>bande</a:t>
            </a:r>
            <a:r>
              <a:rPr lang="en-US" b="1" dirty="0" smtClean="0"/>
              <a:t> per </a:t>
            </a:r>
            <a:r>
              <a:rPr lang="en-US" b="1" dirty="0" err="1" smtClean="0"/>
              <a:t>oltre</a:t>
            </a:r>
            <a:r>
              <a:rPr lang="en-US" b="1" dirty="0" smtClean="0"/>
              <a:t> un </a:t>
            </a:r>
            <a:r>
              <a:rPr lang="en-US" b="1" dirty="0" err="1" smtClean="0"/>
              <a:t>miliardo</a:t>
            </a:r>
            <a:r>
              <a:rPr lang="en-US" b="1" dirty="0" smtClean="0"/>
              <a:t> e mezzo di </a:t>
            </a:r>
            <a:r>
              <a:rPr lang="en-US" b="1" dirty="0" err="1" smtClean="0"/>
              <a:t>stelle</a:t>
            </a:r>
            <a:r>
              <a:rPr lang="en-US" b="1" dirty="0"/>
              <a:t> </a:t>
            </a:r>
            <a:r>
              <a:rPr lang="en-US" b="1" dirty="0" err="1" smtClean="0"/>
              <a:t>sull’intera</a:t>
            </a:r>
            <a:r>
              <a:rPr lang="en-US" b="1" dirty="0" smtClean="0"/>
              <a:t> </a:t>
            </a:r>
            <a:r>
              <a:rPr lang="en-US" b="1" dirty="0" err="1" smtClean="0"/>
              <a:t>volta</a:t>
            </a:r>
            <a:r>
              <a:rPr lang="en-US" b="1" dirty="0" smtClean="0"/>
              <a:t> celeste (&gt;100 </a:t>
            </a:r>
            <a:r>
              <a:rPr lang="en-US" b="1" dirty="0" err="1" smtClean="0"/>
              <a:t>milioni</a:t>
            </a:r>
            <a:r>
              <a:rPr lang="en-US" b="1" dirty="0" smtClean="0"/>
              <a:t> di </a:t>
            </a:r>
            <a:r>
              <a:rPr lang="en-US" b="1" dirty="0" err="1" smtClean="0"/>
              <a:t>stelle</a:t>
            </a:r>
            <a:r>
              <a:rPr lang="en-US" b="1" dirty="0" smtClean="0"/>
              <a:t> in </a:t>
            </a:r>
            <a:r>
              <a:rPr lang="en-US" b="1" dirty="0" err="1" smtClean="0"/>
              <a:t>più</a:t>
            </a:r>
            <a:r>
              <a:rPr lang="en-US" b="1" dirty="0" smtClean="0"/>
              <a:t> </a:t>
            </a:r>
            <a:r>
              <a:rPr lang="en-US" b="1" dirty="0" err="1" smtClean="0"/>
              <a:t>rispetto</a:t>
            </a:r>
            <a:r>
              <a:rPr lang="en-US" b="1" dirty="0" smtClean="0"/>
              <a:t> a DR2)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err="1" smtClean="0"/>
              <a:t>Incertezze</a:t>
            </a:r>
            <a:r>
              <a:rPr lang="en-US" b="1" dirty="0" smtClean="0"/>
              <a:t> </a:t>
            </a:r>
            <a:r>
              <a:rPr lang="en-US" b="1" dirty="0" err="1" smtClean="0"/>
              <a:t>diminuite</a:t>
            </a:r>
            <a:r>
              <a:rPr lang="en-US" b="1" dirty="0" smtClean="0"/>
              <a:t> </a:t>
            </a:r>
            <a:r>
              <a:rPr lang="en-US" b="1" dirty="0" err="1" smtClean="0"/>
              <a:t>rispetto</a:t>
            </a:r>
            <a:r>
              <a:rPr lang="en-US" b="1" dirty="0" smtClean="0"/>
              <a:t> a DR2</a:t>
            </a:r>
          </a:p>
        </p:txBody>
      </p:sp>
    </p:spTree>
    <p:extLst>
      <p:ext uri="{BB962C8B-B14F-4D97-AF65-F5344CB8AC3E}">
        <p14:creationId xmlns:p14="http://schemas.microsoft.com/office/powerpoint/2010/main" val="9379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9" name="TextBox 8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334126" y="645582"/>
            <a:ext cx="6745705" cy="2585323"/>
          </a:xfrm>
          <a:prstGeom prst="rect">
            <a:avLst/>
          </a:prstGeom>
          <a:solidFill>
            <a:schemeClr val="accent4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BP e RP </a:t>
            </a:r>
            <a:r>
              <a:rPr lang="en-US" dirty="0" err="1" smtClean="0"/>
              <a:t>fino</a:t>
            </a:r>
            <a:r>
              <a:rPr lang="en-US" dirty="0" smtClean="0"/>
              <a:t> ad </a:t>
            </a:r>
            <a:r>
              <a:rPr lang="en-US" dirty="0" err="1" smtClean="0"/>
              <a:t>ora</a:t>
            </a:r>
            <a:r>
              <a:rPr lang="en-US" dirty="0" smtClean="0"/>
              <a:t> </a:t>
            </a:r>
            <a:r>
              <a:rPr lang="en-US" dirty="0" err="1" smtClean="0"/>
              <a:t>usati</a:t>
            </a:r>
            <a:r>
              <a:rPr lang="en-US" dirty="0" smtClean="0"/>
              <a:t> come “</a:t>
            </a:r>
            <a:r>
              <a:rPr lang="en-US" dirty="0" err="1" smtClean="0"/>
              <a:t>fotometri</a:t>
            </a:r>
            <a:r>
              <a:rPr lang="en-US" dirty="0" smtClean="0"/>
              <a:t> a </a:t>
            </a:r>
            <a:r>
              <a:rPr lang="en-US" dirty="0" err="1" smtClean="0"/>
              <a:t>banda</a:t>
            </a:r>
            <a:r>
              <a:rPr lang="en-US" dirty="0" smtClean="0"/>
              <a:t> </a:t>
            </a:r>
            <a:r>
              <a:rPr lang="en-US" dirty="0" err="1" smtClean="0"/>
              <a:t>singola</a:t>
            </a:r>
            <a:r>
              <a:rPr lang="en-US" dirty="0" smtClean="0"/>
              <a:t>” ma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fatti</a:t>
            </a:r>
            <a:r>
              <a:rPr lang="en-US" dirty="0" smtClean="0"/>
              <a:t> </a:t>
            </a:r>
            <a:r>
              <a:rPr lang="en-US" dirty="0" err="1" smtClean="0"/>
              <a:t>producono</a:t>
            </a:r>
            <a:r>
              <a:rPr lang="en-US" dirty="0" smtClean="0"/>
              <a:t> </a:t>
            </a:r>
            <a:r>
              <a:rPr lang="en-US" dirty="0" err="1" smtClean="0"/>
              <a:t>spettri</a:t>
            </a:r>
            <a:r>
              <a:rPr lang="en-US" dirty="0" smtClean="0"/>
              <a:t> a </a:t>
            </a:r>
            <a:r>
              <a:rPr lang="en-US" dirty="0" err="1" smtClean="0"/>
              <a:t>bassa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r>
              <a:rPr lang="en-US" dirty="0" smtClean="0"/>
              <a:t>: </a:t>
            </a:r>
            <a:r>
              <a:rPr lang="en-US" dirty="0" err="1" smtClean="0"/>
              <a:t>saranno</a:t>
            </a:r>
            <a:r>
              <a:rPr lang="en-US" dirty="0" smtClean="0"/>
              <a:t> un </a:t>
            </a:r>
            <a:r>
              <a:rPr lang="en-US" dirty="0" err="1" smtClean="0"/>
              <a:t>prodotto</a:t>
            </a:r>
            <a:r>
              <a:rPr lang="en-US" dirty="0" smtClean="0"/>
              <a:t> di </a:t>
            </a:r>
            <a:r>
              <a:rPr lang="en-US" dirty="0" err="1" smtClean="0"/>
              <a:t>punta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prossima</a:t>
            </a:r>
            <a:r>
              <a:rPr lang="en-US" dirty="0" smtClean="0"/>
              <a:t> release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Per EDR3 per la prima </a:t>
            </a:r>
            <a:r>
              <a:rPr lang="en-US" dirty="0" err="1" smtClean="0">
                <a:sym typeface="Wingdings"/>
              </a:rPr>
              <a:t>volta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uso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interno</a:t>
            </a:r>
            <a:r>
              <a:rPr lang="en-US" dirty="0" smtClean="0">
                <a:sym typeface="Wingdings"/>
              </a:rPr>
              <a:t>  </a:t>
            </a:r>
            <a:r>
              <a:rPr lang="en-US" dirty="0" err="1" smtClean="0">
                <a:sym typeface="Wingdings"/>
              </a:rPr>
              <a:t>fotometria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sintetica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Un </a:t>
            </a:r>
            <a:r>
              <a:rPr lang="en-US" dirty="0" err="1" smtClean="0">
                <a:sym typeface="Wingdings"/>
              </a:rPr>
              <a:t>modo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nuovo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potente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verificare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migliorare</a:t>
            </a:r>
            <a:r>
              <a:rPr lang="en-US" dirty="0" smtClean="0">
                <a:sym typeface="Wingdings"/>
              </a:rPr>
              <a:t> la </a:t>
            </a:r>
            <a:r>
              <a:rPr lang="en-US" dirty="0" err="1" smtClean="0">
                <a:sym typeface="Wingdings"/>
              </a:rPr>
              <a:t>calibrazione</a:t>
            </a:r>
            <a:endParaRPr lang="en-US" dirty="0" smtClean="0">
              <a:sym typeface="Wingdings"/>
            </a:endParaRPr>
          </a:p>
          <a:p>
            <a:r>
              <a:rPr lang="en-US" dirty="0" err="1">
                <a:sym typeface="Wingdings"/>
              </a:rPr>
              <a:t>i</a:t>
            </a:r>
            <a:r>
              <a:rPr lang="en-US" dirty="0" err="1" smtClean="0">
                <a:sym typeface="Wingdings"/>
              </a:rPr>
              <a:t>nterna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esterna</a:t>
            </a:r>
            <a:r>
              <a:rPr lang="en-US" dirty="0" smtClean="0">
                <a:sym typeface="Wingdings"/>
              </a:rPr>
              <a:t>  molto utile per EDR3, molto </a:t>
            </a:r>
            <a:r>
              <a:rPr lang="en-US" dirty="0" err="1" smtClean="0">
                <a:sym typeface="Wingdings"/>
              </a:rPr>
              <a:t>promettente</a:t>
            </a:r>
            <a:r>
              <a:rPr lang="en-US" dirty="0" smtClean="0">
                <a:sym typeface="Wingdings"/>
              </a:rPr>
              <a:t> per  </a:t>
            </a:r>
            <a:r>
              <a:rPr lang="en-US" dirty="0" err="1" smtClean="0">
                <a:sym typeface="Wingdings"/>
              </a:rPr>
              <a:t>il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futuro</a:t>
            </a:r>
            <a:endParaRPr lang="en-US" dirty="0">
              <a:sym typeface="Wingding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160" y="750513"/>
            <a:ext cx="2217821" cy="6039845"/>
            <a:chOff x="44160" y="750513"/>
            <a:chExt cx="2217821" cy="60398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0" y="3456675"/>
              <a:ext cx="2217821" cy="15902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72" y="5217196"/>
              <a:ext cx="2194009" cy="15731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50513"/>
              <a:ext cx="2185781" cy="26567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64739" y="3286391"/>
              <a:ext cx="13099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Credits: J.M. Carrasco</a:t>
              </a:r>
              <a:endParaRPr lang="en-US" sz="1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16085" y="3289384"/>
            <a:ext cx="5585443" cy="3515055"/>
            <a:chOff x="2703095" y="2983528"/>
            <a:chExt cx="6096000" cy="3853758"/>
          </a:xfrm>
        </p:grpSpPr>
        <p:grpSp>
          <p:nvGrpSpPr>
            <p:cNvPr id="27" name="Group 26"/>
            <p:cNvGrpSpPr/>
            <p:nvPr/>
          </p:nvGrpSpPr>
          <p:grpSpPr>
            <a:xfrm>
              <a:off x="2703095" y="3165209"/>
              <a:ext cx="6096000" cy="3672077"/>
              <a:chOff x="2462909" y="2716288"/>
              <a:chExt cx="6681091" cy="410004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462909" y="2742260"/>
                <a:ext cx="6681091" cy="4074070"/>
                <a:chOff x="2438400" y="2644098"/>
                <a:chExt cx="6681091" cy="407407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8400" y="2644098"/>
                  <a:ext cx="6681091" cy="4074070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2438400" y="6456558"/>
                  <a:ext cx="11384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 smtClean="0"/>
                    <a:t>Riello</a:t>
                  </a:r>
                  <a:r>
                    <a:rPr lang="en-US" sz="1100" dirty="0" smtClean="0"/>
                    <a:t> et al. 2020</a:t>
                  </a:r>
                  <a:endParaRPr lang="en-US" sz="1100" dirty="0"/>
                </a:p>
              </p:txBody>
            </p:sp>
          </p:grpSp>
          <p:sp>
            <p:nvSpPr>
              <p:cNvPr id="17" name="Donut 16"/>
              <p:cNvSpPr/>
              <p:nvPr/>
            </p:nvSpPr>
            <p:spPr>
              <a:xfrm>
                <a:off x="8247064" y="3982259"/>
                <a:ext cx="736515" cy="414854"/>
              </a:xfrm>
              <a:prstGeom prst="donut">
                <a:avLst>
                  <a:gd name="adj" fmla="val 391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4"/>
              <p:cNvSpPr/>
              <p:nvPr/>
            </p:nvSpPr>
            <p:spPr>
              <a:xfrm>
                <a:off x="8252011" y="5248230"/>
                <a:ext cx="785618" cy="414854"/>
              </a:xfrm>
              <a:prstGeom prst="donut">
                <a:avLst>
                  <a:gd name="adj" fmla="val 391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5"/>
              <p:cNvSpPr/>
              <p:nvPr/>
            </p:nvSpPr>
            <p:spPr>
              <a:xfrm>
                <a:off x="8228924" y="2716288"/>
                <a:ext cx="687268" cy="414854"/>
              </a:xfrm>
              <a:prstGeom prst="donut">
                <a:avLst>
                  <a:gd name="adj" fmla="val 391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978442" y="2983528"/>
              <a:ext cx="37042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≈</a:t>
              </a:r>
              <a:r>
                <a:rPr lang="en-US" sz="1400" dirty="0" smtClean="0"/>
                <a:t>100000 </a:t>
              </a:r>
              <a:r>
                <a:rPr lang="en-US" sz="1400" dirty="0" err="1" smtClean="0"/>
                <a:t>stelle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su</a:t>
              </a:r>
              <a:r>
                <a:rPr lang="en-US" sz="1400" dirty="0" smtClean="0"/>
                <a:t> un </a:t>
              </a:r>
              <a:r>
                <a:rPr lang="en-US" sz="1400" dirty="0" err="1" smtClean="0"/>
                <a:t>enorme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intervallo</a:t>
              </a:r>
              <a:r>
                <a:rPr lang="en-US" sz="1400" dirty="0" smtClean="0"/>
                <a:t> di </a:t>
              </a:r>
              <a:r>
                <a:rPr lang="en-US" sz="1400" dirty="0" err="1" smtClean="0"/>
                <a:t>colore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643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9" name="TextBox 8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6200" y="645582"/>
            <a:ext cx="9003631" cy="1754326"/>
          </a:xfrm>
          <a:prstGeom prst="rect">
            <a:avLst/>
          </a:prstGeom>
          <a:solidFill>
            <a:schemeClr val="accent4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sym typeface="Wingdings"/>
              </a:rPr>
              <a:t>Il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lavoro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per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ottenere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la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fotometria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C00000"/>
                </a:solidFill>
                <a:sym typeface="Wingdings"/>
              </a:rPr>
              <a:t>all-sky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di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riferimento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per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decenni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a venire </a:t>
            </a:r>
          </a:p>
          <a:p>
            <a:pPr algn="ctr"/>
            <a:r>
              <a:rPr lang="en-US" dirty="0" err="1" smtClean="0">
                <a:solidFill>
                  <a:srgbClr val="C00000"/>
                </a:solidFill>
                <a:sym typeface="Wingdings"/>
              </a:rPr>
              <a:t>procede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senza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sosta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.</a:t>
            </a:r>
          </a:p>
          <a:p>
            <a:endParaRPr lang="en-US" dirty="0">
              <a:solidFill>
                <a:srgbClr val="C00000"/>
              </a:solidFill>
              <a:sym typeface="Wingdings"/>
            </a:endParaRPr>
          </a:p>
          <a:p>
            <a:pPr algn="ctr"/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Oggi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guardiamo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con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grande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orgoglio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alla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fotometria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EDR3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che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ci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consente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di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ottenere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, ad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esempio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meravigliosi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diagrammi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colore-magnitudine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(HR)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presentati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negli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sym typeface="Wingdings"/>
              </a:rPr>
              <a:t>Science Verification Papers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06" y="2630557"/>
            <a:ext cx="6884418" cy="41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9" name="TextBox 8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6200" y="645582"/>
            <a:ext cx="9003631" cy="1754326"/>
          </a:xfrm>
          <a:prstGeom prst="rect">
            <a:avLst/>
          </a:prstGeom>
          <a:solidFill>
            <a:schemeClr val="accent4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l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lavoro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per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ottenere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la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fotometria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C00000"/>
                </a:solidFill>
                <a:sym typeface="Wingdings"/>
              </a:rPr>
              <a:t>all-sky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di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riferimento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per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decenni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a venire </a:t>
            </a:r>
          </a:p>
          <a:p>
            <a:pPr algn="ctr"/>
            <a:r>
              <a:rPr lang="en-US" dirty="0" err="1">
                <a:solidFill>
                  <a:srgbClr val="C00000"/>
                </a:solidFill>
                <a:sym typeface="Wingdings"/>
              </a:rPr>
              <a:t>p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rocede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senza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sosta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.</a:t>
            </a:r>
          </a:p>
          <a:p>
            <a:endParaRPr lang="en-US" dirty="0">
              <a:solidFill>
                <a:srgbClr val="C00000"/>
              </a:solidFill>
              <a:sym typeface="Wingdings"/>
            </a:endParaRPr>
          </a:p>
          <a:p>
            <a:pPr algn="ctr"/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Oggi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guardiamo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con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grande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orgoglio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alla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fotometria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EDR3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che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ci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consente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di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ottenere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, ad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esempio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meravigliosi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diagrammi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colore-magnitudine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(HR)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presentati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negli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sym typeface="Wingdings"/>
              </a:rPr>
              <a:t>Science Verification Papers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8" y="2703444"/>
            <a:ext cx="8620623" cy="38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9" name="TextBox 8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6474"/>
            <a:ext cx="9144000" cy="1480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2608" y="5783178"/>
            <a:ext cx="229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Grazie per </a:t>
            </a:r>
            <a:r>
              <a:rPr lang="en-US" dirty="0" err="1" smtClean="0"/>
              <a:t>l’attenzione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788" y="751640"/>
            <a:ext cx="8988424" cy="1169551"/>
          </a:xfrm>
          <a:prstGeom prst="rect">
            <a:avLst/>
          </a:prstGeom>
          <a:solidFill>
            <a:schemeClr val="accent4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Gaia EDR3: verso </a:t>
            </a:r>
            <a:r>
              <a:rPr lang="en-US" sz="2000" b="1" dirty="0" err="1"/>
              <a:t>una</a:t>
            </a:r>
            <a:r>
              <a:rPr lang="en-US" sz="2000" b="1" dirty="0"/>
              <a:t> </a:t>
            </a:r>
            <a:r>
              <a:rPr lang="en-US" sz="2000" b="1" dirty="0" err="1"/>
              <a:t>fotometria</a:t>
            </a:r>
            <a:r>
              <a:rPr lang="en-US" sz="2000" b="1" dirty="0"/>
              <a:t> </a:t>
            </a:r>
            <a:r>
              <a:rPr lang="en-US" sz="2000" b="1" dirty="0" err="1"/>
              <a:t>spaziale</a:t>
            </a:r>
            <a:r>
              <a:rPr lang="en-US" sz="2000" b="1" dirty="0"/>
              <a:t> ad </a:t>
            </a:r>
            <a:r>
              <a:rPr lang="en-US" sz="2000" b="1" dirty="0" err="1"/>
              <a:t>alta</a:t>
            </a:r>
            <a:r>
              <a:rPr lang="en-US" sz="2000" b="1" dirty="0"/>
              <a:t> </a:t>
            </a:r>
            <a:r>
              <a:rPr lang="en-US" sz="2000" b="1" dirty="0" err="1"/>
              <a:t>precisione</a:t>
            </a:r>
            <a:r>
              <a:rPr lang="en-US" sz="2000" b="1" dirty="0"/>
              <a:t> per </a:t>
            </a:r>
            <a:r>
              <a:rPr lang="en-US" sz="2000" b="1" dirty="0" err="1"/>
              <a:t>tutto</a:t>
            </a:r>
            <a:r>
              <a:rPr lang="en-US" sz="2000" b="1" dirty="0"/>
              <a:t> </a:t>
            </a:r>
            <a:r>
              <a:rPr lang="en-US" sz="2000" b="1" dirty="0" err="1"/>
              <a:t>il</a:t>
            </a:r>
            <a:r>
              <a:rPr lang="en-US" sz="2000" b="1" dirty="0"/>
              <a:t> </a:t>
            </a:r>
            <a:r>
              <a:rPr lang="en-US" sz="2000" b="1" dirty="0" err="1" smtClean="0"/>
              <a:t>cielo</a:t>
            </a:r>
            <a:endParaRPr lang="en-US" sz="2000" b="1" dirty="0" smtClean="0"/>
          </a:p>
          <a:p>
            <a:pPr algn="ctr"/>
            <a:endParaRPr lang="en-US" b="1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  <a:sym typeface="Wingdings"/>
            </a:endParaRPr>
          </a:p>
          <a:p>
            <a:pPr algn="ctr"/>
            <a:r>
              <a:rPr lang="en-US" sz="1600" u="sng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Michele </a:t>
            </a:r>
            <a:r>
              <a:rPr lang="en-US" sz="1600" u="sng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Bellazzini</a:t>
            </a:r>
            <a:r>
              <a:rPr lang="en-US" sz="1600" u="sng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(INAF – Oss. di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Astrofisica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e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Scienza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dello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 </a:t>
            </a:r>
            <a:r>
              <a:rPr lang="en-US" sz="1600" dirty="0" err="1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Spazio</a:t>
            </a:r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, Bologna)</a:t>
            </a:r>
          </a:p>
          <a:p>
            <a:pPr algn="ctr"/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  <a:sym typeface="Wingdings"/>
              </a:rPr>
              <a:t>per DPAC – CU5</a:t>
            </a:r>
          </a:p>
        </p:txBody>
      </p:sp>
    </p:spTree>
    <p:extLst>
      <p:ext uri="{BB962C8B-B14F-4D97-AF65-F5344CB8AC3E}">
        <p14:creationId xmlns:p14="http://schemas.microsoft.com/office/powerpoint/2010/main" val="8411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24542"/>
            <a:ext cx="9144000" cy="455688"/>
            <a:chOff x="0" y="124542"/>
            <a:chExt cx="9144000" cy="455688"/>
          </a:xfrm>
        </p:grpSpPr>
        <p:sp>
          <p:nvSpPr>
            <p:cNvPr id="9" name="TextBox 8"/>
            <p:cNvSpPr txBox="1"/>
            <p:nvPr/>
          </p:nvSpPr>
          <p:spPr>
            <a:xfrm>
              <a:off x="0" y="154146"/>
              <a:ext cx="9144000" cy="400110"/>
            </a:xfrm>
            <a:prstGeom prst="rect">
              <a:avLst/>
            </a:prstGeom>
            <a:solidFill>
              <a:srgbClr val="B817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dicembre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 charset="0"/>
                  <a:ea typeface="Avenir Next Demi Bold" charset="0"/>
                  <a:cs typeface="Avenir Next Demi Bold" charset="0"/>
                </a:rPr>
                <a:t> 2020 - Gaia Early Data Release 3</a:t>
              </a:r>
              <a:endParaRPr lang="en-US" sz="20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0771"/>
              <a:ext cx="763614" cy="4494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49" y="124542"/>
              <a:ext cx="684547" cy="4297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608" y="124542"/>
              <a:ext cx="988456" cy="4556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65" y="124542"/>
              <a:ext cx="896934" cy="45568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6200" y="645582"/>
            <a:ext cx="9003631" cy="369332"/>
          </a:xfrm>
          <a:prstGeom prst="rect">
            <a:avLst/>
          </a:prstGeom>
          <a:solidFill>
            <a:schemeClr val="accent4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ym typeface="Wingdings"/>
              </a:rPr>
              <a:t>fotometria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sintetica</a:t>
            </a:r>
            <a:endParaRPr lang="en-US" dirty="0" smtClean="0">
              <a:solidFill>
                <a:srgbClr val="C00000"/>
              </a:solidFill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75" y="1297298"/>
            <a:ext cx="7031789" cy="53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1510</TotalTime>
  <Words>656</Words>
  <Application>Microsoft Macintosh PowerPoint</Application>
  <PresentationFormat>On-screen Show (4:3)</PresentationFormat>
  <Paragraphs>78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Avenir Next</vt:lpstr>
      <vt:lpstr>Avenir Next Demi Bold</vt:lpstr>
      <vt:lpstr>Calibri</vt:lpstr>
      <vt:lpstr>Calibri Light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40</cp:revision>
  <dcterms:created xsi:type="dcterms:W3CDTF">2020-11-30T09:58:46Z</dcterms:created>
  <dcterms:modified xsi:type="dcterms:W3CDTF">2020-12-02T15:43:27Z</dcterms:modified>
</cp:coreProperties>
</file>