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18"/>
  </p:notesMasterIdLst>
  <p:handoutMasterIdLst>
    <p:handoutMasterId r:id="rId19"/>
  </p:handoutMasterIdLst>
  <p:sldIdLst>
    <p:sldId id="256" r:id="rId2"/>
    <p:sldId id="424" r:id="rId3"/>
    <p:sldId id="474" r:id="rId4"/>
    <p:sldId id="435" r:id="rId5"/>
    <p:sldId id="452" r:id="rId6"/>
    <p:sldId id="450" r:id="rId7"/>
    <p:sldId id="464" r:id="rId8"/>
    <p:sldId id="470" r:id="rId9"/>
    <p:sldId id="478" r:id="rId10"/>
    <p:sldId id="481" r:id="rId11"/>
    <p:sldId id="476" r:id="rId12"/>
    <p:sldId id="473" r:id="rId13"/>
    <p:sldId id="462" r:id="rId14"/>
    <p:sldId id="477" r:id="rId15"/>
    <p:sldId id="479" r:id="rId16"/>
    <p:sldId id="480" r:id="rId17"/>
  </p:sldIdLst>
  <p:sldSz cx="9144000" cy="6858000" type="screen4x3"/>
  <p:notesSz cx="6645275" cy="9777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FFFF00"/>
    <a:srgbClr val="FF66CC"/>
    <a:srgbClr val="FF9900"/>
    <a:srgbClr val="FF0000"/>
    <a:srgbClr val="990099"/>
    <a:srgbClr val="0000CC"/>
    <a:srgbClr val="FF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57" autoAdjust="0"/>
    <p:restoredTop sz="99491" autoAdjust="0"/>
  </p:normalViewPr>
  <p:slideViewPr>
    <p:cSldViewPr>
      <p:cViewPr>
        <p:scale>
          <a:sx n="70" d="100"/>
          <a:sy n="70" d="100"/>
        </p:scale>
        <p:origin x="-49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44" tIns="45122" rIns="90244" bIns="45122" numCol="1" anchor="t" anchorCtr="0" compatLnSpc="1">
            <a:prstTxWarp prst="textNoShape">
              <a:avLst/>
            </a:prstTxWarp>
          </a:bodyPr>
          <a:lstStyle>
            <a:lvl1pPr defTabSz="9017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963" y="0"/>
            <a:ext cx="28797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44" tIns="45122" rIns="90244" bIns="45122" numCol="1" anchor="t" anchorCtr="0" compatLnSpc="1">
            <a:prstTxWarp prst="textNoShape">
              <a:avLst/>
            </a:prstTxWarp>
          </a:bodyPr>
          <a:lstStyle>
            <a:lvl1pPr algn="r" defTabSz="9017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7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879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44" tIns="45122" rIns="90244" bIns="45122" numCol="1" anchor="b" anchorCtr="0" compatLnSpc="1">
            <a:prstTxWarp prst="textNoShape">
              <a:avLst/>
            </a:prstTxWarp>
          </a:bodyPr>
          <a:lstStyle>
            <a:lvl1pPr defTabSz="9017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963" y="9285288"/>
            <a:ext cx="2879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44" tIns="45122" rIns="90244" bIns="45122" numCol="1" anchor="b" anchorCtr="0" compatLnSpc="1">
            <a:prstTxWarp prst="textNoShape">
              <a:avLst/>
            </a:prstTxWarp>
          </a:bodyPr>
          <a:lstStyle>
            <a:lvl1pPr algn="r" defTabSz="9017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09EFF50-5161-4C3E-8503-00C111A29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25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44" tIns="45122" rIns="90244" bIns="45122" numCol="1" anchor="t" anchorCtr="0" compatLnSpc="1">
            <a:prstTxWarp prst="textNoShape">
              <a:avLst/>
            </a:prstTxWarp>
          </a:bodyPr>
          <a:lstStyle>
            <a:lvl1pPr defTabSz="9017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3963" y="0"/>
            <a:ext cx="28797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44" tIns="45122" rIns="90244" bIns="45122" numCol="1" anchor="t" anchorCtr="0" compatLnSpc="1">
            <a:prstTxWarp prst="textNoShape">
              <a:avLst/>
            </a:prstTxWarp>
          </a:bodyPr>
          <a:lstStyle>
            <a:lvl1pPr algn="r" defTabSz="9017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731838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9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45025"/>
            <a:ext cx="53149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44" tIns="45122" rIns="90244" bIns="451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79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44" tIns="45122" rIns="90244" bIns="45122" numCol="1" anchor="b" anchorCtr="0" compatLnSpc="1">
            <a:prstTxWarp prst="textNoShape">
              <a:avLst/>
            </a:prstTxWarp>
          </a:bodyPr>
          <a:lstStyle>
            <a:lvl1pPr defTabSz="9017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3963" y="9285288"/>
            <a:ext cx="2879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44" tIns="45122" rIns="90244" bIns="45122" numCol="1" anchor="b" anchorCtr="0" compatLnSpc="1">
            <a:prstTxWarp prst="textNoShape">
              <a:avLst/>
            </a:prstTxWarp>
          </a:bodyPr>
          <a:lstStyle>
            <a:lvl1pPr algn="r" defTabSz="9017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C3BFA85-00BB-4D0D-B965-2574B4809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39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0170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017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017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017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5353F57-EBD3-458A-BCAB-EA4BA5EE95EE}" type="slidenum">
              <a:rPr lang="en-US" sz="1200" smtClean="0">
                <a:latin typeface="Arial" charset="0"/>
              </a:rPr>
              <a:pPr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3BFA85-00BB-4D0D-B965-2574B4809DA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7" descr="greyfro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91567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" descr="Sron-Logo_1ppt_front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5700"/>
            <a:ext cx="9144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44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650" y="2565400"/>
            <a:ext cx="7632700" cy="20161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Master subtitle/speaker (Verdana 20)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908050"/>
            <a:ext cx="7627938" cy="1368425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en-US" noProof="0" smtClean="0"/>
              <a:t>Master title (Verdana 28 bold)</a:t>
            </a:r>
          </a:p>
        </p:txBody>
      </p:sp>
    </p:spTree>
    <p:extLst>
      <p:ext uri="{BB962C8B-B14F-4D97-AF65-F5344CB8AC3E}">
        <p14:creationId xmlns:p14="http://schemas.microsoft.com/office/powerpoint/2010/main" val="169227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"The fast and furious",  ESAC-Workshop, Madrid, 22-24th May 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B57A3-24F0-4EE7-BBF8-D6D6B9B68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7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260350"/>
            <a:ext cx="2195513" cy="5976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60350"/>
            <a:ext cx="6437312" cy="5976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"The fast and furious",  ESAC-Workshop, Madrid, 22-24th May 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4C2F8-F2B1-4DA4-9945-42EA48EDB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6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"The fast and furious",  ESAC-Workshop, Madrid, 22-24th May 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DED34-62F0-4B68-8F76-9F9C6B34E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0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"The fast and furious",  ESAC-Workshop, Madrid, 22-24th May 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8063C-C926-41EF-BFC9-8C2872153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8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316412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316413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"The fast and furious",  ESAC-Workshop, Madrid, 22-24th 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0D0F3-3222-466A-8A9C-5528DD8D5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4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"The fast and furious",  ESAC-Workshop, Madrid, 22-24th May 2013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AA3DA-FEF9-4949-9388-A4F1E01BC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"The fast and furious",  ESAC-Workshop, Madrid, 22-24th May 2013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48424-75D4-47EC-8A0A-7EE56338B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3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"The fast and furious",  ESAC-Workshop, Madrid, 22-24th May 2013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58CE8-FD46-4D78-B433-5857687C4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"The fast and furious",  ESAC-Workshop, Madrid, 22-24th 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5CE6C-56AC-43D2-9B52-FEED57109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8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"The fast and furious",  ESAC-Workshop, Madrid, 22-24th 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66685-F365-4F01-8E18-7BDC54F94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0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4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0" descr="greyfoo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297613"/>
            <a:ext cx="9156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60350"/>
            <a:ext cx="87852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title (Verdana 24 bold)</a:t>
            </a:r>
          </a:p>
        </p:txBody>
      </p:sp>
      <p:sp>
        <p:nvSpPr>
          <p:cNvPr id="40346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25538"/>
            <a:ext cx="878522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text first level (all levels Verdana 20)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29" name="Picture 34" descr="Sron-Logo_1ppt_foot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013"/>
            <a:ext cx="9144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34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597650"/>
            <a:ext cx="56165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"The fast and furious",  ESAC-Workshop, Madrid, 22-24th May 2013</a:t>
            </a:r>
            <a:endParaRPr lang="en-US"/>
          </a:p>
        </p:txBody>
      </p:sp>
      <p:sp>
        <p:nvSpPr>
          <p:cNvPr id="403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97650"/>
            <a:ext cx="5048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3F03167B-3A34-478D-B729-AA67DB827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7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SzPct val="80000"/>
        <a:buChar char="•"/>
        <a:defRPr sz="20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SzPct val="80000"/>
        <a:buChar char="•"/>
        <a:defRPr sz="20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SzPct val="80000"/>
        <a:buChar char="•"/>
        <a:defRPr sz="20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349500"/>
            <a:ext cx="6408737" cy="2374900"/>
          </a:xfrm>
        </p:spPr>
        <p:txBody>
          <a:bodyPr/>
          <a:lstStyle/>
          <a:p>
            <a:pPr algn="ctr" eaLnBrk="1" hangingPunct="1">
              <a:defRPr/>
            </a:pPr>
            <a:r>
              <a:rPr lang="nl-NL" sz="1800" dirty="0" smtClean="0">
                <a:solidFill>
                  <a:schemeClr val="tx1"/>
                </a:solidFill>
              </a:rPr>
              <a:t>Lucien Kuiper</a:t>
            </a:r>
            <a:r>
              <a:rPr lang="nl-NL" sz="1800" baseline="30000" dirty="0" smtClean="0">
                <a:solidFill>
                  <a:schemeClr val="tx1"/>
                </a:solidFill>
              </a:rPr>
              <a:t>1</a:t>
            </a:r>
            <a:r>
              <a:rPr lang="nl-NL" sz="1800" dirty="0" smtClean="0">
                <a:solidFill>
                  <a:schemeClr val="tx1"/>
                </a:solidFill>
              </a:rPr>
              <a:t> &amp; Wim Hermsen</a:t>
            </a:r>
            <a:r>
              <a:rPr lang="nl-NL" sz="1800" baseline="30000" dirty="0" smtClean="0">
                <a:solidFill>
                  <a:schemeClr val="tx1"/>
                </a:solidFill>
              </a:rPr>
              <a:t>1,2</a:t>
            </a:r>
          </a:p>
          <a:p>
            <a:pPr algn="ctr" eaLnBrk="1" hangingPunct="1">
              <a:defRPr/>
            </a:pPr>
            <a:endParaRPr lang="nl-NL" sz="1800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nl-NL" sz="1600" baseline="30000" dirty="0" smtClean="0">
                <a:solidFill>
                  <a:schemeClr val="tx1"/>
                </a:solidFill>
              </a:rPr>
              <a:t>1</a:t>
            </a:r>
            <a:r>
              <a:rPr lang="nl-NL" sz="1600" dirty="0" smtClean="0">
                <a:solidFill>
                  <a:schemeClr val="tx1"/>
                </a:solidFill>
              </a:rPr>
              <a:t>SRON Netherlands </a:t>
            </a:r>
            <a:r>
              <a:rPr lang="nl-NL" sz="1600" dirty="0" err="1" smtClean="0">
                <a:solidFill>
                  <a:schemeClr val="tx1"/>
                </a:solidFill>
              </a:rPr>
              <a:t>Institute</a:t>
            </a:r>
            <a:r>
              <a:rPr lang="nl-NL" sz="1600" dirty="0" smtClean="0">
                <a:solidFill>
                  <a:schemeClr val="tx1"/>
                </a:solidFill>
              </a:rPr>
              <a:t> </a:t>
            </a:r>
            <a:r>
              <a:rPr lang="nl-NL" sz="1600" dirty="0" err="1" smtClean="0">
                <a:solidFill>
                  <a:schemeClr val="tx1"/>
                </a:solidFill>
              </a:rPr>
              <a:t>for</a:t>
            </a:r>
            <a:r>
              <a:rPr lang="nl-NL" sz="1600" dirty="0" smtClean="0">
                <a:solidFill>
                  <a:schemeClr val="tx1"/>
                </a:solidFill>
              </a:rPr>
              <a:t> Space Research</a:t>
            </a:r>
          </a:p>
          <a:p>
            <a:pPr algn="ctr" eaLnBrk="1" hangingPunct="1">
              <a:defRPr/>
            </a:pPr>
            <a:endParaRPr lang="nl-NL" sz="1600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nl-NL" sz="1600" baseline="30000" dirty="0" smtClean="0">
                <a:solidFill>
                  <a:schemeClr val="tx1"/>
                </a:solidFill>
              </a:rPr>
              <a:t>2</a:t>
            </a:r>
            <a:r>
              <a:rPr lang="nl-NL" sz="1600" dirty="0" smtClean="0">
                <a:solidFill>
                  <a:schemeClr val="tx1"/>
                </a:solidFill>
              </a:rPr>
              <a:t>Astronomical </a:t>
            </a:r>
            <a:r>
              <a:rPr lang="nl-NL" sz="1600" dirty="0" err="1" smtClean="0">
                <a:solidFill>
                  <a:schemeClr val="tx1"/>
                </a:solidFill>
              </a:rPr>
              <a:t>Institute</a:t>
            </a:r>
            <a:r>
              <a:rPr lang="nl-NL" sz="1600" dirty="0" smtClean="0">
                <a:solidFill>
                  <a:schemeClr val="tx1"/>
                </a:solidFill>
              </a:rPr>
              <a:t> “Anton </a:t>
            </a:r>
            <a:r>
              <a:rPr lang="nl-NL" sz="1600" dirty="0" err="1" smtClean="0">
                <a:solidFill>
                  <a:schemeClr val="tx1"/>
                </a:solidFill>
              </a:rPr>
              <a:t>Pannekoek</a:t>
            </a:r>
            <a:r>
              <a:rPr lang="nl-NL" sz="1600" dirty="0" smtClean="0">
                <a:solidFill>
                  <a:schemeClr val="tx1"/>
                </a:solidFill>
              </a:rPr>
              <a:t>”,</a:t>
            </a:r>
          </a:p>
          <a:p>
            <a:pPr algn="ctr" eaLnBrk="1" hangingPunct="1">
              <a:defRPr/>
            </a:pPr>
            <a:r>
              <a:rPr lang="nl-NL" sz="1600" dirty="0" smtClean="0">
                <a:solidFill>
                  <a:schemeClr val="tx1"/>
                </a:solidFill>
              </a:rPr>
              <a:t>University of Amsterdam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39750" y="476250"/>
            <a:ext cx="8064500" cy="1152525"/>
          </a:xfr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777777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0" smtClean="0">
                <a:effectLst/>
              </a:rPr>
              <a:t>Linking the soft </a:t>
            </a:r>
            <a:r>
              <a:rPr lang="en-US" sz="2400" smtClean="0">
                <a:effectLst/>
                <a:latin typeface="Symbol" pitchFamily="18" charset="2"/>
              </a:rPr>
              <a:t>g</a:t>
            </a:r>
            <a:r>
              <a:rPr lang="en-US" sz="2400" b="0" smtClean="0">
                <a:effectLst/>
              </a:rPr>
              <a:t>-ray pulsar population with the Fermi LAT pulsar population:</a:t>
            </a:r>
            <a:br>
              <a:rPr lang="en-US" sz="2400" b="0" smtClean="0">
                <a:effectLst/>
              </a:rPr>
            </a:br>
            <a:r>
              <a:rPr lang="en-US" sz="2400" b="0" smtClean="0">
                <a:effectLst/>
              </a:rPr>
              <a:t>completing the high-energy picture</a:t>
            </a:r>
            <a:endParaRPr lang="en-US" sz="20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"The fast and furious",  ESAC-Workshop, Madrid, 22-24th May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DED34-62F0-4B68-8F76-9F9C6B34E3E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1469" y="186211"/>
            <a:ext cx="8406917" cy="369332"/>
          </a:xfrm>
          <a:prstGeom prst="rect">
            <a:avLst/>
          </a:prstGeom>
          <a:ln>
            <a:solidFill>
              <a:srgbClr val="FF990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nl-NL" sz="1800" dirty="0">
                <a:solidFill>
                  <a:srgbClr val="FFFFFF"/>
                </a:solidFill>
              </a:rPr>
              <a:t>IGR </a:t>
            </a:r>
            <a:r>
              <a:rPr lang="nl-NL" sz="1800" dirty="0" smtClean="0">
                <a:solidFill>
                  <a:srgbClr val="FFFFFF"/>
                </a:solidFill>
              </a:rPr>
              <a:t>J18490-0000: </a:t>
            </a:r>
            <a:r>
              <a:rPr lang="nl-NL" sz="1800" dirty="0" err="1" smtClean="0">
                <a:solidFill>
                  <a:srgbClr val="FFFFFF"/>
                </a:solidFill>
              </a:rPr>
              <a:t>Chandra</a:t>
            </a:r>
            <a:r>
              <a:rPr lang="nl-NL" sz="1800" dirty="0" smtClean="0">
                <a:solidFill>
                  <a:srgbClr val="FFFFFF"/>
                </a:solidFill>
              </a:rPr>
              <a:t> ACIS-S </a:t>
            </a:r>
            <a:r>
              <a:rPr lang="nl-NL" sz="1800" dirty="0" err="1" smtClean="0">
                <a:solidFill>
                  <a:srgbClr val="FFFFFF"/>
                </a:solidFill>
              </a:rPr>
              <a:t>spatially</a:t>
            </a:r>
            <a:r>
              <a:rPr lang="nl-NL" sz="1800" dirty="0" smtClean="0">
                <a:solidFill>
                  <a:srgbClr val="FFFFFF"/>
                </a:solidFill>
              </a:rPr>
              <a:t> </a:t>
            </a:r>
            <a:r>
              <a:rPr lang="nl-NL" sz="1800" dirty="0" err="1" smtClean="0">
                <a:solidFill>
                  <a:srgbClr val="FFFFFF"/>
                </a:solidFill>
              </a:rPr>
              <a:t>resolved</a:t>
            </a:r>
            <a:r>
              <a:rPr lang="nl-NL" sz="1800" dirty="0" smtClean="0">
                <a:solidFill>
                  <a:srgbClr val="FFFFFF"/>
                </a:solidFill>
              </a:rPr>
              <a:t> </a:t>
            </a:r>
            <a:r>
              <a:rPr lang="nl-NL" sz="1800" dirty="0" err="1" smtClean="0">
                <a:solidFill>
                  <a:srgbClr val="FFFFFF"/>
                </a:solidFill>
              </a:rPr>
              <a:t>spectral</a:t>
            </a:r>
            <a:r>
              <a:rPr lang="nl-NL" sz="1800" dirty="0" smtClean="0">
                <a:solidFill>
                  <a:srgbClr val="FFFFFF"/>
                </a:solidFill>
              </a:rPr>
              <a:t> analysis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9218" name="Picture 2" descr="Z:\iFolder\ppt_files\KUIPER\Presentations_2013\Madrid_ESAC\idl_IGRJ18490-0000_HE_SPC_ALL_II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16" y="692696"/>
            <a:ext cx="3885916" cy="383662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219" name="Picture 3" descr="Z:\iFolder\ppt_files\KUIPER\Presentations_2013\Madrid_ESAC\ds9_2PWN_regions_2bg_region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" r="2040"/>
          <a:stretch/>
        </p:blipFill>
        <p:spPr bwMode="auto">
          <a:xfrm>
            <a:off x="179512" y="692696"/>
            <a:ext cx="4421875" cy="383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96" y="4725144"/>
            <a:ext cx="495172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smtClean="0"/>
              <a:t>circular "</a:t>
            </a:r>
            <a:r>
              <a:rPr lang="en-US" dirty="0" err="1" smtClean="0"/>
              <a:t>bg</a:t>
            </a:r>
            <a:r>
              <a:rPr lang="en-US" dirty="0" smtClean="0"/>
              <a:t>" </a:t>
            </a:r>
            <a:r>
              <a:rPr lang="en-US" dirty="0" smtClean="0"/>
              <a:t>regions (r = 60") and </a:t>
            </a:r>
            <a:r>
              <a:rPr lang="en-US" dirty="0" smtClean="0"/>
              <a:t>2 </a:t>
            </a:r>
            <a:endParaRPr lang="en-US" dirty="0" smtClean="0"/>
          </a:p>
          <a:p>
            <a:r>
              <a:rPr lang="en-US" dirty="0" smtClean="0"/>
              <a:t>rectangular </a:t>
            </a:r>
            <a:r>
              <a:rPr lang="en-US" dirty="0" smtClean="0"/>
              <a:t>"diffuse" PWN </a:t>
            </a:r>
            <a:r>
              <a:rPr lang="en-US" dirty="0" smtClean="0"/>
              <a:t>emission extraction </a:t>
            </a:r>
          </a:p>
          <a:p>
            <a:r>
              <a:rPr lang="en-US" dirty="0" smtClean="0"/>
              <a:t>regions </a:t>
            </a:r>
            <a:r>
              <a:rPr lang="en-US" dirty="0" smtClean="0"/>
              <a:t>(</a:t>
            </a:r>
            <a:r>
              <a:rPr lang="en-US" sz="1400" dirty="0" smtClean="0"/>
              <a:t>150" x 65" </a:t>
            </a:r>
            <a:r>
              <a:rPr lang="en-US" dirty="0" smtClean="0"/>
              <a:t>and </a:t>
            </a:r>
            <a:r>
              <a:rPr lang="en-US" sz="1400" dirty="0" smtClean="0"/>
              <a:t>75" x 37.5"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minus </a:t>
            </a:r>
            <a:r>
              <a:rPr lang="en-US" sz="1400" dirty="0" smtClean="0"/>
              <a:t>5"</a:t>
            </a:r>
            <a:r>
              <a:rPr lang="en-US" dirty="0" smtClean="0"/>
              <a:t> radius </a:t>
            </a:r>
            <a:r>
              <a:rPr lang="en-US" dirty="0" smtClean="0"/>
              <a:t>source region) </a:t>
            </a:r>
            <a:r>
              <a:rPr lang="en-US" dirty="0" smtClean="0"/>
              <a:t>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Weak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hard </a:t>
            </a:r>
            <a:r>
              <a:rPr lang="en-US" dirty="0" smtClean="0">
                <a:solidFill>
                  <a:srgbClr val="FFFF00"/>
                </a:solidFill>
              </a:rPr>
              <a:t>PWN emission  </a:t>
            </a:r>
            <a:r>
              <a:rPr lang="en-US" b="1" dirty="0" smtClean="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dirty="0" smtClean="0">
                <a:solidFill>
                  <a:srgbClr val="FFFF00"/>
                </a:solidFill>
              </a:rPr>
              <a:t> = 1.18 +/- 0.05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     about </a:t>
            </a:r>
            <a:r>
              <a:rPr lang="en-US" dirty="0" smtClean="0">
                <a:solidFill>
                  <a:srgbClr val="FFFF00"/>
                </a:solidFill>
              </a:rPr>
              <a:t>5 x </a:t>
            </a:r>
            <a:r>
              <a:rPr lang="en-US" dirty="0" smtClean="0">
                <a:solidFill>
                  <a:srgbClr val="FFFF00"/>
                </a:solidFill>
              </a:rPr>
              <a:t>weaker </a:t>
            </a:r>
            <a:r>
              <a:rPr lang="en-US" dirty="0" smtClean="0">
                <a:solidFill>
                  <a:srgbClr val="FFFF00"/>
                </a:solidFill>
              </a:rPr>
              <a:t>than PSR </a:t>
            </a:r>
            <a:r>
              <a:rPr lang="en-US" dirty="0" smtClean="0">
                <a:solidFill>
                  <a:srgbClr val="FFFF00"/>
                </a:solidFill>
              </a:rPr>
              <a:t>emission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469" y="4149080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2-10 </a:t>
            </a:r>
            <a:r>
              <a:rPr lang="en-US" b="1" dirty="0" err="1" smtClean="0">
                <a:solidFill>
                  <a:srgbClr val="FFC000"/>
                </a:solidFill>
              </a:rPr>
              <a:t>keV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4509120"/>
            <a:ext cx="3828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HE-spectrum (Total; </a:t>
            </a:r>
            <a:r>
              <a:rPr lang="en-US" dirty="0" err="1" smtClean="0"/>
              <a:t>unabs</a:t>
            </a:r>
            <a:r>
              <a:rPr lang="en-US" dirty="0" smtClean="0"/>
              <a:t>. )</a:t>
            </a:r>
            <a:br>
              <a:rPr lang="en-US" dirty="0" smtClean="0"/>
            </a:br>
            <a:r>
              <a:rPr lang="en-US" dirty="0" smtClean="0"/>
              <a:t>ACIS-S (5" source): 1.08+/- 0.02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EPIC MOS 1+2      : 1.13 +/- 0.01</a:t>
            </a:r>
            <a:br>
              <a:rPr lang="en-US" dirty="0" smtClean="0"/>
            </a:br>
            <a:r>
              <a:rPr lang="en-US" dirty="0" smtClean="0"/>
              <a:t>EPIC </a:t>
            </a:r>
            <a:r>
              <a:rPr lang="en-US" dirty="0" err="1" smtClean="0"/>
              <a:t>Pn</a:t>
            </a:r>
            <a:r>
              <a:rPr lang="en-US" dirty="0" smtClean="0"/>
              <a:t> (SWM)     : 1.23 +/- 0.01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Pulsed</a:t>
            </a:r>
            <a:br>
              <a:rPr lang="en-US" dirty="0" smtClean="0"/>
            </a:br>
            <a:r>
              <a:rPr lang="en-US" dirty="0" smtClean="0"/>
              <a:t>EPIC </a:t>
            </a:r>
            <a:r>
              <a:rPr lang="en-US" dirty="0" err="1" smtClean="0"/>
              <a:t>Pn</a:t>
            </a:r>
            <a:r>
              <a:rPr lang="en-US" dirty="0" smtClean="0"/>
              <a:t> (SWM)     : 1.14 +/- 0.01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 smtClean="0">
                <a:solidFill>
                  <a:srgbClr val="CCECFF"/>
                </a:solidFill>
              </a:rPr>
              <a:t>"The fast and furious",  ESAC-Workshop, Madrid, 22-24th May 2013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FEE01AD-9241-4C08-A2A4-6F706EE5C47D}" type="slidenum">
              <a:rPr lang="en-US" sz="1200" smtClean="0">
                <a:solidFill>
                  <a:srgbClr val="CCECFF"/>
                </a:solidFill>
              </a:rPr>
              <a:pPr/>
              <a:t>11</a:t>
            </a:fld>
            <a:endParaRPr lang="en-US" sz="1200" smtClean="0">
              <a:solidFill>
                <a:srgbClr val="CCECFF"/>
              </a:solidFill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32175"/>
            <a:ext cx="4354512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2780952" y="107950"/>
            <a:ext cx="3951288" cy="3683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 sz="1800" dirty="0"/>
              <a:t>Soft </a:t>
            </a:r>
            <a:r>
              <a:rPr lang="nl-NL" sz="1800" b="1" dirty="0" err="1">
                <a:latin typeface="Symbol" pitchFamily="18" charset="2"/>
              </a:rPr>
              <a:t>g</a:t>
            </a:r>
            <a:r>
              <a:rPr lang="nl-NL" sz="1800" dirty="0" err="1"/>
              <a:t>-ray</a:t>
            </a:r>
            <a:r>
              <a:rPr lang="nl-NL" sz="1800" dirty="0"/>
              <a:t> pulsar </a:t>
            </a:r>
            <a:r>
              <a:rPr lang="nl-NL" sz="1800" dirty="0" err="1"/>
              <a:t>characteristics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68313" y="806450"/>
            <a:ext cx="35639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dirty="0" err="1"/>
              <a:t>Spectral</a:t>
            </a:r>
            <a:r>
              <a:rPr lang="nl-NL" dirty="0"/>
              <a:t> view </a:t>
            </a:r>
            <a:r>
              <a:rPr lang="nl-NL" dirty="0">
                <a:latin typeface="+mn-lt"/>
              </a:rPr>
              <a:t>(1 </a:t>
            </a:r>
            <a:r>
              <a:rPr lang="nl-NL" dirty="0" err="1">
                <a:latin typeface="+mn-lt"/>
              </a:rPr>
              <a:t>keV</a:t>
            </a:r>
            <a:r>
              <a:rPr lang="nl-NL" dirty="0">
                <a:latin typeface="+mn-lt"/>
              </a:rPr>
              <a:t> – 10 </a:t>
            </a:r>
            <a:r>
              <a:rPr lang="nl-NL" dirty="0" err="1">
                <a:latin typeface="+mn-lt"/>
              </a:rPr>
              <a:t>GeV</a:t>
            </a:r>
            <a:r>
              <a:rPr lang="nl-NL" dirty="0">
                <a:latin typeface="+mn-lt"/>
              </a:rPr>
              <a:t>)</a:t>
            </a:r>
            <a:r>
              <a:rPr lang="nl-NL" sz="1800" dirty="0">
                <a:latin typeface="Symbol" pitchFamily="18" charset="2"/>
              </a:rPr>
              <a:t> </a:t>
            </a:r>
            <a:endParaRPr lang="en-US" sz="1800" dirty="0">
              <a:latin typeface="Symbol" pitchFamily="18" charset="2"/>
            </a:endParaRPr>
          </a:p>
        </p:txBody>
      </p:sp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107950" y="5732463"/>
            <a:ext cx="4135438" cy="33813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/>
              <a:t>Maximum luminosity at MeV energies!</a:t>
            </a:r>
            <a:endParaRPr lang="en-US"/>
          </a:p>
        </p:txBody>
      </p:sp>
      <p:sp>
        <p:nvSpPr>
          <p:cNvPr id="15368" name="TextBox 4"/>
          <p:cNvSpPr txBox="1">
            <a:spLocks noChangeArrowheads="1"/>
          </p:cNvSpPr>
          <p:nvPr/>
        </p:nvSpPr>
        <p:spPr bwMode="auto">
          <a:xfrm>
            <a:off x="4500563" y="766763"/>
            <a:ext cx="42259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/>
              <a:t>Profile morphology:</a:t>
            </a:r>
            <a:br>
              <a:rPr lang="nl-NL"/>
            </a:br>
            <a:endParaRPr lang="nl-NL"/>
          </a:p>
          <a:p>
            <a:r>
              <a:rPr lang="nl-NL"/>
              <a:t>Single sharp pulse  : #2</a:t>
            </a:r>
            <a:br>
              <a:rPr lang="nl-NL"/>
            </a:br>
            <a:endParaRPr lang="nl-NL"/>
          </a:p>
          <a:p>
            <a:r>
              <a:rPr lang="nl-NL"/>
              <a:t>Two (sharp) pulses : #3 (All LAT)</a:t>
            </a:r>
          </a:p>
          <a:p>
            <a:endParaRPr lang="nl-NL"/>
          </a:p>
          <a:p>
            <a:r>
              <a:rPr lang="nl-NL"/>
              <a:t>Multiple sharp        : #1 (Vela; LAT)</a:t>
            </a:r>
            <a:br>
              <a:rPr lang="nl-NL"/>
            </a:br>
            <a:endParaRPr lang="nl-NL"/>
          </a:p>
          <a:p>
            <a:r>
              <a:rPr lang="nl-NL"/>
              <a:t>Single (structured) : #9 (1509-58;LAT)</a:t>
            </a:r>
          </a:p>
          <a:p>
            <a:r>
              <a:rPr lang="nl-NL"/>
              <a:t>     broad pulse</a:t>
            </a:r>
          </a:p>
        </p:txBody>
      </p:sp>
      <p:pic>
        <p:nvPicPr>
          <p:cNvPr id="1536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44600"/>
            <a:ext cx="4054475" cy="4375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Box 4"/>
          <p:cNvSpPr txBox="1">
            <a:spLocks noChangeArrowheads="1"/>
          </p:cNvSpPr>
          <p:nvPr/>
        </p:nvSpPr>
        <p:spPr bwMode="auto">
          <a:xfrm>
            <a:off x="4787900" y="3470275"/>
            <a:ext cx="936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 sz="1000" b="1">
                <a:solidFill>
                  <a:srgbClr val="7030A0"/>
                </a:solidFill>
              </a:rPr>
              <a:t>1509-58</a:t>
            </a:r>
            <a:endParaRPr lang="en-US" sz="1000" b="1">
              <a:solidFill>
                <a:srgbClr val="7030A0"/>
              </a:solidFill>
            </a:endParaRPr>
          </a:p>
        </p:txBody>
      </p:sp>
      <p:sp>
        <p:nvSpPr>
          <p:cNvPr id="15371" name="TextBox 5"/>
          <p:cNvSpPr txBox="1">
            <a:spLocks noChangeArrowheads="1"/>
          </p:cNvSpPr>
          <p:nvPr/>
        </p:nvSpPr>
        <p:spPr bwMode="auto">
          <a:xfrm>
            <a:off x="4716463" y="4732338"/>
            <a:ext cx="976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 sz="1000" b="1">
                <a:solidFill>
                  <a:srgbClr val="7030A0"/>
                </a:solidFill>
              </a:rPr>
              <a:t>1846-0258</a:t>
            </a:r>
            <a:endParaRPr lang="en-US" sz="1000" b="1">
              <a:solidFill>
                <a:srgbClr val="7030A0"/>
              </a:solidFill>
            </a:endParaRPr>
          </a:p>
        </p:txBody>
      </p:sp>
      <p:sp>
        <p:nvSpPr>
          <p:cNvPr id="15372" name="TextBox 6"/>
          <p:cNvSpPr txBox="1">
            <a:spLocks noChangeArrowheads="1"/>
          </p:cNvSpPr>
          <p:nvPr/>
        </p:nvSpPr>
        <p:spPr bwMode="auto">
          <a:xfrm>
            <a:off x="5994400" y="4724400"/>
            <a:ext cx="14573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 sz="1000" b="1">
                <a:solidFill>
                  <a:srgbClr val="7030A0"/>
                </a:solidFill>
              </a:rPr>
              <a:t>IGR J18490-0000</a:t>
            </a:r>
            <a:endParaRPr lang="en-US" sz="1000" b="1">
              <a:solidFill>
                <a:srgbClr val="7030A0"/>
              </a:solidFill>
            </a:endParaRPr>
          </a:p>
        </p:txBody>
      </p:sp>
      <p:sp>
        <p:nvSpPr>
          <p:cNvPr id="15373" name="TextBox 7"/>
          <p:cNvSpPr txBox="1">
            <a:spLocks noChangeArrowheads="1"/>
          </p:cNvSpPr>
          <p:nvPr/>
        </p:nvSpPr>
        <p:spPr bwMode="auto">
          <a:xfrm>
            <a:off x="6026150" y="3470275"/>
            <a:ext cx="1425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 sz="1000" b="1">
                <a:solidFill>
                  <a:srgbClr val="7030A0"/>
                </a:solidFill>
              </a:rPr>
              <a:t>AX J1838.0-0655</a:t>
            </a:r>
            <a:endParaRPr lang="en-US" sz="1000" b="1">
              <a:solidFill>
                <a:srgbClr val="7030A0"/>
              </a:solidFill>
            </a:endParaRPr>
          </a:p>
        </p:txBody>
      </p:sp>
      <p:sp>
        <p:nvSpPr>
          <p:cNvPr id="15374" name="TextBox 8"/>
          <p:cNvSpPr txBox="1">
            <a:spLocks noChangeArrowheads="1"/>
          </p:cNvSpPr>
          <p:nvPr/>
        </p:nvSpPr>
        <p:spPr bwMode="auto">
          <a:xfrm>
            <a:off x="7740650" y="3500438"/>
            <a:ext cx="976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 sz="1000" b="1">
                <a:solidFill>
                  <a:srgbClr val="7030A0"/>
                </a:solidFill>
              </a:rPr>
              <a:t>0205-6449</a:t>
            </a:r>
            <a:endParaRPr lang="en-US" sz="1000" b="1">
              <a:solidFill>
                <a:srgbClr val="7030A0"/>
              </a:solidFill>
            </a:endParaRPr>
          </a:p>
        </p:txBody>
      </p:sp>
      <p:sp>
        <p:nvSpPr>
          <p:cNvPr id="15375" name="TextBox 9"/>
          <p:cNvSpPr txBox="1">
            <a:spLocks noChangeArrowheads="1"/>
          </p:cNvSpPr>
          <p:nvPr/>
        </p:nvSpPr>
        <p:spPr bwMode="auto">
          <a:xfrm>
            <a:off x="7721600" y="4724400"/>
            <a:ext cx="10271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 sz="1000" b="1">
                <a:solidFill>
                  <a:srgbClr val="7030A0"/>
                </a:solidFill>
              </a:rPr>
              <a:t>2229+6114</a:t>
            </a:r>
            <a:endParaRPr lang="en-US" sz="10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 smtClean="0">
                <a:solidFill>
                  <a:srgbClr val="CCECFF"/>
                </a:solidFill>
              </a:rPr>
              <a:t>"The fast and furious",  ESAC-Workshop, Madrid, 22-24th May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2B50DCE-9363-4629-9260-065C4C0E52BA}" type="slidenum">
              <a:rPr lang="en-US" sz="1200" smtClean="0">
                <a:solidFill>
                  <a:srgbClr val="CCECFF"/>
                </a:solidFill>
              </a:rPr>
              <a:pPr/>
              <a:t>12</a:t>
            </a:fld>
            <a:endParaRPr lang="en-US" sz="1200" smtClean="0">
              <a:solidFill>
                <a:srgbClr val="CCECFF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3714750"/>
            <a:ext cx="2951162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15888"/>
            <a:ext cx="29527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2" name="TextBox 1"/>
          <p:cNvSpPr txBox="1">
            <a:spLocks noChangeArrowheads="1"/>
          </p:cNvSpPr>
          <p:nvPr/>
        </p:nvSpPr>
        <p:spPr bwMode="auto">
          <a:xfrm>
            <a:off x="-36513" y="981075"/>
            <a:ext cx="169862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/>
              <a:t>Spin-down</a:t>
            </a:r>
            <a:br>
              <a:rPr lang="nl-NL"/>
            </a:br>
            <a:r>
              <a:rPr lang="nl-NL"/>
              <a:t>luminosity</a:t>
            </a:r>
            <a:br>
              <a:rPr lang="nl-NL"/>
            </a:br>
            <a:r>
              <a:rPr lang="nl-NL"/>
              <a:t>(non-recycled)</a:t>
            </a:r>
            <a:endParaRPr lang="en-US"/>
          </a:p>
        </p:txBody>
      </p:sp>
      <p:sp>
        <p:nvSpPr>
          <p:cNvPr id="16393" name="TextBox 2"/>
          <p:cNvSpPr txBox="1">
            <a:spLocks noChangeArrowheads="1"/>
          </p:cNvSpPr>
          <p:nvPr/>
        </p:nvSpPr>
        <p:spPr bwMode="auto">
          <a:xfrm>
            <a:off x="-17463" y="4221163"/>
            <a:ext cx="169862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/>
              <a:t>Characteristic</a:t>
            </a:r>
            <a:br>
              <a:rPr lang="nl-NL"/>
            </a:br>
            <a:r>
              <a:rPr lang="nl-NL"/>
              <a:t>age/time scale</a:t>
            </a:r>
            <a:endParaRPr lang="en-US"/>
          </a:p>
        </p:txBody>
      </p:sp>
      <p:sp>
        <p:nvSpPr>
          <p:cNvPr id="16396" name="TextBox 5"/>
          <p:cNvSpPr txBox="1">
            <a:spLocks noChangeArrowheads="1"/>
          </p:cNvSpPr>
          <p:nvPr/>
        </p:nvSpPr>
        <p:spPr bwMode="auto">
          <a:xfrm>
            <a:off x="2198688" y="234950"/>
            <a:ext cx="248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 sz="1400" b="1" dirty="0">
                <a:solidFill>
                  <a:srgbClr val="0000CC"/>
                </a:solidFill>
              </a:rPr>
              <a:t>35.70 +/- 1.05 </a:t>
            </a:r>
            <a:r>
              <a:rPr lang="nl-NL" sz="1400" b="1" dirty="0"/>
              <a:t/>
            </a:r>
            <a:br>
              <a:rPr lang="nl-NL" sz="1400" b="1" dirty="0"/>
            </a:br>
            <a:r>
              <a:rPr lang="nl-NL" sz="1400" b="1" dirty="0"/>
              <a:t>            </a:t>
            </a:r>
            <a:r>
              <a:rPr lang="nl-NL" sz="1400" b="1" dirty="0">
                <a:solidFill>
                  <a:srgbClr val="FF66CC"/>
                </a:solidFill>
              </a:rPr>
              <a:t>37.46 +/- 0.66</a:t>
            </a:r>
            <a:endParaRPr lang="en-US" sz="1400" b="1" dirty="0">
              <a:solidFill>
                <a:srgbClr val="FF66CC"/>
              </a:solidFill>
            </a:endParaRPr>
          </a:p>
        </p:txBody>
      </p:sp>
      <p:sp>
        <p:nvSpPr>
          <p:cNvPr id="16397" name="TextBox 12"/>
          <p:cNvSpPr txBox="1">
            <a:spLocks noChangeArrowheads="1"/>
          </p:cNvSpPr>
          <p:nvPr/>
        </p:nvSpPr>
        <p:spPr bwMode="auto">
          <a:xfrm>
            <a:off x="2055813" y="3860800"/>
            <a:ext cx="1935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 sz="1400" b="1">
                <a:solidFill>
                  <a:srgbClr val="FF66CC"/>
                </a:solidFill>
              </a:rPr>
              <a:t>3.78 +/- 0.52 </a:t>
            </a:r>
            <a:r>
              <a:rPr lang="nl-NL" sz="1400" b="1"/>
              <a:t/>
            </a:r>
            <a:br>
              <a:rPr lang="nl-NL" sz="1400" b="1"/>
            </a:br>
            <a:r>
              <a:rPr lang="nl-NL" sz="1400" b="1"/>
              <a:t>      </a:t>
            </a:r>
            <a:r>
              <a:rPr lang="nl-NL" sz="1400" b="1">
                <a:solidFill>
                  <a:srgbClr val="0000CC"/>
                </a:solidFill>
              </a:rPr>
              <a:t>4.80 +/- 0.76</a:t>
            </a:r>
            <a:endParaRPr lang="en-US" sz="1400" b="1">
              <a:solidFill>
                <a:srgbClr val="0000CC"/>
              </a:solidFill>
            </a:endParaRPr>
          </a:p>
        </p:txBody>
      </p:sp>
      <p:sp>
        <p:nvSpPr>
          <p:cNvPr id="16398" name="TextBox 1"/>
          <p:cNvSpPr txBox="1">
            <a:spLocks noChangeArrowheads="1"/>
          </p:cNvSpPr>
          <p:nvPr/>
        </p:nvSpPr>
        <p:spPr bwMode="auto">
          <a:xfrm>
            <a:off x="107950" y="2205038"/>
            <a:ext cx="1414463" cy="5842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/>
              <a:t>~60 x more</a:t>
            </a:r>
            <a:br>
              <a:rPr lang="nl-NL"/>
            </a:br>
            <a:r>
              <a:rPr lang="nl-NL"/>
              <a:t>energetic </a:t>
            </a:r>
            <a:endParaRPr lang="en-US"/>
          </a:p>
        </p:txBody>
      </p:sp>
      <p:sp>
        <p:nvSpPr>
          <p:cNvPr id="16399" name="TextBox 2"/>
          <p:cNvSpPr txBox="1">
            <a:spLocks noChangeArrowheads="1"/>
          </p:cNvSpPr>
          <p:nvPr/>
        </p:nvSpPr>
        <p:spPr bwMode="auto">
          <a:xfrm>
            <a:off x="250825" y="5445125"/>
            <a:ext cx="1217613" cy="5842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/>
              <a:t>~10 x </a:t>
            </a:r>
            <a:br>
              <a:rPr lang="nl-NL"/>
            </a:br>
            <a:r>
              <a:rPr lang="nl-NL"/>
              <a:t>"younger"</a:t>
            </a:r>
            <a:endParaRPr lang="en-US"/>
          </a:p>
        </p:txBody>
      </p:sp>
      <p:pic>
        <p:nvPicPr>
          <p:cNvPr id="9219" name="Picture 3" descr="Y:\iFolder\ppt_files\KUIPER\Presentations_2013\Madrid_ESAC\idl_bs_dst.ep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t="2445" r="-4" b="2281"/>
          <a:stretch/>
        </p:blipFill>
        <p:spPr bwMode="auto">
          <a:xfrm>
            <a:off x="5216892" y="1824039"/>
            <a:ext cx="2943378" cy="298132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extBox 1"/>
          <p:cNvSpPr txBox="1"/>
          <p:nvPr/>
        </p:nvSpPr>
        <p:spPr>
          <a:xfrm>
            <a:off x="4716016" y="395953"/>
            <a:ext cx="4519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grey: Fermi LAT pulsars (76 entries)</a:t>
            </a:r>
            <a:br>
              <a:rPr lang="en-US" dirty="0" smtClean="0"/>
            </a:br>
            <a:r>
              <a:rPr lang="en-US" dirty="0" smtClean="0"/>
              <a:t>Dark grey: Soft </a:t>
            </a:r>
            <a:r>
              <a:rPr lang="en-US" b="1" dirty="0" smtClean="0">
                <a:latin typeface="Symbol" pitchFamily="18" charset="2"/>
              </a:rPr>
              <a:t>g</a:t>
            </a:r>
            <a:r>
              <a:rPr lang="en-US" dirty="0" smtClean="0"/>
              <a:t>-ray pulsars  (16 entries)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5098268"/>
            <a:ext cx="2060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Surface magnetic </a:t>
            </a:r>
            <a:br>
              <a:rPr lang="en-US" dirty="0" smtClean="0"/>
            </a:br>
            <a:r>
              <a:rPr lang="en-US" dirty="0" smtClean="0"/>
              <a:t>field strength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58246" y="1943428"/>
            <a:ext cx="2502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1400" b="1" dirty="0" smtClean="0">
                <a:solidFill>
                  <a:srgbClr val="0000CC"/>
                </a:solidFill>
              </a:rPr>
              <a:t>12.35 </a:t>
            </a:r>
            <a:r>
              <a:rPr lang="nl-NL" sz="1400" b="1" dirty="0">
                <a:solidFill>
                  <a:srgbClr val="0000CC"/>
                </a:solidFill>
              </a:rPr>
              <a:t>+/- </a:t>
            </a:r>
            <a:r>
              <a:rPr lang="nl-NL" sz="1400" b="1" dirty="0" smtClean="0">
                <a:solidFill>
                  <a:srgbClr val="0000CC"/>
                </a:solidFill>
              </a:rPr>
              <a:t>0.37 </a:t>
            </a:r>
            <a:r>
              <a:rPr lang="nl-NL" sz="1400" b="1" dirty="0">
                <a:solidFill>
                  <a:srgbClr val="FFFFFF"/>
                </a:solidFill>
              </a:rPr>
              <a:t/>
            </a:r>
            <a:br>
              <a:rPr lang="nl-NL" sz="1400" b="1" dirty="0">
                <a:solidFill>
                  <a:srgbClr val="FFFFFF"/>
                </a:solidFill>
              </a:rPr>
            </a:br>
            <a:r>
              <a:rPr lang="nl-NL" sz="1400" b="1" dirty="0">
                <a:solidFill>
                  <a:srgbClr val="FFFFFF"/>
                </a:solidFill>
              </a:rPr>
              <a:t>            </a:t>
            </a:r>
            <a:r>
              <a:rPr lang="nl-NL" sz="1400" b="1" dirty="0" smtClean="0">
                <a:solidFill>
                  <a:srgbClr val="FF66CC"/>
                </a:solidFill>
              </a:rPr>
              <a:t>12.49 </a:t>
            </a:r>
            <a:r>
              <a:rPr lang="nl-NL" sz="1400" b="1" dirty="0">
                <a:solidFill>
                  <a:srgbClr val="FF66CC"/>
                </a:solidFill>
              </a:rPr>
              <a:t>+/- </a:t>
            </a:r>
            <a:r>
              <a:rPr lang="nl-NL" sz="1400" b="1" dirty="0" smtClean="0">
                <a:solidFill>
                  <a:srgbClr val="FF66CC"/>
                </a:solidFill>
              </a:rPr>
              <a:t>0.48</a:t>
            </a:r>
            <a:endParaRPr lang="en-US" sz="1400" b="1" dirty="0">
              <a:solidFill>
                <a:srgbClr val="FF66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5826750"/>
            <a:ext cx="2843664" cy="33855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Comparable distributions!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 smtClean="0">
                <a:solidFill>
                  <a:srgbClr val="CCECFF"/>
                </a:solidFill>
              </a:rPr>
              <a:t>"The fast and furious",  ESAC-Workshop, Madrid, 22-24th May 2013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0C6168F-0302-4FB1-8FFD-48028EED71E1}" type="slidenum">
              <a:rPr lang="en-US" sz="1200" smtClean="0">
                <a:solidFill>
                  <a:srgbClr val="CCECFF"/>
                </a:solidFill>
              </a:rPr>
              <a:pPr/>
              <a:t>13</a:t>
            </a:fld>
            <a:endParaRPr lang="en-US" sz="1200" smtClean="0">
              <a:solidFill>
                <a:srgbClr val="CCECFF"/>
              </a:solidFill>
            </a:endParaRPr>
          </a:p>
        </p:txBody>
      </p:sp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142875"/>
            <a:ext cx="3384550" cy="477838"/>
          </a:xfrm>
          <a:ln w="19050">
            <a:solidFill>
              <a:srgbClr val="FFC0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000" b="0" dirty="0" smtClean="0"/>
              <a:t>Summary &amp; Conclusions 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The number of pulsars detected at soft 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Symbol" pitchFamily="18" charset="2"/>
              </a:rPr>
              <a:t>g</a:t>
            </a:r>
            <a:r>
              <a:rPr lang="en-US" sz="1600" dirty="0" smtClean="0">
                <a:solidFill>
                  <a:schemeClr val="tx1"/>
                </a:solidFill>
              </a:rPr>
              <a:t>-rays has increased to 15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[+1]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Above 100 MeV now more than 117 pulsars detected by Fermi LAT, only 5 pulsars in both samples…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l-NL" sz="1600" dirty="0" smtClean="0">
                <a:solidFill>
                  <a:schemeClr val="tx1"/>
                </a:solidFill>
              </a:rPr>
              <a:t>The soft </a:t>
            </a:r>
            <a:r>
              <a:rPr lang="nl-NL" sz="1800" b="1" dirty="0" err="1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nl-NL" sz="1600" dirty="0" err="1" smtClean="0">
                <a:solidFill>
                  <a:schemeClr val="tx1"/>
                </a:solidFill>
              </a:rPr>
              <a:t>-ray</a:t>
            </a:r>
            <a:r>
              <a:rPr lang="nl-NL" sz="1600" dirty="0" smtClean="0">
                <a:solidFill>
                  <a:schemeClr val="tx1"/>
                </a:solidFill>
              </a:rPr>
              <a:t> pulsar </a:t>
            </a:r>
            <a:r>
              <a:rPr lang="nl-NL" sz="1600" dirty="0" err="1" smtClean="0">
                <a:solidFill>
                  <a:schemeClr val="tx1"/>
                </a:solidFill>
              </a:rPr>
              <a:t>population</a:t>
            </a:r>
            <a:r>
              <a:rPr lang="nl-NL" sz="1600" dirty="0" smtClean="0">
                <a:solidFill>
                  <a:schemeClr val="tx1"/>
                </a:solidFill>
              </a:rPr>
              <a:t> is </a:t>
            </a:r>
            <a:r>
              <a:rPr lang="nl-NL" sz="1600" u="sng" dirty="0" err="1" smtClean="0">
                <a:solidFill>
                  <a:schemeClr val="tx1"/>
                </a:solidFill>
                <a:effectLst/>
              </a:rPr>
              <a:t>younger</a:t>
            </a:r>
            <a:r>
              <a:rPr lang="nl-NL" sz="1600" dirty="0" smtClean="0">
                <a:solidFill>
                  <a:schemeClr val="tx1"/>
                </a:solidFill>
                <a:effectLst/>
              </a:rPr>
              <a:t>  </a:t>
            </a:r>
            <a:r>
              <a:rPr lang="nl-NL" sz="1600" dirty="0" err="1" smtClean="0">
                <a:solidFill>
                  <a:schemeClr val="tx1"/>
                </a:solidFill>
              </a:rPr>
              <a:t>and</a:t>
            </a:r>
            <a:r>
              <a:rPr lang="nl-NL" sz="1600" dirty="0" smtClean="0">
                <a:solidFill>
                  <a:schemeClr val="tx1"/>
                </a:solidFill>
              </a:rPr>
              <a:t> more </a:t>
            </a:r>
            <a:r>
              <a:rPr lang="nl-NL" sz="1600" u="sng" dirty="0" err="1" smtClean="0">
                <a:solidFill>
                  <a:schemeClr val="tx1"/>
                </a:solidFill>
              </a:rPr>
              <a:t>energetic</a:t>
            </a:r>
            <a:r>
              <a:rPr lang="nl-NL" sz="1600" dirty="0" smtClean="0">
                <a:solidFill>
                  <a:schemeClr val="tx1"/>
                </a:solidFill>
              </a:rPr>
              <a:t>  </a:t>
            </a:r>
            <a:r>
              <a:rPr lang="nl-NL" sz="1600" dirty="0" err="1" smtClean="0">
                <a:solidFill>
                  <a:schemeClr val="tx1"/>
                </a:solidFill>
              </a:rPr>
              <a:t>than</a:t>
            </a:r>
            <a:r>
              <a:rPr lang="nl-NL" sz="1600" dirty="0" smtClean="0">
                <a:solidFill>
                  <a:schemeClr val="tx1"/>
                </a:solidFill>
              </a:rPr>
              <a:t> the LAT </a:t>
            </a:r>
            <a:r>
              <a:rPr lang="nl-NL" sz="1600" dirty="0" err="1" smtClean="0">
                <a:solidFill>
                  <a:schemeClr val="tx1"/>
                </a:solidFill>
              </a:rPr>
              <a:t>one</a:t>
            </a:r>
            <a:r>
              <a:rPr lang="nl-NL" sz="1600" dirty="0" smtClean="0">
                <a:solidFill>
                  <a:schemeClr val="tx1"/>
                </a:solidFill>
              </a:rPr>
              <a:t/>
            </a:r>
            <a:br>
              <a:rPr lang="nl-NL" sz="1600" dirty="0" smtClean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Soft </a:t>
            </a:r>
            <a:r>
              <a:rPr lang="en-US" sz="1800" b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1600" dirty="0" smtClean="0">
                <a:solidFill>
                  <a:schemeClr val="tx1"/>
                </a:solidFill>
              </a:rPr>
              <a:t>-ray pulsars reach max. luminosity at MeV energies, the LAT pulsars do so in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err="1" smtClean="0">
                <a:solidFill>
                  <a:schemeClr val="tx1"/>
                </a:solidFill>
              </a:rPr>
              <a:t>GeV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range</a:t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The large majority of the soft </a:t>
            </a:r>
            <a:r>
              <a:rPr lang="en-US" sz="1800" b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1600" dirty="0" smtClean="0">
                <a:solidFill>
                  <a:schemeClr val="tx1"/>
                </a:solidFill>
              </a:rPr>
              <a:t>-ray pulsars has single broad (asymmetric/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structured)  pulses contrary to the LAT pulsars, showing mainly double pulses</a:t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Soft </a:t>
            </a:r>
            <a:r>
              <a:rPr lang="en-US" sz="1800" b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-ray</a:t>
            </a:r>
            <a:r>
              <a:rPr lang="en-US" sz="1600" dirty="0" smtClean="0">
                <a:solidFill>
                  <a:schemeClr val="tx1"/>
                </a:solidFill>
              </a:rPr>
              <a:t> pulsars are in general associated with bright X-ray/</a:t>
            </a:r>
            <a:r>
              <a:rPr lang="en-US" sz="1600" dirty="0" err="1" smtClean="0">
                <a:solidFill>
                  <a:schemeClr val="tx1"/>
                </a:solidFill>
              </a:rPr>
              <a:t>TeV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PWNe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The current missions sensitive for hard X-rays are not / hardly sensitive enough to detect the “</a:t>
            </a:r>
            <a:r>
              <a:rPr lang="en-US" sz="1600" dirty="0" err="1" smtClean="0">
                <a:solidFill>
                  <a:schemeClr val="tx1"/>
                </a:solidFill>
              </a:rPr>
              <a:t>GeV</a:t>
            </a:r>
            <a:r>
              <a:rPr lang="en-US" sz="1600" dirty="0" smtClean="0">
                <a:solidFill>
                  <a:schemeClr val="tx1"/>
                </a:solidFill>
              </a:rPr>
              <a:t>-pulsars”  </a:t>
            </a:r>
            <a:r>
              <a:rPr lang="en-US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➞ </a:t>
            </a:r>
            <a:r>
              <a:rPr lang="en-US" sz="1600" dirty="0" smtClean="0">
                <a:solidFill>
                  <a:schemeClr val="tx1"/>
                </a:solidFill>
              </a:rPr>
              <a:t>need more sensitive missions (</a:t>
            </a:r>
            <a:r>
              <a:rPr lang="en-US" sz="1600" dirty="0" err="1" smtClean="0">
                <a:solidFill>
                  <a:schemeClr val="tx1"/>
                </a:solidFill>
              </a:rPr>
              <a:t>NuSTAR</a:t>
            </a:r>
            <a:r>
              <a:rPr lang="en-US" sz="1600" dirty="0" smtClean="0">
                <a:solidFill>
                  <a:schemeClr val="tx1"/>
                </a:solidFill>
              </a:rPr>
              <a:t>; </a:t>
            </a:r>
            <a:r>
              <a:rPr lang="en-US" sz="1600" dirty="0" err="1" smtClean="0">
                <a:solidFill>
                  <a:schemeClr val="tx1"/>
                </a:solidFill>
              </a:rPr>
              <a:t>Astro</a:t>
            </a:r>
            <a:r>
              <a:rPr lang="en-US" sz="1600" dirty="0" smtClean="0">
                <a:solidFill>
                  <a:schemeClr val="tx1"/>
                </a:solidFill>
              </a:rPr>
              <a:t>-H; </a:t>
            </a:r>
            <a:r>
              <a:rPr lang="en-US" sz="1600" dirty="0" err="1" smtClean="0">
                <a:solidFill>
                  <a:schemeClr val="tx1"/>
                </a:solidFill>
              </a:rPr>
              <a:t>AstroSat</a:t>
            </a:r>
            <a:r>
              <a:rPr lang="en-US" sz="1600" dirty="0" smtClean="0">
                <a:solidFill>
                  <a:schemeClr val="tx1"/>
                </a:solidFill>
              </a:rPr>
              <a:t>; LOFT; and MeV missions like e.g. DUAL, GRIPS)</a:t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Open questions: Why no detection of pulsed </a:t>
            </a:r>
            <a:r>
              <a:rPr lang="en-US" sz="1600" b="1" u="sng" dirty="0" smtClean="0">
                <a:solidFill>
                  <a:schemeClr val="tx1"/>
                </a:solidFill>
              </a:rPr>
              <a:t>non-therma</a:t>
            </a:r>
            <a:r>
              <a:rPr lang="en-US" sz="1600" u="sng" dirty="0" smtClean="0">
                <a:solidFill>
                  <a:schemeClr val="tx1"/>
                </a:solidFill>
              </a:rPr>
              <a:t>l</a:t>
            </a:r>
            <a:r>
              <a:rPr lang="en-US" sz="1600" dirty="0" smtClean="0">
                <a:solidFill>
                  <a:schemeClr val="tx1"/>
                </a:solidFill>
              </a:rPr>
              <a:t> X-ray emission (&gt;2 </a:t>
            </a:r>
            <a:r>
              <a:rPr lang="en-US" sz="1600" dirty="0" err="1" smtClean="0">
                <a:solidFill>
                  <a:schemeClr val="tx1"/>
                </a:solidFill>
              </a:rPr>
              <a:t>keV</a:t>
            </a:r>
            <a:r>
              <a:rPr lang="en-US" sz="1600" dirty="0" smtClean="0">
                <a:solidFill>
                  <a:schemeClr val="tx1"/>
                </a:solidFill>
              </a:rPr>
              <a:t>) from PSR J1119-6127, (1.6 </a:t>
            </a:r>
            <a:r>
              <a:rPr lang="en-US" sz="1600" dirty="0" err="1" smtClean="0">
                <a:solidFill>
                  <a:schemeClr val="tx1"/>
                </a:solidFill>
              </a:rPr>
              <a:t>kyr</a:t>
            </a:r>
            <a:r>
              <a:rPr lang="en-US" sz="1600" dirty="0" smtClean="0">
                <a:solidFill>
                  <a:schemeClr val="tx1"/>
                </a:solidFill>
              </a:rPr>
              <a:t>)  PSR J1357-6429 (7.3 </a:t>
            </a:r>
            <a:r>
              <a:rPr lang="en-US" sz="1600" dirty="0" err="1" smtClean="0">
                <a:solidFill>
                  <a:schemeClr val="tx1"/>
                </a:solidFill>
              </a:rPr>
              <a:t>kyr</a:t>
            </a:r>
            <a:r>
              <a:rPr lang="en-US" sz="1600" dirty="0" smtClean="0">
                <a:solidFill>
                  <a:schemeClr val="tx1"/>
                </a:solidFill>
              </a:rPr>
              <a:t>) and PSR J1124-5916 (2.9 </a:t>
            </a:r>
            <a:r>
              <a:rPr lang="en-US" sz="1600" dirty="0" err="1" smtClean="0">
                <a:solidFill>
                  <a:schemeClr val="tx1"/>
                </a:solidFill>
              </a:rPr>
              <a:t>kyr</a:t>
            </a:r>
            <a:r>
              <a:rPr lang="en-US" sz="1600" dirty="0" smtClean="0">
                <a:solidFill>
                  <a:schemeClr val="tx1"/>
                </a:solidFill>
              </a:rPr>
              <a:t>), while we have Fermi LAT detections and </a:t>
            </a:r>
            <a:r>
              <a:rPr lang="en-US" sz="1600" dirty="0" err="1" smtClean="0">
                <a:solidFill>
                  <a:schemeClr val="tx1"/>
                </a:solidFill>
              </a:rPr>
              <a:t>TeV</a:t>
            </a:r>
            <a:r>
              <a:rPr lang="en-US" sz="1600" dirty="0" smtClean="0">
                <a:solidFill>
                  <a:schemeClr val="tx1"/>
                </a:solidFill>
              </a:rPr>
              <a:t> detections of two?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Instead soft pulsed X-ray emission (&lt; 2 </a:t>
            </a:r>
            <a:r>
              <a:rPr lang="en-US" sz="1600" dirty="0" err="1" smtClean="0">
                <a:solidFill>
                  <a:schemeClr val="tx1"/>
                </a:solidFill>
              </a:rPr>
              <a:t>keV</a:t>
            </a:r>
            <a:r>
              <a:rPr lang="en-US" sz="1600" dirty="0" smtClean="0">
                <a:solidFill>
                  <a:schemeClr val="tx1"/>
                </a:solidFill>
              </a:rPr>
              <a:t>; thermal?) has been detected…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What about: PSR J1833-1034 (G21.5-0.9): LAT plus </a:t>
            </a:r>
            <a:r>
              <a:rPr lang="en-US" sz="1600" dirty="0" err="1" smtClean="0">
                <a:solidFill>
                  <a:schemeClr val="tx1"/>
                </a:solidFill>
              </a:rPr>
              <a:t>TeV</a:t>
            </a:r>
            <a:r>
              <a:rPr lang="en-US" sz="1600" dirty="0" smtClean="0">
                <a:solidFill>
                  <a:schemeClr val="tx1"/>
                </a:solidFill>
              </a:rPr>
              <a:t>/soft </a:t>
            </a:r>
            <a:r>
              <a:rPr lang="en-US" sz="1600" b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1600" dirty="0" smtClean="0">
                <a:solidFill>
                  <a:schemeClr val="tx1"/>
                </a:solidFill>
              </a:rPr>
              <a:t>-ray (ISGRI) detection, but NO X-ray pulsations…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 smtClean="0">
                <a:solidFill>
                  <a:srgbClr val="CCECFF"/>
                </a:solidFill>
              </a:rPr>
              <a:t>"The fast and furious",  ESAC-Workshop, Madrid, 22-24th May 2013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F072884-4D25-4061-AB6F-FC776B9F1036}" type="slidenum">
              <a:rPr lang="en-US" sz="1200" smtClean="0">
                <a:solidFill>
                  <a:srgbClr val="CCECFF"/>
                </a:solidFill>
              </a:rPr>
              <a:pPr/>
              <a:t>14</a:t>
            </a:fld>
            <a:endParaRPr lang="en-US" sz="1200" smtClean="0">
              <a:solidFill>
                <a:srgbClr val="CCECFF"/>
              </a:solidFill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354330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836613"/>
            <a:ext cx="3055938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5970588" y="5291138"/>
            <a:ext cx="688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 b="1">
                <a:solidFill>
                  <a:srgbClr val="990099"/>
                </a:solidFill>
              </a:rPr>
              <a:t>3.9</a:t>
            </a:r>
            <a:r>
              <a:rPr lang="nl-NL" sz="1800" b="1">
                <a:solidFill>
                  <a:srgbClr val="990099"/>
                </a:solidFill>
                <a:latin typeface="Symbol" pitchFamily="18" charset="2"/>
              </a:rPr>
              <a:t>s</a:t>
            </a:r>
            <a:endParaRPr lang="en-US" sz="1800" b="1">
              <a:solidFill>
                <a:srgbClr val="990099"/>
              </a:solidFill>
              <a:latin typeface="Symbol" pitchFamily="18" charset="2"/>
            </a:endParaRP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5940425" y="29241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 b="1">
                <a:solidFill>
                  <a:srgbClr val="990099"/>
                </a:solidFill>
              </a:rPr>
              <a:t>24</a:t>
            </a:r>
            <a:r>
              <a:rPr lang="nl-NL" sz="1800" b="1">
                <a:solidFill>
                  <a:srgbClr val="990099"/>
                </a:solidFill>
                <a:latin typeface="Symbol" pitchFamily="18" charset="2"/>
              </a:rPr>
              <a:t>s</a:t>
            </a:r>
            <a:endParaRPr lang="en-US" sz="1800" b="1">
              <a:solidFill>
                <a:srgbClr val="990099"/>
              </a:solidFill>
              <a:latin typeface="Symbol" pitchFamily="18" charset="2"/>
            </a:endParaRP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2806700" y="115888"/>
            <a:ext cx="3924300" cy="36988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 sz="1800"/>
              <a:t>PSR J2022+3842  in G76.9+1.0</a:t>
            </a:r>
            <a:endParaRPr lang="en-US" sz="1800"/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133350" y="4221163"/>
            <a:ext cx="43672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/>
              <a:t>Arzoumanian et al. (2011),  ApJ 739, 39</a:t>
            </a:r>
            <a:endParaRPr lang="en-US"/>
          </a:p>
        </p:txBody>
      </p:sp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250825" y="4724400"/>
            <a:ext cx="5332413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/>
              <a:t>Fast and energetic radio pulsar: P = 24.3 ms,</a:t>
            </a:r>
          </a:p>
          <a:p>
            <a:r>
              <a:rPr lang="nl-NL"/>
              <a:t>                                               L</a:t>
            </a:r>
            <a:r>
              <a:rPr lang="nl-NL" baseline="-25000"/>
              <a:t>sd</a:t>
            </a:r>
            <a:r>
              <a:rPr lang="nl-NL"/>
              <a:t>=1.2</a:t>
            </a:r>
            <a:r>
              <a:rPr lang="nl-NL" sz="1400"/>
              <a:t>E</a:t>
            </a:r>
            <a:r>
              <a:rPr lang="nl-NL"/>
              <a:t>38 erg/s</a:t>
            </a:r>
          </a:p>
          <a:p>
            <a:r>
              <a:rPr lang="nl-NL"/>
              <a:t/>
            </a:r>
            <a:br>
              <a:rPr lang="nl-NL"/>
            </a:br>
            <a:r>
              <a:rPr lang="nl-NL"/>
              <a:t>Sharp single pulse X-ray lightcurve</a:t>
            </a:r>
          </a:p>
          <a:p>
            <a:r>
              <a:rPr lang="nl-NL"/>
              <a:t/>
            </a:r>
            <a:br>
              <a:rPr lang="nl-NL"/>
            </a:br>
            <a:r>
              <a:rPr lang="nl-NL"/>
              <a:t>Hard pulsed X-ray spectrum: </a:t>
            </a:r>
            <a:r>
              <a:rPr lang="nl-NL" sz="1800">
                <a:latin typeface="Symbol" pitchFamily="18" charset="2"/>
              </a:rPr>
              <a:t>G</a:t>
            </a:r>
            <a:r>
              <a:rPr lang="nl-NL"/>
              <a:t> = 1.16(2)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 smtClean="0">
                <a:solidFill>
                  <a:srgbClr val="CCECFF"/>
                </a:solidFill>
              </a:rPr>
              <a:t>"The fast and furious",  ESAC-Workshop, Madrid, 22-24th May 2013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C92DE25-1A64-48F7-BB1B-E43212761722}" type="slidenum">
              <a:rPr lang="en-US" sz="1200" smtClean="0">
                <a:solidFill>
                  <a:srgbClr val="CCECFF"/>
                </a:solidFill>
              </a:rPr>
              <a:pPr/>
              <a:t>15</a:t>
            </a:fld>
            <a:endParaRPr lang="en-US" sz="1200" smtClean="0">
              <a:solidFill>
                <a:srgbClr val="CCECFF"/>
              </a:solidFill>
            </a:endParaRPr>
          </a:p>
        </p:txBody>
      </p:sp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44450"/>
            <a:ext cx="7985125" cy="792163"/>
          </a:xfrm>
          <a:ln w="19050">
            <a:solidFill>
              <a:srgbClr val="FFC0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1800" b="0" dirty="0" smtClean="0">
                <a:effectLst/>
              </a:rPr>
              <a:t>A new candidate soft </a:t>
            </a:r>
            <a:r>
              <a:rPr lang="en-US" sz="1800" dirty="0" smtClean="0">
                <a:effectLst/>
                <a:latin typeface="Symbol" pitchFamily="18" charset="2"/>
              </a:rPr>
              <a:t>g</a:t>
            </a:r>
            <a:r>
              <a:rPr lang="en-US" sz="1800" b="0" dirty="0" smtClean="0">
                <a:effectLst/>
              </a:rPr>
              <a:t>-ray pulsar: PSR J1813-1749 in G12.82-0.02</a:t>
            </a:r>
            <a:br>
              <a:rPr lang="en-US" sz="1800" b="0" dirty="0" smtClean="0">
                <a:effectLst/>
              </a:rPr>
            </a:br>
            <a:r>
              <a:rPr lang="en-US" sz="1800" b="0" dirty="0" smtClean="0">
                <a:effectLst/>
              </a:rPr>
              <a:t>and associated with HESS J1813-178 / IGR J18135-1751</a:t>
            </a:r>
            <a:endParaRPr lang="en-US" dirty="0" smtClean="0"/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971550"/>
            <a:ext cx="4176712" cy="5410200"/>
          </a:xfrm>
        </p:spPr>
        <p:txBody>
          <a:bodyPr/>
          <a:lstStyle/>
          <a:p>
            <a:pPr eaLnBrk="1" hangingPunct="1">
              <a:buClr>
                <a:srgbClr val="FF99FF"/>
              </a:buClr>
              <a:buFont typeface="Wingdings" pitchFamily="2" charset="2"/>
              <a:buChar char="Ø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Putative pulsar and PWN discovered by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err="1" smtClean="0">
                <a:solidFill>
                  <a:schemeClr val="tx1"/>
                </a:solidFill>
              </a:rPr>
              <a:t>Helfand</a:t>
            </a:r>
            <a:r>
              <a:rPr lang="en-US" sz="1400" dirty="0" smtClean="0">
                <a:solidFill>
                  <a:schemeClr val="tx1"/>
                </a:solidFill>
              </a:rPr>
              <a:t> et al. (2007) using 30 </a:t>
            </a:r>
            <a:r>
              <a:rPr lang="en-US" sz="1400" dirty="0" err="1" smtClean="0">
                <a:solidFill>
                  <a:schemeClr val="tx1"/>
                </a:solidFill>
              </a:rPr>
              <a:t>ks</a:t>
            </a:r>
            <a:r>
              <a:rPr lang="en-US" sz="1400" dirty="0" smtClean="0">
                <a:solidFill>
                  <a:schemeClr val="tx1"/>
                </a:solidFill>
              </a:rPr>
              <a:t> CXO 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ACIS data (15/09/2006; see left 2 panels).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X-ray Spectra obtained for point-source ('PSR'; &lt; 2"), Inner Nebula (6" x 8") and PWN (r = 80").</a:t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 smtClean="0">
              <a:solidFill>
                <a:schemeClr val="tx1"/>
              </a:solidFill>
            </a:endParaRPr>
          </a:p>
          <a:p>
            <a:pPr eaLnBrk="1" hangingPunct="1">
              <a:buClr>
                <a:srgbClr val="FF99FF"/>
              </a:buClr>
              <a:buFont typeface="Wingdings" pitchFamily="2" charset="2"/>
              <a:buChar char="Ø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An energetic  44.7 </a:t>
            </a:r>
            <a:r>
              <a:rPr lang="en-US" sz="1400" dirty="0" err="1" smtClean="0">
                <a:solidFill>
                  <a:schemeClr val="tx1"/>
                </a:solidFill>
              </a:rPr>
              <a:t>ms</a:t>
            </a:r>
            <a:r>
              <a:rPr lang="en-US" sz="1400" dirty="0" smtClean="0">
                <a:solidFill>
                  <a:schemeClr val="tx1"/>
                </a:solidFill>
              </a:rPr>
              <a:t> X-ray pulsar was detected by </a:t>
            </a:r>
            <a:r>
              <a:rPr lang="en-US" sz="1400" dirty="0" err="1" smtClean="0">
                <a:solidFill>
                  <a:schemeClr val="tx1"/>
                </a:solidFill>
              </a:rPr>
              <a:t>Gotthelf</a:t>
            </a:r>
            <a:r>
              <a:rPr lang="en-US" sz="1400" dirty="0" smtClean="0">
                <a:solidFill>
                  <a:schemeClr val="tx1"/>
                </a:solidFill>
              </a:rPr>
              <a:t> &amp; Halpern (2009) using XMM-Newton EPIC-</a:t>
            </a:r>
            <a:r>
              <a:rPr lang="en-US" sz="1400" dirty="0" err="1" smtClean="0">
                <a:solidFill>
                  <a:schemeClr val="tx1"/>
                </a:solidFill>
              </a:rPr>
              <a:t>pn</a:t>
            </a:r>
            <a:r>
              <a:rPr lang="en-US" sz="1400" dirty="0" smtClean="0">
                <a:solidFill>
                  <a:schemeClr val="tx1"/>
                </a:solidFill>
              </a:rPr>
              <a:t> data from a 98 </a:t>
            </a:r>
            <a:r>
              <a:rPr lang="en-US" sz="1400" dirty="0" err="1" smtClean="0">
                <a:solidFill>
                  <a:schemeClr val="tx1"/>
                </a:solidFill>
              </a:rPr>
              <a:t>ks</a:t>
            </a:r>
            <a:r>
              <a:rPr lang="en-US" sz="1400" dirty="0" smtClean="0">
                <a:solidFill>
                  <a:schemeClr val="tx1"/>
                </a:solidFill>
              </a:rPr>
              <a:t> obs. </a:t>
            </a:r>
            <a:r>
              <a:rPr lang="en-US" sz="1400" dirty="0">
                <a:solidFill>
                  <a:schemeClr val="tx1"/>
                </a:solidFill>
              </a:rPr>
              <a:t>p</a:t>
            </a:r>
            <a:r>
              <a:rPr lang="en-US" sz="1400" dirty="0" smtClean="0">
                <a:solidFill>
                  <a:schemeClr val="tx1"/>
                </a:solidFill>
              </a:rPr>
              <a:t>erformed on 27/03/2009.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 (broad pulse; hard spectrum &gt; 2 </a:t>
            </a:r>
            <a:r>
              <a:rPr lang="en-US" sz="1400" dirty="0" err="1" smtClean="0">
                <a:solidFill>
                  <a:schemeClr val="tx1"/>
                </a:solidFill>
              </a:rPr>
              <a:t>keV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 smtClean="0">
              <a:solidFill>
                <a:schemeClr val="tx1"/>
              </a:solidFill>
            </a:endParaRPr>
          </a:p>
          <a:p>
            <a:pPr eaLnBrk="1" hangingPunct="1">
              <a:buClr>
                <a:srgbClr val="FF99FF"/>
              </a:buClr>
              <a:buFont typeface="Wingdings" pitchFamily="2" charset="2"/>
              <a:buChar char="Ø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Additional XMM and CXO obs. </a:t>
            </a:r>
            <a:r>
              <a:rPr lang="en-US" sz="1400" dirty="0">
                <a:solidFill>
                  <a:schemeClr val="tx1"/>
                </a:solidFill>
              </a:rPr>
              <a:t>t</a:t>
            </a:r>
            <a:r>
              <a:rPr lang="en-US" sz="1400" dirty="0" smtClean="0">
                <a:solidFill>
                  <a:schemeClr val="tx1"/>
                </a:solidFill>
              </a:rPr>
              <a:t>aken in 2011/2012 yielded the spin-down: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   </a:t>
            </a:r>
            <a:r>
              <a:rPr lang="en-US" sz="1400" dirty="0" err="1" smtClean="0">
                <a:solidFill>
                  <a:schemeClr val="tx1"/>
                </a:solidFill>
              </a:rPr>
              <a:t>L</a:t>
            </a:r>
            <a:r>
              <a:rPr lang="en-US" sz="1200" baseline="-25000" dirty="0" err="1" smtClean="0">
                <a:solidFill>
                  <a:schemeClr val="tx1"/>
                </a:solidFill>
              </a:rPr>
              <a:t>sd</a:t>
            </a:r>
            <a:r>
              <a:rPr lang="en-US" sz="1400" dirty="0" smtClean="0">
                <a:solidFill>
                  <a:schemeClr val="tx1"/>
                </a:solidFill>
              </a:rPr>
              <a:t> = 5.6</a:t>
            </a:r>
            <a:r>
              <a:rPr lang="en-US" sz="1200" dirty="0" smtClean="0">
                <a:solidFill>
                  <a:schemeClr val="tx1"/>
                </a:solidFill>
              </a:rPr>
              <a:t>E</a:t>
            </a:r>
            <a:r>
              <a:rPr lang="en-US" sz="1400" dirty="0" smtClean="0">
                <a:solidFill>
                  <a:schemeClr val="tx1"/>
                </a:solidFill>
              </a:rPr>
              <a:t>37 erg/s ; </a:t>
            </a:r>
            <a:r>
              <a:rPr lang="en-US" sz="1600" b="1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1400" dirty="0" smtClean="0">
                <a:solidFill>
                  <a:schemeClr val="tx1"/>
                </a:solidFill>
              </a:rPr>
              <a:t> = 5.6 </a:t>
            </a:r>
            <a:r>
              <a:rPr lang="en-US" sz="1400" dirty="0" err="1" smtClean="0">
                <a:solidFill>
                  <a:schemeClr val="tx1"/>
                </a:solidFill>
              </a:rPr>
              <a:t>kyr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 smtClean="0">
              <a:solidFill>
                <a:schemeClr val="tx1"/>
              </a:solidFill>
            </a:endParaRPr>
          </a:p>
          <a:p>
            <a:pPr eaLnBrk="1" hangingPunct="1">
              <a:buClr>
                <a:srgbClr val="FF99FF"/>
              </a:buClr>
              <a:buFont typeface="Wingdings" pitchFamily="2" charset="2"/>
              <a:buChar char="Ø"/>
              <a:defRPr/>
            </a:pPr>
            <a:r>
              <a:rPr lang="nl-NL" sz="1400" dirty="0" err="1" smtClean="0">
                <a:solidFill>
                  <a:schemeClr val="tx1"/>
                </a:solidFill>
              </a:rPr>
              <a:t>Revisiting</a:t>
            </a:r>
            <a:r>
              <a:rPr lang="nl-NL" sz="1400" dirty="0" smtClean="0">
                <a:solidFill>
                  <a:schemeClr val="tx1"/>
                </a:solidFill>
              </a:rPr>
              <a:t> </a:t>
            </a:r>
            <a:r>
              <a:rPr lang="nl-NL" sz="1400" dirty="0" err="1" smtClean="0">
                <a:solidFill>
                  <a:schemeClr val="tx1"/>
                </a:solidFill>
              </a:rPr>
              <a:t>now</a:t>
            </a:r>
            <a:r>
              <a:rPr lang="nl-NL" sz="1400" dirty="0" smtClean="0">
                <a:solidFill>
                  <a:schemeClr val="tx1"/>
                </a:solidFill>
              </a:rPr>
              <a:t> 125.8 </a:t>
            </a:r>
            <a:r>
              <a:rPr lang="nl-NL" sz="1400" dirty="0" err="1" smtClean="0">
                <a:solidFill>
                  <a:schemeClr val="tx1"/>
                </a:solidFill>
              </a:rPr>
              <a:t>ks</a:t>
            </a:r>
            <a:r>
              <a:rPr lang="nl-NL" sz="1400" dirty="0" smtClean="0">
                <a:solidFill>
                  <a:schemeClr val="tx1"/>
                </a:solidFill>
              </a:rPr>
              <a:t> RXTE PCA data</a:t>
            </a:r>
            <a:br>
              <a:rPr lang="nl-NL" sz="1400" dirty="0" smtClean="0">
                <a:solidFill>
                  <a:schemeClr val="tx1"/>
                </a:solidFill>
              </a:rPr>
            </a:br>
            <a:r>
              <a:rPr lang="nl-NL" sz="1400" dirty="0" smtClean="0">
                <a:solidFill>
                  <a:schemeClr val="tx1"/>
                </a:solidFill>
              </a:rPr>
              <a:t>taken </a:t>
            </a:r>
            <a:r>
              <a:rPr lang="nl-NL" sz="1400" dirty="0" err="1" smtClean="0">
                <a:solidFill>
                  <a:schemeClr val="tx1"/>
                </a:solidFill>
              </a:rPr>
              <a:t>between</a:t>
            </a:r>
            <a:r>
              <a:rPr lang="nl-NL" sz="1400" dirty="0" smtClean="0">
                <a:solidFill>
                  <a:schemeClr val="tx1"/>
                </a:solidFill>
              </a:rPr>
              <a:t> 16-20 Nov. 2007 </a:t>
            </a:r>
            <a:r>
              <a:rPr lang="nl-NL" sz="1400" dirty="0" err="1" smtClean="0">
                <a:solidFill>
                  <a:schemeClr val="tx1"/>
                </a:solidFill>
              </a:rPr>
              <a:t>with</a:t>
            </a:r>
            <a:r>
              <a:rPr lang="nl-NL" sz="1400" dirty="0" smtClean="0">
                <a:solidFill>
                  <a:schemeClr val="tx1"/>
                </a:solidFill>
              </a:rPr>
              <a:t> </a:t>
            </a:r>
            <a:r>
              <a:rPr lang="nl-NL" sz="1400" dirty="0" err="1" smtClean="0">
                <a:solidFill>
                  <a:schemeClr val="tx1"/>
                </a:solidFill>
              </a:rPr>
              <a:t>only</a:t>
            </a:r>
            <a:r>
              <a:rPr lang="nl-NL" sz="1400" dirty="0" smtClean="0">
                <a:solidFill>
                  <a:schemeClr val="tx1"/>
                </a:solidFill>
              </a:rPr>
              <a:t> ONE </a:t>
            </a:r>
            <a:r>
              <a:rPr lang="nl-NL" sz="1400" dirty="0" err="1" smtClean="0">
                <a:solidFill>
                  <a:schemeClr val="tx1"/>
                </a:solidFill>
              </a:rPr>
              <a:t>operational</a:t>
            </a:r>
            <a:r>
              <a:rPr lang="nl-NL" sz="1400" dirty="0" smtClean="0">
                <a:solidFill>
                  <a:schemeClr val="tx1"/>
                </a:solidFill>
              </a:rPr>
              <a:t> PCU </a:t>
            </a:r>
            <a:r>
              <a:rPr lang="nl-NL" sz="1400" dirty="0" err="1" smtClean="0">
                <a:solidFill>
                  <a:schemeClr val="tx1"/>
                </a:solidFill>
              </a:rPr>
              <a:t>and</a:t>
            </a:r>
            <a:r>
              <a:rPr lang="nl-NL" sz="1400" dirty="0" smtClean="0">
                <a:solidFill>
                  <a:schemeClr val="tx1"/>
                </a:solidFill>
              </a:rPr>
              <a:t> at 30' offset </a:t>
            </a:r>
            <a:r>
              <a:rPr lang="nl-NL" sz="1400" dirty="0" err="1" smtClean="0">
                <a:solidFill>
                  <a:schemeClr val="tx1"/>
                </a:solidFill>
              </a:rPr>
              <a:t>angle</a:t>
            </a:r>
            <a:r>
              <a:rPr lang="nl-NL" sz="1400" dirty="0" smtClean="0">
                <a:solidFill>
                  <a:schemeClr val="tx1"/>
                </a:solidFill>
              </a:rPr>
              <a:t>.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13318" name="Picture 2" descr="\\.psf\Home\iFolder\iFolder\ppt_files\KUIPER\Presentations_2012\Paris_9INT\ds9_P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43211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 descr="\\.psf\Home\iFolder\iFolder\ppt_files\KUIPER\Presentations_2012\Paris_9INT\ds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79825"/>
            <a:ext cx="43211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 smtClean="0">
                <a:solidFill>
                  <a:srgbClr val="CCECFF"/>
                </a:solidFill>
              </a:rPr>
              <a:t>"The fast and furious",  ESAC-Workshop, Madrid, 22-24th May 2013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7AD14C2-2448-462D-9F76-901C5A462A40}" type="slidenum">
              <a:rPr lang="en-US" sz="1200" smtClean="0">
                <a:solidFill>
                  <a:srgbClr val="CCECFF"/>
                </a:solidFill>
              </a:rPr>
              <a:pPr/>
              <a:t>16</a:t>
            </a:fld>
            <a:endParaRPr lang="en-US" sz="1200" smtClean="0">
              <a:solidFill>
                <a:srgbClr val="CCECFF"/>
              </a:solidFill>
            </a:endParaRPr>
          </a:p>
        </p:txBody>
      </p:sp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44450"/>
            <a:ext cx="7985125" cy="792163"/>
          </a:xfrm>
          <a:ln w="19050">
            <a:solidFill>
              <a:srgbClr val="FFC0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1800" b="0" dirty="0" smtClean="0">
                <a:effectLst/>
              </a:rPr>
              <a:t>A new candidate soft </a:t>
            </a:r>
            <a:r>
              <a:rPr lang="en-US" sz="1800" dirty="0" smtClean="0">
                <a:effectLst/>
                <a:latin typeface="Symbol" pitchFamily="18" charset="2"/>
              </a:rPr>
              <a:t>g</a:t>
            </a:r>
            <a:r>
              <a:rPr lang="en-US" sz="1800" b="0" dirty="0" smtClean="0">
                <a:effectLst/>
              </a:rPr>
              <a:t>-ray pulsar: PSR J1813-1749 in G12.82-0.02</a:t>
            </a:r>
            <a:br>
              <a:rPr lang="en-US" sz="1800" b="0" dirty="0" smtClean="0">
                <a:effectLst/>
              </a:rPr>
            </a:br>
            <a:r>
              <a:rPr lang="en-US" sz="1800" b="0" dirty="0" smtClean="0">
                <a:effectLst/>
              </a:rPr>
              <a:t>and associated with HESS J1813-178 / IGR J18135-1751</a:t>
            </a:r>
            <a:endParaRPr lang="en-US" dirty="0" smtClean="0"/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971550"/>
            <a:ext cx="4176712" cy="2097088"/>
          </a:xfrm>
        </p:spPr>
        <p:txBody>
          <a:bodyPr/>
          <a:lstStyle/>
          <a:p>
            <a:pPr eaLnBrk="1" hangingPunct="1">
              <a:buClr>
                <a:srgbClr val="FF99FF"/>
              </a:buClr>
              <a:buFont typeface="Wingdings" pitchFamily="2" charset="2"/>
              <a:buChar char="Ø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Restricted period search using 2-20 </a:t>
            </a:r>
            <a:r>
              <a:rPr lang="en-US" sz="1400" dirty="0" err="1" smtClean="0">
                <a:solidFill>
                  <a:schemeClr val="tx1"/>
                </a:solidFill>
              </a:rPr>
              <a:t>keV</a:t>
            </a:r>
            <a:r>
              <a:rPr lang="en-US" sz="1400" dirty="0" smtClean="0">
                <a:solidFill>
                  <a:schemeClr val="tx1"/>
                </a:solidFill>
              </a:rPr>
              <a:t> PCA data yielded ~5</a:t>
            </a:r>
            <a:r>
              <a:rPr lang="en-US" sz="1600" b="1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1400" dirty="0" smtClean="0">
                <a:solidFill>
                  <a:schemeClr val="tx1"/>
                </a:solidFill>
              </a:rPr>
              <a:t> signal (single trial) near predicted period!</a:t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 smtClean="0">
              <a:solidFill>
                <a:schemeClr val="tx1"/>
              </a:solidFill>
            </a:endParaRPr>
          </a:p>
          <a:p>
            <a:pPr eaLnBrk="1" hangingPunct="1">
              <a:buClr>
                <a:srgbClr val="FF99FF"/>
              </a:buClr>
              <a:buFont typeface="Wingdings" pitchFamily="2" charset="2"/>
              <a:buChar char="Ø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PCA pulsed spectrum (black) consistent with XMM-Newton pulsed spectrum (dark-orange), and &gt;3</a:t>
            </a:r>
            <a:r>
              <a:rPr lang="en-US" sz="1600" b="1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1400" dirty="0" smtClean="0">
                <a:solidFill>
                  <a:schemeClr val="tx1"/>
                </a:solidFill>
              </a:rPr>
              <a:t> signal for 10-20 </a:t>
            </a:r>
            <a:r>
              <a:rPr lang="en-US" sz="1400" dirty="0" err="1" smtClean="0">
                <a:solidFill>
                  <a:schemeClr val="tx1"/>
                </a:solidFill>
              </a:rPr>
              <a:t>keV</a:t>
            </a:r>
            <a:r>
              <a:rPr lang="en-US" sz="1400" dirty="0" smtClean="0">
                <a:solidFill>
                  <a:schemeClr val="tx1"/>
                </a:solidFill>
              </a:rPr>
              <a:t> energy band</a:t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14342" name="Picture 3" descr="\\.psf\Home\iFolder\iFolder\ppt_files\KUIPER\Presentations_2012\Paris_9INT\idl_PSRJ1813-1749_PCA_LR123_5-50_SCAN_2001_0.5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3168650" cy="3038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\\.psf\Home\iFolder\iFolder\ppt_files\KUIPER\Presentations_2012\Paris_9INT\idl_PSRJ1813-1749_HE_SPECTRUM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"/>
          <a:stretch>
            <a:fillRect/>
          </a:stretch>
        </p:blipFill>
        <p:spPr bwMode="auto">
          <a:xfrm>
            <a:off x="5038725" y="3068638"/>
            <a:ext cx="3617913" cy="33988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9925" y="3368675"/>
            <a:ext cx="11398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chemeClr val="accent6"/>
                </a:solidFill>
              </a:rPr>
              <a:t>ISGRI </a:t>
            </a:r>
            <a:r>
              <a:rPr lang="nl-NL" sz="1050" b="1" dirty="0">
                <a:solidFill>
                  <a:schemeClr val="accent6"/>
                </a:solidFill>
              </a:rPr>
              <a:t>Total</a:t>
            </a:r>
            <a:endParaRPr lang="en-US" sz="1050" b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8163" y="4149725"/>
            <a:ext cx="1797050" cy="414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NL" sz="1050" b="1" dirty="0">
                <a:solidFill>
                  <a:schemeClr val="accent1"/>
                </a:solidFill>
              </a:rPr>
              <a:t>XMM-EPIC Total </a:t>
            </a:r>
            <a:br>
              <a:rPr lang="nl-NL" sz="1050" b="1" dirty="0">
                <a:solidFill>
                  <a:schemeClr val="accent1"/>
                </a:solidFill>
              </a:rPr>
            </a:br>
            <a:r>
              <a:rPr lang="nl-NL" sz="1050" b="1" dirty="0">
                <a:solidFill>
                  <a:schemeClr val="accent1"/>
                </a:solidFill>
              </a:rPr>
              <a:t>(</a:t>
            </a:r>
            <a:r>
              <a:rPr lang="nl-NL" sz="1050" b="1" dirty="0" err="1">
                <a:solidFill>
                  <a:schemeClr val="accent1"/>
                </a:solidFill>
              </a:rPr>
              <a:t>PSR+Inner</a:t>
            </a:r>
            <a:r>
              <a:rPr lang="nl-NL" sz="1050" b="1" dirty="0">
                <a:solidFill>
                  <a:schemeClr val="accent1"/>
                </a:solidFill>
              </a:rPr>
              <a:t> </a:t>
            </a:r>
            <a:r>
              <a:rPr lang="nl-NL" sz="1050" b="1" dirty="0" err="1">
                <a:solidFill>
                  <a:schemeClr val="accent1"/>
                </a:solidFill>
              </a:rPr>
              <a:t>Nebula</a:t>
            </a:r>
            <a:r>
              <a:rPr lang="nl-NL" sz="1050" b="1" dirty="0">
                <a:solidFill>
                  <a:schemeClr val="accent1"/>
                </a:solidFill>
              </a:rPr>
              <a:t>) </a:t>
            </a:r>
            <a:endParaRPr lang="en-US" sz="105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488" y="5030788"/>
            <a:ext cx="1655762" cy="106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050" b="1" dirty="0">
                <a:solidFill>
                  <a:srgbClr val="FF9900"/>
                </a:solidFill>
              </a:rPr>
              <a:t>   Solid </a:t>
            </a:r>
            <a:r>
              <a:rPr lang="nl-NL" sz="1050" b="1" dirty="0" err="1">
                <a:solidFill>
                  <a:srgbClr val="FF9900"/>
                </a:solidFill>
              </a:rPr>
              <a:t>orange</a:t>
            </a:r>
            <a:r>
              <a:rPr lang="nl-NL" sz="1050" b="1" dirty="0">
                <a:solidFill>
                  <a:srgbClr val="FF9900"/>
                </a:solidFill>
              </a:rPr>
              <a:t>: </a:t>
            </a:r>
            <a:br>
              <a:rPr lang="nl-NL" sz="1050" b="1" dirty="0">
                <a:solidFill>
                  <a:srgbClr val="FF9900"/>
                </a:solidFill>
              </a:rPr>
            </a:br>
            <a:r>
              <a:rPr lang="nl-NL" sz="1050" b="1" dirty="0">
                <a:solidFill>
                  <a:srgbClr val="FF9900"/>
                </a:solidFill>
              </a:rPr>
              <a:t/>
            </a:r>
            <a:br>
              <a:rPr lang="nl-NL" sz="1050" b="1" dirty="0">
                <a:solidFill>
                  <a:srgbClr val="FF9900"/>
                </a:solidFill>
              </a:rPr>
            </a:br>
            <a:r>
              <a:rPr lang="nl-NL" sz="1050" b="1" dirty="0">
                <a:solidFill>
                  <a:srgbClr val="FF9900"/>
                </a:solidFill>
              </a:rPr>
              <a:t> CXO PSR (</a:t>
            </a:r>
            <a:r>
              <a:rPr lang="nl-NL" sz="1050" b="1" dirty="0" err="1">
                <a:solidFill>
                  <a:srgbClr val="FF9900"/>
                </a:solidFill>
              </a:rPr>
              <a:t>upper</a:t>
            </a:r>
            <a:r>
              <a:rPr lang="nl-NL" sz="1050" b="1" dirty="0">
                <a:solidFill>
                  <a:srgbClr val="FF9900"/>
                </a:solidFill>
              </a:rPr>
              <a:t>)</a:t>
            </a:r>
            <a:br>
              <a:rPr lang="nl-NL" sz="1050" b="1" dirty="0">
                <a:solidFill>
                  <a:srgbClr val="FF9900"/>
                </a:solidFill>
              </a:rPr>
            </a:br>
            <a:r>
              <a:rPr lang="nl-NL" sz="1050" b="1" dirty="0">
                <a:solidFill>
                  <a:srgbClr val="FF9900"/>
                </a:solidFill>
              </a:rPr>
              <a:t> CXO IN    (</a:t>
            </a:r>
            <a:r>
              <a:rPr lang="nl-NL" sz="1050" b="1" dirty="0" err="1">
                <a:solidFill>
                  <a:srgbClr val="FF9900"/>
                </a:solidFill>
              </a:rPr>
              <a:t>lower</a:t>
            </a:r>
            <a:r>
              <a:rPr lang="nl-NL" sz="1050" b="1" dirty="0">
                <a:solidFill>
                  <a:srgbClr val="FF9900"/>
                </a:solidFill>
              </a:rPr>
              <a:t>) </a:t>
            </a:r>
            <a:br>
              <a:rPr lang="nl-NL" sz="1050" b="1" dirty="0">
                <a:solidFill>
                  <a:srgbClr val="FF9900"/>
                </a:solidFill>
              </a:rPr>
            </a:br>
            <a:endParaRPr lang="nl-NL" sz="1050" b="1" dirty="0">
              <a:solidFill>
                <a:srgbClr val="FF9900"/>
              </a:solidFill>
            </a:endParaRPr>
          </a:p>
          <a:p>
            <a:pPr>
              <a:defRPr/>
            </a:pPr>
            <a:r>
              <a:rPr lang="nl-NL" sz="1050" b="1" dirty="0">
                <a:solidFill>
                  <a:srgbClr val="FF9900"/>
                </a:solidFill>
              </a:rPr>
              <a:t> </a:t>
            </a:r>
            <a:r>
              <a:rPr lang="nl-NL" sz="1050" b="1" dirty="0" err="1">
                <a:solidFill>
                  <a:srgbClr val="FF9900"/>
                </a:solidFill>
              </a:rPr>
              <a:t>Dashed</a:t>
            </a:r>
            <a:r>
              <a:rPr lang="nl-NL" sz="1050" b="1" dirty="0">
                <a:solidFill>
                  <a:srgbClr val="FF9900"/>
                </a:solidFill>
              </a:rPr>
              <a:t>: PSR + IN</a:t>
            </a:r>
            <a:endParaRPr lang="en-US" sz="1050" b="1" dirty="0">
              <a:solidFill>
                <a:srgbClr val="FF9900"/>
              </a:solidFill>
            </a:endParaRPr>
          </a:p>
        </p:txBody>
      </p:sp>
      <p:sp>
        <p:nvSpPr>
          <p:cNvPr id="14347" name="TextBox 4"/>
          <p:cNvSpPr txBox="1">
            <a:spLocks noChangeArrowheads="1"/>
          </p:cNvSpPr>
          <p:nvPr/>
        </p:nvSpPr>
        <p:spPr bwMode="auto">
          <a:xfrm>
            <a:off x="1187450" y="5400675"/>
            <a:ext cx="3387725" cy="338138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/>
              <a:t>Consistent HE-spectral picture!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 dirty="0" smtClean="0">
                <a:solidFill>
                  <a:srgbClr val="CCECFF"/>
                </a:solidFill>
              </a:rPr>
              <a:t>"The fast and furious",  ESAC-Workshop, Madrid, 22-24th May 2013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A2AFCD-959A-47DF-99B9-8E769C072CAF}" type="slidenum">
              <a:rPr lang="en-US" sz="1200" smtClean="0">
                <a:solidFill>
                  <a:srgbClr val="CCECFF"/>
                </a:solidFill>
              </a:rPr>
              <a:pPr/>
              <a:t>2</a:t>
            </a:fld>
            <a:endParaRPr lang="en-US" sz="1200" smtClean="0">
              <a:solidFill>
                <a:srgbClr val="CCECFF"/>
              </a:solidFill>
            </a:endParaRPr>
          </a:p>
        </p:txBody>
      </p:sp>
      <p:sp>
        <p:nvSpPr>
          <p:cNvPr id="111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115888"/>
            <a:ext cx="4103688" cy="576262"/>
          </a:xfrm>
          <a:ln w="190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b="0" dirty="0" smtClean="0">
                <a:effectLst/>
              </a:rPr>
              <a:t>Outline of presentation</a:t>
            </a:r>
            <a:endParaRPr lang="en-US" b="0" dirty="0" smtClean="0"/>
          </a:p>
        </p:txBody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765175"/>
            <a:ext cx="9037637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99FF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Introduction Fermi LAT (&gt;100 MeV) pulsar population</a:t>
            </a:r>
          </a:p>
          <a:p>
            <a:pPr marL="0" indent="0" eaLnBrk="1" hangingPunct="1">
              <a:lnSpc>
                <a:spcPct val="90000"/>
              </a:lnSpc>
              <a:buClr>
                <a:srgbClr val="FF99FF"/>
              </a:buClr>
              <a:buSzPct val="120000"/>
              <a:buFontTx/>
              <a:buNone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99FF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Observational status of pulsar emission in  the hard X-ray / soft </a:t>
            </a:r>
            <a:r>
              <a:rPr lang="en-US" sz="1800" b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1800" dirty="0" smtClean="0">
                <a:solidFill>
                  <a:schemeClr val="tx1"/>
                </a:solidFill>
              </a:rPr>
              <a:t>-ray window (&gt; 20 </a:t>
            </a:r>
            <a:r>
              <a:rPr lang="en-US" sz="1800" dirty="0" err="1" smtClean="0">
                <a:solidFill>
                  <a:schemeClr val="tx1"/>
                </a:solidFill>
              </a:rPr>
              <a:t>keV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Clr>
                <a:srgbClr val="FF99FF"/>
              </a:buClr>
              <a:buSzPct val="120000"/>
              <a:buFontTx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rgbClr val="FF99FF"/>
              </a:buClr>
              <a:buSzPct val="120000"/>
              <a:buFontTx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rgbClr val="92D050"/>
                </a:solidFill>
              </a:rPr>
              <a:t>◊ </a:t>
            </a:r>
            <a:r>
              <a:rPr lang="en-US" sz="1800" dirty="0" smtClean="0">
                <a:solidFill>
                  <a:schemeClr val="tx1"/>
                </a:solidFill>
              </a:rPr>
              <a:t>Increase of sample: How?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           Work horses </a:t>
            </a:r>
          </a:p>
          <a:p>
            <a:pPr eaLnBrk="1" hangingPunct="1">
              <a:lnSpc>
                <a:spcPct val="90000"/>
              </a:lnSpc>
              <a:buClr>
                <a:srgbClr val="FF99FF"/>
              </a:buClr>
              <a:buSzPct val="12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rgbClr val="FF99FF"/>
              </a:buClr>
              <a:buSzPct val="120000"/>
              <a:buFontTx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rgbClr val="92D050"/>
                </a:solidFill>
              </a:rPr>
              <a:t>◊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Current (secure) member list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buClr>
                <a:srgbClr val="FF99FF"/>
              </a:buClr>
              <a:buSzPct val="120000"/>
              <a:buFont typeface="Wingdings" pitchFamily="2" charset="2"/>
              <a:buChar char="Ø"/>
              <a:defRPr/>
            </a:pPr>
            <a:endParaRPr lang="en-US" sz="1800" dirty="0" smtClean="0"/>
          </a:p>
          <a:p>
            <a:pPr marL="0" indent="0" eaLnBrk="1" hangingPunct="1">
              <a:lnSpc>
                <a:spcPct val="90000"/>
              </a:lnSpc>
              <a:buClr>
                <a:srgbClr val="FF99FF"/>
              </a:buClr>
              <a:buSzPct val="120000"/>
              <a:buFontTx/>
              <a:buNone/>
              <a:defRPr/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92D050"/>
                </a:solidFill>
              </a:rPr>
              <a:t>◊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Zoom-in on some recent 'new' members AX J1838.0-0655, 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           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PSR J2229+6114 and IGR J18490-0000</a:t>
            </a:r>
          </a:p>
          <a:p>
            <a:pPr marL="0" indent="0" eaLnBrk="1" hangingPunct="1">
              <a:lnSpc>
                <a:spcPct val="90000"/>
              </a:lnSpc>
              <a:buClr>
                <a:srgbClr val="FF99FF"/>
              </a:buClr>
              <a:buSzPct val="120000"/>
              <a:buFontTx/>
              <a:buNone/>
              <a:defRPr/>
            </a:pPr>
            <a:endParaRPr lang="en-US" sz="1800" dirty="0" smtClean="0">
              <a:solidFill>
                <a:schemeClr val="tx1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Clr>
                <a:srgbClr val="FF99FF"/>
              </a:buClr>
              <a:buSzPct val="120000"/>
              <a:buFont typeface="Wingdings" pitchFamily="2" charset="2"/>
              <a:buChar char="Ø"/>
              <a:defRPr/>
            </a:pPr>
            <a:r>
              <a:rPr lang="nl-NL" sz="1800" dirty="0" err="1" smtClean="0">
                <a:solidFill>
                  <a:schemeClr val="tx1"/>
                </a:solidFill>
              </a:rPr>
              <a:t>Population</a:t>
            </a:r>
            <a:r>
              <a:rPr lang="nl-NL" sz="1800" dirty="0" smtClean="0">
                <a:solidFill>
                  <a:schemeClr val="tx1"/>
                </a:solidFill>
              </a:rPr>
              <a:t> </a:t>
            </a:r>
            <a:r>
              <a:rPr lang="nl-NL" sz="1800" dirty="0" err="1" smtClean="0">
                <a:solidFill>
                  <a:schemeClr val="tx1"/>
                </a:solidFill>
              </a:rPr>
              <a:t>comparisons</a:t>
            </a: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99FF"/>
              </a:buClr>
              <a:buSzPct val="12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99FF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Summary &amp; conclusions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 smtClean="0">
                <a:solidFill>
                  <a:srgbClr val="CCECFF"/>
                </a:solidFill>
              </a:rPr>
              <a:t>"The fast and furious",  ESAC-Workshop, Madrid, 22-24th May 2013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168BB84-9CDE-468B-BCF5-151395A2A98A}" type="slidenum">
              <a:rPr lang="en-US" sz="1200" smtClean="0">
                <a:solidFill>
                  <a:srgbClr val="CCECFF"/>
                </a:solidFill>
              </a:rPr>
              <a:pPr/>
              <a:t>3</a:t>
            </a:fld>
            <a:endParaRPr lang="en-US" sz="1200" smtClean="0">
              <a:solidFill>
                <a:srgbClr val="CCECFF"/>
              </a:solidFill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06538"/>
            <a:ext cx="4240213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4713288" y="1125538"/>
            <a:ext cx="425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/>
              <a:t>2</a:t>
            </a:r>
            <a:r>
              <a:rPr lang="nl-NL" baseline="30000"/>
              <a:t>nd</a:t>
            </a:r>
            <a:r>
              <a:rPr lang="nl-NL"/>
              <a:t> Fermi LAT Pulsar Catalogue: # 117 </a:t>
            </a:r>
            <a:endParaRPr lang="en-US"/>
          </a:p>
        </p:txBody>
      </p:sp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5419725" y="5780088"/>
            <a:ext cx="2849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/>
              <a:t>Credit: Fermi pulsar team</a:t>
            </a:r>
            <a:endParaRPr lang="en-US"/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2268538" y="333375"/>
            <a:ext cx="5300662" cy="3683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/>
              <a:t>High-energy </a:t>
            </a:r>
            <a:r>
              <a:rPr lang="nl-NL" sz="1800" b="1">
                <a:latin typeface="Symbol" pitchFamily="18" charset="2"/>
              </a:rPr>
              <a:t>g</a:t>
            </a:r>
            <a:r>
              <a:rPr lang="nl-NL"/>
              <a:t>-ray (&gt;100 MeV)  pulsar population</a:t>
            </a:r>
            <a:endParaRPr lang="en-US"/>
          </a:p>
        </p:txBody>
      </p:sp>
      <p:sp>
        <p:nvSpPr>
          <p:cNvPr id="5128" name="TextBox 4"/>
          <p:cNvSpPr txBox="1">
            <a:spLocks noChangeArrowheads="1"/>
          </p:cNvSpPr>
          <p:nvPr/>
        </p:nvSpPr>
        <p:spPr bwMode="auto">
          <a:xfrm>
            <a:off x="5003800" y="1700213"/>
            <a:ext cx="1835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sz="1800" b="1">
                <a:solidFill>
                  <a:srgbClr val="FF0000"/>
                </a:solidFill>
              </a:rPr>
              <a:t>Preliminary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5129" name="TextBox 5"/>
          <p:cNvSpPr txBox="1">
            <a:spLocks noChangeArrowheads="1"/>
          </p:cNvSpPr>
          <p:nvPr/>
        </p:nvSpPr>
        <p:spPr bwMode="auto">
          <a:xfrm>
            <a:off x="34925" y="1241425"/>
            <a:ext cx="4597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/>
              <a:t>Sample used in this work: # 101</a:t>
            </a:r>
            <a:br>
              <a:rPr lang="nl-NL"/>
            </a:br>
            <a:r>
              <a:rPr lang="nl-NL"/>
              <a:t/>
            </a:r>
            <a:br>
              <a:rPr lang="nl-NL"/>
            </a:br>
            <a:r>
              <a:rPr lang="nl-NL"/>
              <a:t>from https://confluence.slac.stanford.edu/</a:t>
            </a:r>
            <a:br>
              <a:rPr lang="nl-NL"/>
            </a:br>
            <a:r>
              <a:rPr lang="nl-NL"/>
              <a:t>display/GLAMCOG/Public+List+of+LAT-</a:t>
            </a:r>
            <a:br>
              <a:rPr lang="nl-NL"/>
            </a:br>
            <a:r>
              <a:rPr lang="nl-NL"/>
              <a:t>Detected+Gamma-Ray+Pulsars</a:t>
            </a:r>
            <a:endParaRPr lang="en-US"/>
          </a:p>
        </p:txBody>
      </p:sp>
      <p:sp>
        <p:nvSpPr>
          <p:cNvPr id="5130" name="TextBox 6"/>
          <p:cNvSpPr txBox="1">
            <a:spLocks noChangeArrowheads="1"/>
          </p:cNvSpPr>
          <p:nvPr/>
        </p:nvSpPr>
        <p:spPr bwMode="auto">
          <a:xfrm>
            <a:off x="1182688" y="2708275"/>
            <a:ext cx="20478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/>
              <a:t>Radio-loud : 41</a:t>
            </a:r>
          </a:p>
          <a:p>
            <a:r>
              <a:rPr lang="nl-NL"/>
              <a:t/>
            </a:r>
            <a:br>
              <a:rPr lang="nl-NL"/>
            </a:br>
            <a:r>
              <a:rPr lang="nl-NL"/>
              <a:t>Radio quiet: 36</a:t>
            </a:r>
          </a:p>
          <a:p>
            <a:endParaRPr lang="nl-NL"/>
          </a:p>
          <a:p>
            <a:r>
              <a:rPr lang="nl-NL"/>
              <a:t>Ms pulsars : 40</a:t>
            </a:r>
            <a:br>
              <a:rPr lang="nl-NL"/>
            </a:br>
            <a:r>
              <a:rPr lang="nl-NL"/>
              <a:t>(recycled)</a:t>
            </a:r>
          </a:p>
          <a:p>
            <a:endParaRPr lang="nl-NL"/>
          </a:p>
          <a:p>
            <a:endParaRPr lang="nl-NL"/>
          </a:p>
          <a:p>
            <a:r>
              <a:rPr lang="nl-NL"/>
              <a:t>Young pulsars: 77</a:t>
            </a:r>
            <a:br>
              <a:rPr lang="nl-NL"/>
            </a:br>
            <a:r>
              <a:rPr lang="nl-NL"/>
              <a:t>(non-recycled)</a:t>
            </a:r>
            <a:endParaRPr lang="en-US"/>
          </a:p>
        </p:txBody>
      </p:sp>
      <p:sp>
        <p:nvSpPr>
          <p:cNvPr id="5131" name="TextBox 1"/>
          <p:cNvSpPr txBox="1">
            <a:spLocks noChangeArrowheads="1"/>
          </p:cNvSpPr>
          <p:nvPr/>
        </p:nvSpPr>
        <p:spPr bwMode="auto">
          <a:xfrm>
            <a:off x="271463" y="5780088"/>
            <a:ext cx="4041775" cy="33813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/>
              <a:t>Maximum luminosity at GeV energies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 smtClean="0">
                <a:solidFill>
                  <a:srgbClr val="CCECFF"/>
                </a:solidFill>
              </a:rPr>
              <a:t>"The fast and furious",  ESAC-Workshop, Madrid, 22-24th May 2013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E70D911-99F1-4653-8DBA-84EEF3C1A6EB}" type="slidenum">
              <a:rPr lang="en-US" sz="1200" smtClean="0">
                <a:solidFill>
                  <a:srgbClr val="CCECFF"/>
                </a:solidFill>
              </a:rPr>
              <a:pPr/>
              <a:t>4</a:t>
            </a:fld>
            <a:endParaRPr lang="en-US" sz="1200" smtClean="0">
              <a:solidFill>
                <a:srgbClr val="CCECFF"/>
              </a:solidFill>
            </a:endParaRPr>
          </a:p>
        </p:txBody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357563"/>
            <a:ext cx="8424738" cy="323978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FF00"/>
              </a:buClr>
              <a:buSzPct val="120000"/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</a:rPr>
              <a:t>With presently available sensitivities long exposures are required, sometimes summing (archival) data collected over years from:</a:t>
            </a:r>
            <a:br>
              <a:rPr lang="en-US" sz="1600" dirty="0" smtClean="0">
                <a:solidFill>
                  <a:schemeClr val="tx1"/>
                </a:solidFill>
                <a:effectLst/>
              </a:rPr>
            </a:br>
            <a:r>
              <a:rPr lang="en-US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1600" dirty="0" smtClean="0">
                <a:solidFill>
                  <a:schemeClr val="tx1"/>
                </a:solidFill>
                <a:effectLst/>
              </a:rPr>
            </a:br>
            <a:r>
              <a:rPr lang="en-US" sz="1600" dirty="0" smtClean="0">
                <a:solidFill>
                  <a:schemeClr val="tx1"/>
                </a:solidFill>
                <a:effectLst/>
              </a:rPr>
              <a:t>	a)	RXTE PCA 		( 2 - 60  </a:t>
            </a:r>
            <a:r>
              <a:rPr lang="en-US" sz="1600" dirty="0" err="1" smtClean="0">
                <a:solidFill>
                  <a:schemeClr val="tx1"/>
                </a:solidFill>
                <a:effectLst/>
              </a:rPr>
              <a:t>keV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; non-imaging)</a:t>
            </a:r>
            <a:br>
              <a:rPr lang="en-US" sz="1600" dirty="0" smtClean="0">
                <a:solidFill>
                  <a:schemeClr val="tx1"/>
                </a:solidFill>
                <a:effectLst/>
              </a:rPr>
            </a:br>
            <a:r>
              <a:rPr lang="en-US" sz="1600" dirty="0" smtClean="0">
                <a:solidFill>
                  <a:schemeClr val="tx1"/>
                </a:solidFill>
                <a:effectLst/>
              </a:rPr>
              <a:t>	b)	RXTE HEXTE 		(15-250 </a:t>
            </a:r>
            <a:r>
              <a:rPr lang="en-US" sz="1600" dirty="0" err="1" smtClean="0">
                <a:solidFill>
                  <a:schemeClr val="tx1"/>
                </a:solidFill>
                <a:effectLst/>
              </a:rPr>
              <a:t>keV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; non-imaging)</a:t>
            </a:r>
            <a:br>
              <a:rPr lang="en-US" sz="1600" dirty="0" smtClean="0">
                <a:solidFill>
                  <a:schemeClr val="tx1"/>
                </a:solidFill>
                <a:effectLst/>
              </a:rPr>
            </a:br>
            <a:r>
              <a:rPr lang="en-US" sz="1600" dirty="0" smtClean="0">
                <a:solidFill>
                  <a:schemeClr val="tx1"/>
                </a:solidFill>
                <a:effectLst/>
              </a:rPr>
              <a:t>	c)	INTEGRAL IBIS ISGRI	(15-300 </a:t>
            </a:r>
            <a:r>
              <a:rPr lang="en-US" sz="1600" dirty="0" err="1" smtClean="0">
                <a:solidFill>
                  <a:schemeClr val="tx1"/>
                </a:solidFill>
                <a:effectLst/>
              </a:rPr>
              <a:t>keV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;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 imaging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)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SzPct val="120000"/>
              <a:buFont typeface="Wingdings" pitchFamily="2" charset="2"/>
              <a:buNone/>
              <a:defRPr/>
            </a:pP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            d)	</a:t>
            </a:r>
            <a:r>
              <a:rPr lang="en-US" sz="1600" dirty="0" err="1" smtClean="0">
                <a:solidFill>
                  <a:schemeClr val="tx1"/>
                </a:solidFill>
                <a:effectLst/>
              </a:rPr>
              <a:t>NuStar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			( 3 - 80  </a:t>
            </a:r>
            <a:r>
              <a:rPr lang="en-US" sz="1600" dirty="0" err="1" smtClean="0">
                <a:solidFill>
                  <a:schemeClr val="tx1"/>
                </a:solidFill>
                <a:effectLst/>
              </a:rPr>
              <a:t>keV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; 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imaging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)</a:t>
            </a:r>
            <a:br>
              <a:rPr lang="en-US" sz="1600" dirty="0" smtClean="0">
                <a:solidFill>
                  <a:schemeClr val="tx1"/>
                </a:solidFill>
                <a:effectLst/>
              </a:rPr>
            </a:br>
            <a:r>
              <a:rPr lang="en-US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1600" dirty="0" smtClean="0">
                <a:solidFill>
                  <a:schemeClr val="tx1"/>
                </a:solidFill>
                <a:effectLst/>
              </a:rPr>
            </a:br>
            <a:r>
              <a:rPr lang="en-US" sz="1600" dirty="0" smtClean="0">
                <a:solidFill>
                  <a:schemeClr val="tx1"/>
                </a:solidFill>
                <a:effectLst/>
              </a:rPr>
              <a:t>	[e)	</a:t>
            </a:r>
            <a:r>
              <a:rPr lang="en-US" sz="1600" dirty="0" err="1" smtClean="0">
                <a:solidFill>
                  <a:schemeClr val="tx1"/>
                </a:solidFill>
                <a:effectLst/>
              </a:rPr>
              <a:t>Suzaku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 HXD PIN		(12 - 60 </a:t>
            </a:r>
            <a:r>
              <a:rPr lang="en-US" sz="1600" dirty="0" err="1" smtClean="0">
                <a:solidFill>
                  <a:schemeClr val="tx1"/>
                </a:solidFill>
                <a:effectLst/>
              </a:rPr>
              <a:t>keV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; non-imaging)</a:t>
            </a:r>
            <a:br>
              <a:rPr lang="en-US" sz="1600" dirty="0" smtClean="0">
                <a:solidFill>
                  <a:schemeClr val="tx1"/>
                </a:solidFill>
                <a:effectLst/>
              </a:rPr>
            </a:br>
            <a:r>
              <a:rPr lang="en-US" sz="1600" dirty="0" smtClean="0">
                <a:solidFill>
                  <a:schemeClr val="tx1"/>
                </a:solidFill>
                <a:effectLst/>
              </a:rPr>
              <a:t>	 f)	Swift BAT		(15-150 </a:t>
            </a:r>
            <a:r>
              <a:rPr lang="en-US" sz="1600" dirty="0" err="1" smtClean="0">
                <a:solidFill>
                  <a:schemeClr val="tx1"/>
                </a:solidFill>
                <a:effectLst/>
              </a:rPr>
              <a:t>keV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; imaging)]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SzPct val="12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          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SzPct val="12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         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Good imaging is required to avoid source confusion,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SzPct val="12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          particularly in Galactic Plane regions, and to disentangle</a:t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en-US" dirty="0" smtClean="0">
                <a:solidFill>
                  <a:schemeClr val="tx1"/>
                </a:solidFill>
                <a:effectLst/>
              </a:rPr>
              <a:t>      pulsed and DC (PWN) emission</a:t>
            </a: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2268538" y="115888"/>
            <a:ext cx="4806950" cy="36988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 sz="1800"/>
              <a:t>Soft </a:t>
            </a:r>
            <a:r>
              <a:rPr lang="nl-NL" sz="1800" b="1">
                <a:latin typeface="Symbol" pitchFamily="18" charset="2"/>
              </a:rPr>
              <a:t>g</a:t>
            </a:r>
            <a:r>
              <a:rPr lang="nl-NL" sz="1800"/>
              <a:t>-ray pulsar population (&gt; 20 keV)</a:t>
            </a:r>
            <a:endParaRPr lang="en-US" sz="1800"/>
          </a:p>
        </p:txBody>
      </p:sp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71438" y="620713"/>
            <a:ext cx="9037637" cy="2554287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/>
              <a:t>Step 1</a:t>
            </a:r>
            <a:br>
              <a:rPr lang="nl-NL"/>
            </a:br>
            <a:r>
              <a:rPr lang="nl-NL"/>
              <a:t/>
            </a:r>
            <a:br>
              <a:rPr lang="nl-NL"/>
            </a:br>
            <a:r>
              <a:rPr lang="nl-NL"/>
              <a:t>Identification of energetic point-sources in supernova remnants (radio), unidentified </a:t>
            </a:r>
            <a:br>
              <a:rPr lang="nl-NL"/>
            </a:br>
            <a:r>
              <a:rPr lang="nl-NL"/>
              <a:t>CGRO EGRET/LAT (&gt;100 MeV), INTEGRAL (&gt;20 keV) or HESS/VERITAS/Magic </a:t>
            </a:r>
            <a:br>
              <a:rPr lang="nl-NL"/>
            </a:br>
            <a:r>
              <a:rPr lang="nl-NL"/>
              <a:t>(&gt; 300 GeV) error regions by using the sensitive  X-ray instruments aboard Chandra,</a:t>
            </a:r>
            <a:br>
              <a:rPr lang="nl-NL"/>
            </a:br>
            <a:r>
              <a:rPr lang="nl-NL"/>
              <a:t> RXTE, XMM-Newton and Suzaku</a:t>
            </a:r>
          </a:p>
          <a:p>
            <a:endParaRPr lang="nl-NL"/>
          </a:p>
          <a:p>
            <a:r>
              <a:rPr lang="nl-NL"/>
              <a:t>Step 2</a:t>
            </a:r>
          </a:p>
          <a:p>
            <a:endParaRPr lang="nl-NL"/>
          </a:p>
          <a:p>
            <a:r>
              <a:rPr lang="nl-NL"/>
              <a:t>Follow-up with instruments with sensitivity above ~20 keV: Workhorses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 smtClean="0">
                <a:solidFill>
                  <a:srgbClr val="CCECFF"/>
                </a:solidFill>
              </a:rPr>
              <a:t>"The fast and furious",  ESAC-Workshop, Madrid, 22-24th May 2013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6894661-55B8-427B-9526-CA3AC132FD63}" type="slidenum">
              <a:rPr lang="en-US" sz="1200" smtClean="0">
                <a:solidFill>
                  <a:srgbClr val="CCECFF"/>
                </a:solidFill>
              </a:rPr>
              <a:pPr/>
              <a:t>5</a:t>
            </a:fld>
            <a:endParaRPr lang="en-US" sz="1200" smtClean="0">
              <a:solidFill>
                <a:srgbClr val="CCECFF"/>
              </a:solidFill>
            </a:endParaRPr>
          </a:p>
        </p:txBody>
      </p:sp>
      <p:pic>
        <p:nvPicPr>
          <p:cNvPr id="717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981075"/>
            <a:ext cx="85947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465263" y="260350"/>
            <a:ext cx="6419850" cy="40005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 sz="1800"/>
              <a:t>Soft </a:t>
            </a:r>
            <a:r>
              <a:rPr lang="nl-NL" sz="2000" b="1">
                <a:latin typeface="Symbol" pitchFamily="18" charset="2"/>
              </a:rPr>
              <a:t>g</a:t>
            </a:r>
            <a:r>
              <a:rPr lang="nl-NL" sz="1800"/>
              <a:t>-ray pulsar population (&gt; 20 keV): 15 members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 smtClean="0">
                <a:solidFill>
                  <a:srgbClr val="CCECFF"/>
                </a:solidFill>
              </a:rPr>
              <a:t>"The fast and furious",  ESAC-Workshop, Madrid, 22-24th May 2013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11F839E-9D1A-44FF-9CFC-4C852D8C0039}" type="slidenum">
              <a:rPr lang="en-US" sz="1200" smtClean="0">
                <a:solidFill>
                  <a:srgbClr val="CCECFF"/>
                </a:solidFill>
              </a:rPr>
              <a:pPr/>
              <a:t>6</a:t>
            </a:fld>
            <a:endParaRPr lang="en-US" sz="1200" smtClean="0">
              <a:solidFill>
                <a:srgbClr val="CCECFF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115888"/>
            <a:ext cx="2879725" cy="360362"/>
          </a:xfrm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 b="0" smtClean="0">
                <a:effectLst/>
              </a:rPr>
              <a:t>AX J1838.0-0655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1958975" y="181292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/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107950" y="548680"/>
            <a:ext cx="536416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85750" indent="-285750">
              <a:buClr>
                <a:srgbClr val="FF99FF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sz="1400" dirty="0" smtClean="0"/>
              <a:t>Discovered in 2008  as an energetic 70.5 </a:t>
            </a:r>
            <a:r>
              <a:rPr lang="en-US" sz="1400" dirty="0" err="1" smtClean="0"/>
              <a:t>ms</a:t>
            </a:r>
            <a:r>
              <a:rPr lang="en-US" sz="1400" dirty="0" smtClean="0"/>
              <a:t> X-ray</a:t>
            </a:r>
            <a:br>
              <a:rPr lang="en-US" sz="1400" dirty="0" smtClean="0"/>
            </a:br>
            <a:r>
              <a:rPr lang="en-US" sz="1400" dirty="0" smtClean="0"/>
              <a:t> pulsar using RXTE PCA data (ATEL #1392; </a:t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err="1" smtClean="0"/>
              <a:t>Gotthelf</a:t>
            </a:r>
            <a:r>
              <a:rPr lang="en-US" sz="1400" dirty="0" smtClean="0"/>
              <a:t>  &amp; Halpern (2008)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Clr>
                <a:srgbClr val="FF99FF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sz="1400" dirty="0" smtClean="0"/>
              <a:t>Associated with HESS J1837-069</a:t>
            </a:r>
          </a:p>
          <a:p>
            <a:pPr marL="285750" indent="-285750">
              <a:buClr>
                <a:srgbClr val="FF99FF"/>
              </a:buCl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285750" indent="-285750">
              <a:buClr>
                <a:srgbClr val="FF99FF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sz="1400" dirty="0" smtClean="0"/>
              <a:t>Characteristic age: 22.6 </a:t>
            </a:r>
            <a:r>
              <a:rPr lang="en-US" sz="1400" dirty="0" err="1" smtClean="0"/>
              <a:t>kyr</a:t>
            </a:r>
            <a:endParaRPr lang="en-US" sz="1400" dirty="0" smtClean="0"/>
          </a:p>
          <a:p>
            <a:pPr marL="285750" indent="-285750">
              <a:buClr>
                <a:srgbClr val="FF99FF"/>
              </a:buCl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285750" indent="-285750">
              <a:buClr>
                <a:srgbClr val="FF99FF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sz="1400" dirty="0" smtClean="0"/>
              <a:t>Hard X-ray photon index </a:t>
            </a:r>
            <a:r>
              <a:rPr lang="en-US" sz="1400" b="1" dirty="0" smtClean="0">
                <a:latin typeface="Symbol" pitchFamily="18" charset="2"/>
              </a:rPr>
              <a:t>G</a:t>
            </a:r>
            <a:r>
              <a:rPr lang="en-US" sz="1400" dirty="0" smtClean="0"/>
              <a:t> ~ 1.36(2) at 14.2 </a:t>
            </a:r>
            <a:r>
              <a:rPr lang="en-US" sz="1400" dirty="0" err="1" smtClean="0"/>
              <a:t>keV</a:t>
            </a:r>
            <a:endParaRPr lang="en-US" sz="1400" dirty="0" smtClean="0"/>
          </a:p>
          <a:p>
            <a:pPr>
              <a:buClr>
                <a:srgbClr val="FF99FF"/>
              </a:buClr>
              <a:defRPr/>
            </a:pPr>
            <a:r>
              <a:rPr lang="en-US" sz="1400" dirty="0" smtClean="0"/>
              <a:t>      (Kuiper &amp; </a:t>
            </a:r>
            <a:r>
              <a:rPr lang="en-US" sz="1400" dirty="0" err="1" smtClean="0"/>
              <a:t>Hermsen</a:t>
            </a:r>
            <a:r>
              <a:rPr lang="en-US" sz="1400" dirty="0" smtClean="0"/>
              <a:t> 2013; in prep.)</a:t>
            </a:r>
            <a:br>
              <a:rPr lang="en-US" sz="1400" dirty="0" smtClean="0"/>
            </a:br>
            <a:endParaRPr lang="en-US" sz="1400" dirty="0" smtClean="0"/>
          </a:p>
          <a:p>
            <a:pPr marL="285750" indent="-285750">
              <a:buClr>
                <a:srgbClr val="FF99FF"/>
              </a:buClr>
              <a:buFont typeface="Wingdings" pitchFamily="2" charset="2"/>
              <a:buChar char="Ø"/>
              <a:defRPr/>
            </a:pPr>
            <a:r>
              <a:rPr lang="en-US" sz="1400" dirty="0" smtClean="0"/>
              <a:t>  Since discovery RXTE monitoring </a:t>
            </a:r>
            <a:r>
              <a: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➞ </a:t>
            </a:r>
            <a:r>
              <a:rPr lang="en-US" sz="1400" dirty="0" smtClean="0"/>
              <a:t>pulsar ephemeris</a:t>
            </a:r>
          </a:p>
        </p:txBody>
      </p:sp>
      <p:pic>
        <p:nvPicPr>
          <p:cNvPr id="1163284" name="Picture 20" descr="idl_AXJ18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t="8337" r="2147" b="833"/>
          <a:stretch>
            <a:fillRect/>
          </a:stretch>
        </p:blipFill>
        <p:spPr bwMode="auto">
          <a:xfrm>
            <a:off x="5791200" y="692150"/>
            <a:ext cx="3173413" cy="48958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216754"/>
              </p:ext>
            </p:extLst>
          </p:nvPr>
        </p:nvGraphicFramePr>
        <p:xfrm>
          <a:off x="539750" y="3463950"/>
          <a:ext cx="3455988" cy="277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Acrobat Document" r:id="rId4" imgW="5152743" imgH="4133579" progId="AcroExch.Document.7">
                  <p:embed/>
                </p:oleObj>
              </mc:Choice>
              <mc:Fallback>
                <p:oleObj name="Acrobat Document" r:id="rId4" imgW="5152743" imgH="4133579" progId="AcroExch.Document.7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463950"/>
                        <a:ext cx="3455988" cy="277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25"/>
          <p:cNvSpPr txBox="1">
            <a:spLocks noChangeArrowheads="1"/>
          </p:cNvSpPr>
          <p:nvPr/>
        </p:nvSpPr>
        <p:spPr bwMode="auto">
          <a:xfrm>
            <a:off x="4092575" y="5857875"/>
            <a:ext cx="4943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/>
              <a:t>Since its discovery a large timing glitch </a:t>
            </a:r>
          </a:p>
          <a:p>
            <a:r>
              <a:rPr lang="en-US" sz="1400"/>
              <a:t>has been detected (Atel #2446; Kuiper &amp; Hermsen)!</a:t>
            </a:r>
          </a:p>
        </p:txBody>
      </p:sp>
      <p:sp>
        <p:nvSpPr>
          <p:cNvPr id="1163291" name="Text Box 27"/>
          <p:cNvSpPr txBox="1">
            <a:spLocks noChangeArrowheads="1"/>
          </p:cNvSpPr>
          <p:nvPr/>
        </p:nvSpPr>
        <p:spPr bwMode="auto">
          <a:xfrm>
            <a:off x="8148638" y="1628775"/>
            <a:ext cx="887412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9.9</a:t>
            </a:r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>s</a:t>
            </a:r>
            <a:br>
              <a:rPr lang="en-US" sz="1400" b="1">
                <a:solidFill>
                  <a:srgbClr val="FF0000"/>
                </a:solidFill>
                <a:latin typeface="Symbol" pitchFamily="18" charset="2"/>
              </a:rPr>
            </a:br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/>
            </a:r>
            <a:br>
              <a:rPr lang="en-US" sz="1400" b="1">
                <a:solidFill>
                  <a:srgbClr val="FF0000"/>
                </a:solidFill>
                <a:latin typeface="Symbol" pitchFamily="18" charset="2"/>
              </a:rPr>
            </a:br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/>
            </a:r>
            <a:br>
              <a:rPr lang="en-US" sz="1400" b="1">
                <a:solidFill>
                  <a:srgbClr val="FF0000"/>
                </a:solidFill>
                <a:latin typeface="Symbol" pitchFamily="18" charset="2"/>
              </a:rPr>
            </a:br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/>
            </a:r>
            <a:br>
              <a:rPr lang="en-US" sz="1400" b="1">
                <a:solidFill>
                  <a:srgbClr val="FF0000"/>
                </a:solidFill>
                <a:latin typeface="Symbol" pitchFamily="18" charset="2"/>
              </a:rPr>
            </a:br>
            <a:r>
              <a:rPr lang="en-US" sz="1400">
                <a:solidFill>
                  <a:srgbClr val="FF0000"/>
                </a:solidFill>
              </a:rPr>
              <a:t/>
            </a:r>
            <a:br>
              <a:rPr lang="en-US" sz="1400">
                <a:solidFill>
                  <a:srgbClr val="FF0000"/>
                </a:solidFill>
              </a:rPr>
            </a:br>
            <a:r>
              <a:rPr lang="en-US" sz="1400">
                <a:solidFill>
                  <a:srgbClr val="FF0000"/>
                </a:solidFill>
              </a:rPr>
              <a:t>5.3</a:t>
            </a:r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400">
                <a:solidFill>
                  <a:srgbClr val="FF0000"/>
                </a:solidFill>
              </a:rPr>
              <a:t/>
            </a:r>
            <a:br>
              <a:rPr lang="en-US" sz="1400">
                <a:solidFill>
                  <a:srgbClr val="FF0000"/>
                </a:solidFill>
              </a:rPr>
            </a:br>
            <a:r>
              <a:rPr lang="en-US" sz="1400">
                <a:solidFill>
                  <a:srgbClr val="FF0000"/>
                </a:solidFill>
              </a:rPr>
              <a:t/>
            </a:r>
            <a:br>
              <a:rPr lang="en-US" sz="1400">
                <a:solidFill>
                  <a:srgbClr val="FF0000"/>
                </a:solidFill>
              </a:rPr>
            </a:br>
            <a:r>
              <a:rPr lang="en-US" sz="1400">
                <a:solidFill>
                  <a:srgbClr val="FF0000"/>
                </a:solidFill>
              </a:rPr>
              <a:t/>
            </a:r>
            <a:br>
              <a:rPr lang="en-US" sz="1400">
                <a:solidFill>
                  <a:srgbClr val="FF0000"/>
                </a:solidFill>
              </a:rPr>
            </a:br>
            <a:r>
              <a:rPr lang="en-US" sz="1400">
                <a:solidFill>
                  <a:srgbClr val="FF0000"/>
                </a:solidFill>
              </a:rPr>
              <a:t/>
            </a:r>
            <a:br>
              <a:rPr lang="en-US" sz="1400">
                <a:solidFill>
                  <a:srgbClr val="FF0000"/>
                </a:solidFill>
              </a:rPr>
            </a:br>
            <a:r>
              <a:rPr lang="en-US" sz="1400">
                <a:solidFill>
                  <a:srgbClr val="FF0000"/>
                </a:solidFill>
              </a:rPr>
              <a:t/>
            </a:r>
            <a:br>
              <a:rPr lang="en-US" sz="1400">
                <a:solidFill>
                  <a:srgbClr val="FF0000"/>
                </a:solidFill>
              </a:rPr>
            </a:br>
            <a:r>
              <a:rPr lang="en-US" sz="1400">
                <a:solidFill>
                  <a:srgbClr val="FF0000"/>
                </a:solidFill>
              </a:rPr>
              <a:t>9.7</a:t>
            </a:r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>s</a:t>
            </a:r>
            <a:br>
              <a:rPr lang="en-US" sz="1400" b="1">
                <a:solidFill>
                  <a:srgbClr val="FF0000"/>
                </a:solidFill>
                <a:latin typeface="Symbol" pitchFamily="18" charset="2"/>
              </a:rPr>
            </a:br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/>
            </a:r>
            <a:br>
              <a:rPr lang="en-US" sz="1400" b="1">
                <a:solidFill>
                  <a:srgbClr val="FF0000"/>
                </a:solidFill>
                <a:latin typeface="Symbol" pitchFamily="18" charset="2"/>
              </a:rPr>
            </a:br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/>
            </a:r>
            <a:br>
              <a:rPr lang="en-US" sz="1400" b="1">
                <a:solidFill>
                  <a:srgbClr val="FF0000"/>
                </a:solidFill>
                <a:latin typeface="Symbol" pitchFamily="18" charset="2"/>
              </a:rPr>
            </a:br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/>
            </a:r>
            <a:br>
              <a:rPr lang="en-US" sz="1400" b="1">
                <a:solidFill>
                  <a:srgbClr val="FF0000"/>
                </a:solidFill>
                <a:latin typeface="Symbol" pitchFamily="18" charset="2"/>
              </a:rPr>
            </a:br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/>
            </a:r>
            <a:br>
              <a:rPr lang="en-US" sz="1400" b="1">
                <a:solidFill>
                  <a:srgbClr val="FF0000"/>
                </a:solidFill>
                <a:latin typeface="Symbol" pitchFamily="18" charset="2"/>
              </a:rPr>
            </a:br>
            <a:r>
              <a:rPr lang="en-US" sz="1400">
                <a:solidFill>
                  <a:srgbClr val="FF0000"/>
                </a:solidFill>
              </a:rPr>
              <a:t>7.2</a:t>
            </a:r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>s</a:t>
            </a:r>
            <a:br>
              <a:rPr lang="en-US" sz="1400" b="1">
                <a:solidFill>
                  <a:srgbClr val="FF0000"/>
                </a:solidFill>
                <a:latin typeface="Symbol" pitchFamily="18" charset="2"/>
              </a:rPr>
            </a:br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/>
            </a:r>
            <a:br>
              <a:rPr lang="en-US" sz="1400" b="1">
                <a:solidFill>
                  <a:srgbClr val="FF0000"/>
                </a:solidFill>
                <a:latin typeface="Symbol" pitchFamily="18" charset="2"/>
              </a:rPr>
            </a:br>
            <a:endParaRPr lang="en-US" sz="1400" b="1">
              <a:solidFill>
                <a:srgbClr val="FF0000"/>
              </a:solidFill>
              <a:latin typeface="Symbol" pitchFamily="18" charset="2"/>
            </a:endParaRPr>
          </a:p>
          <a:p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/>
            </a:r>
            <a:br>
              <a:rPr lang="en-US" sz="1400" b="1">
                <a:solidFill>
                  <a:srgbClr val="FF0000"/>
                </a:solidFill>
                <a:latin typeface="Symbol" pitchFamily="18" charset="2"/>
              </a:rPr>
            </a:br>
            <a:r>
              <a:rPr lang="en-US" sz="1400" b="1">
                <a:solidFill>
                  <a:srgbClr val="FFC000"/>
                </a:solidFill>
              </a:rPr>
              <a:t>3.3 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32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 smtClean="0">
                <a:solidFill>
                  <a:srgbClr val="CCECFF"/>
                </a:solidFill>
              </a:rPr>
              <a:t>"The fast and furious",  ESAC-Workshop, Madrid, 22-24th May 2013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BE3AE80-01D7-4538-B30F-1E1F3FE6C7AC}" type="slidenum">
              <a:rPr lang="en-US" sz="1200" smtClean="0">
                <a:solidFill>
                  <a:srgbClr val="CCECFF"/>
                </a:solidFill>
              </a:rPr>
              <a:pPr/>
              <a:t>7</a:t>
            </a:fld>
            <a:endParaRPr lang="en-US" sz="1200" smtClean="0">
              <a:solidFill>
                <a:srgbClr val="CCECFF"/>
              </a:solidFill>
            </a:endParaRPr>
          </a:p>
        </p:txBody>
      </p:sp>
      <p:pic>
        <p:nvPicPr>
          <p:cNvPr id="9220" name="Picture 2" descr="AXJ18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68"/>
          <a:stretch>
            <a:fillRect/>
          </a:stretch>
        </p:blipFill>
        <p:spPr bwMode="auto">
          <a:xfrm>
            <a:off x="179388" y="836613"/>
            <a:ext cx="4321175" cy="43926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2963" name="Picture 3" descr="AXJ18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23"/>
          <a:stretch>
            <a:fillRect/>
          </a:stretch>
        </p:blipFill>
        <p:spPr bwMode="auto">
          <a:xfrm>
            <a:off x="4572000" y="836613"/>
            <a:ext cx="4297363" cy="439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0" y="5300663"/>
            <a:ext cx="9144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/>
              <a:t>Total emission from AX J1838.0-0655</a:t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>Suzaku XIS 0.7-10 keV (42.2 ks):  </a:t>
            </a:r>
            <a:r>
              <a:rPr lang="en-US" sz="1400" b="1">
                <a:latin typeface="Symbol" pitchFamily="18" charset="2"/>
              </a:rPr>
              <a:t>G</a:t>
            </a:r>
            <a:r>
              <a:rPr lang="en-US" sz="1400"/>
              <a:t>=1.27±0.11; Anada et al. (2009) </a:t>
            </a:r>
            <a:br>
              <a:rPr lang="en-US" sz="1400"/>
            </a:br>
            <a:r>
              <a:rPr lang="en-US" sz="1400"/>
              <a:t>INTEGRAL ISGRI 20-300 keV      :  </a:t>
            </a:r>
            <a:r>
              <a:rPr lang="en-US" sz="1400" b="1">
                <a:latin typeface="Symbol" pitchFamily="18" charset="2"/>
              </a:rPr>
              <a:t>G</a:t>
            </a:r>
            <a:r>
              <a:rPr lang="en-US" sz="1400"/>
              <a:t>=1.72±0.07; this work; consistent with Malizia et al. (2005)</a:t>
            </a:r>
          </a:p>
        </p:txBody>
      </p:sp>
      <p:sp>
        <p:nvSpPr>
          <p:cNvPr id="1192965" name="Text Box 5"/>
          <p:cNvSpPr txBox="1">
            <a:spLocks noChangeArrowheads="1"/>
          </p:cNvSpPr>
          <p:nvPr/>
        </p:nvSpPr>
        <p:spPr bwMode="auto">
          <a:xfrm>
            <a:off x="5003800" y="115888"/>
            <a:ext cx="37449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Decoupling pulsed/DC spectra</a:t>
            </a:r>
            <a:br>
              <a:rPr lang="en-US"/>
            </a:b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➞ </a:t>
            </a:r>
            <a:r>
              <a:rPr lang="en-US"/>
              <a:t>underlying PWN spectrum!</a:t>
            </a:r>
            <a:endParaRPr 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92966" name="Text Box 6"/>
          <p:cNvSpPr txBox="1">
            <a:spLocks noChangeArrowheads="1"/>
          </p:cNvSpPr>
          <p:nvPr/>
        </p:nvSpPr>
        <p:spPr bwMode="auto">
          <a:xfrm>
            <a:off x="4859338" y="5300663"/>
            <a:ext cx="3897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DC spectrum breaks above ~50 keV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2965" grpId="0"/>
      <p:bldP spid="11929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 smtClean="0">
                <a:solidFill>
                  <a:srgbClr val="CCECFF"/>
                </a:solidFill>
              </a:rPr>
              <a:t>"The fast and furious",  ESAC-Workshop, Madrid, 22-24th May 2013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E51558B-536F-4F11-AB04-56591F9CBEFB}" type="slidenum">
              <a:rPr lang="en-US" sz="1200" smtClean="0">
                <a:solidFill>
                  <a:srgbClr val="CCECFF"/>
                </a:solidFill>
              </a:rPr>
              <a:pPr/>
              <a:t>8</a:t>
            </a:fld>
            <a:endParaRPr lang="en-US" sz="1200" smtClean="0">
              <a:solidFill>
                <a:srgbClr val="CCECFF"/>
              </a:solidFill>
            </a:endParaRPr>
          </a:p>
        </p:txBody>
      </p:sp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44450"/>
            <a:ext cx="7985125" cy="419100"/>
          </a:xfrm>
          <a:ln w="19050">
            <a:solidFill>
              <a:srgbClr val="FFC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1800" b="0" dirty="0" smtClean="0">
                <a:effectLst/>
              </a:rPr>
              <a:t>PSR J2229+6114: the energetic young pulsar in 3EG J2227+6122</a:t>
            </a:r>
            <a:r>
              <a:rPr lang="en-US" dirty="0" smtClean="0"/>
              <a:t> 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7688"/>
            <a:ext cx="4176712" cy="3168650"/>
          </a:xfrm>
        </p:spPr>
        <p:txBody>
          <a:bodyPr/>
          <a:lstStyle/>
          <a:p>
            <a:pPr eaLnBrk="1" hangingPunct="1">
              <a:buClr>
                <a:srgbClr val="FF99FF"/>
              </a:buClr>
              <a:buFont typeface="Wingdings" pitchFamily="2" charset="2"/>
              <a:buChar char="Ø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Discovered by Halpern et al. 2001 in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err="1" smtClean="0">
                <a:solidFill>
                  <a:schemeClr val="tx1"/>
                </a:solidFill>
              </a:rPr>
              <a:t>unid</a:t>
            </a:r>
            <a:r>
              <a:rPr lang="en-US" sz="1400" dirty="0" smtClean="0">
                <a:solidFill>
                  <a:schemeClr val="tx1"/>
                </a:solidFill>
              </a:rPr>
              <a:t>. EGRET error region at radio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freq. and at X-rays (ASCA): 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 = 51.6 </a:t>
            </a:r>
            <a:r>
              <a:rPr lang="en-US" sz="1400" dirty="0" err="1" smtClean="0">
                <a:solidFill>
                  <a:schemeClr val="tx1"/>
                </a:solidFill>
              </a:rPr>
              <a:t>ms</a:t>
            </a:r>
            <a:r>
              <a:rPr lang="en-US" sz="1400" dirty="0" smtClean="0">
                <a:solidFill>
                  <a:schemeClr val="tx1"/>
                </a:solidFill>
              </a:rPr>
              <a:t>; </a:t>
            </a:r>
            <a:r>
              <a:rPr lang="en-US" sz="1400" b="1" dirty="0" err="1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1400" baseline="-25000" dirty="0" err="1" smtClean="0">
                <a:solidFill>
                  <a:schemeClr val="tx1"/>
                </a:solidFill>
              </a:rPr>
              <a:t>c</a:t>
            </a:r>
            <a:r>
              <a:rPr lang="en-US" sz="1400" dirty="0" smtClean="0">
                <a:solidFill>
                  <a:schemeClr val="tx1"/>
                </a:solidFill>
              </a:rPr>
              <a:t>=10.5 </a:t>
            </a:r>
            <a:r>
              <a:rPr lang="en-US" sz="1400" dirty="0" err="1" smtClean="0">
                <a:solidFill>
                  <a:schemeClr val="tx1"/>
                </a:solidFill>
              </a:rPr>
              <a:t>kyr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             Bright PWN (see below) </a:t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 smtClean="0">
              <a:solidFill>
                <a:schemeClr val="tx1"/>
              </a:solidFill>
            </a:endParaRPr>
          </a:p>
          <a:p>
            <a:pPr eaLnBrk="1" hangingPunct="1">
              <a:buClr>
                <a:srgbClr val="FF99FF"/>
              </a:buClr>
              <a:buFont typeface="Wingdings" pitchFamily="2" charset="2"/>
              <a:buChar char="Ø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Pulsations, also detected now by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AGILE and Fermi above 100 MeV: a broad asymmetric pulse</a:t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 smtClean="0">
              <a:solidFill>
                <a:schemeClr val="tx1"/>
              </a:solidFill>
            </a:endParaRPr>
          </a:p>
          <a:p>
            <a:pPr eaLnBrk="1" hangingPunct="1">
              <a:buClr>
                <a:srgbClr val="FF99FF"/>
              </a:buClr>
              <a:buFont typeface="Wingdings" pitchFamily="2" charset="2"/>
              <a:buChar char="Ø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Recent detection of extended </a:t>
            </a:r>
            <a:r>
              <a:rPr lang="en-US" sz="1400" dirty="0" err="1" smtClean="0">
                <a:solidFill>
                  <a:schemeClr val="tx1"/>
                </a:solidFill>
              </a:rPr>
              <a:t>TeV</a:t>
            </a:r>
            <a:r>
              <a:rPr lang="en-US" sz="1400" dirty="0" smtClean="0">
                <a:solidFill>
                  <a:schemeClr val="tx1"/>
                </a:solidFill>
              </a:rPr>
              <a:t> emission with </a:t>
            </a:r>
            <a:r>
              <a:rPr lang="en-US" sz="1400" dirty="0" err="1" smtClean="0">
                <a:solidFill>
                  <a:schemeClr val="tx1"/>
                </a:solidFill>
              </a:rPr>
              <a:t>Veritas</a:t>
            </a:r>
            <a:r>
              <a:rPr lang="en-US" sz="1400" dirty="0" smtClean="0">
                <a:solidFill>
                  <a:schemeClr val="tx1"/>
                </a:solidFill>
              </a:rPr>
              <a:t> (VER J2227+608) from near environment</a:t>
            </a:r>
          </a:p>
        </p:txBody>
      </p:sp>
      <p:pic>
        <p:nvPicPr>
          <p:cNvPr id="10246" name="Picture 4" descr="PSRJ2229+6114_95ks_ACIS-I_ds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89363"/>
            <a:ext cx="42481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522288" y="5962650"/>
            <a:ext cx="15287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>
                <a:latin typeface="Comic Sans MS" pitchFamily="66" charset="0"/>
              </a:rPr>
              <a:t>95 ks CXO ACIS-I</a:t>
            </a:r>
          </a:p>
        </p:txBody>
      </p:sp>
      <p:pic>
        <p:nvPicPr>
          <p:cNvPr id="10248" name="Picture 4" descr="idl_PSRJ2229+6114_PCA_HEXTE_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7"/>
          <a:stretch>
            <a:fillRect/>
          </a:stretch>
        </p:blipFill>
        <p:spPr bwMode="auto">
          <a:xfrm>
            <a:off x="5364163" y="692150"/>
            <a:ext cx="2981325" cy="44370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4713288" y="5167313"/>
            <a:ext cx="417988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Archival RXTE PCA/HEXTE data reveal</a:t>
            </a:r>
            <a:br>
              <a:rPr lang="en-US"/>
            </a:br>
            <a:r>
              <a:rPr lang="en-US"/>
              <a:t>pulsed emission up to ~30 keV using</a:t>
            </a:r>
            <a:br>
              <a:rPr lang="en-US"/>
            </a:br>
            <a:r>
              <a:rPr lang="en-US"/>
              <a:t>~220 ks exposure with hard spectrum,</a:t>
            </a:r>
            <a:br>
              <a:rPr lang="en-US"/>
            </a:br>
            <a:r>
              <a:rPr lang="en-US"/>
              <a:t>photon index </a:t>
            </a:r>
            <a:r>
              <a:rPr lang="en-US" b="1">
                <a:latin typeface="Symbol" pitchFamily="18" charset="2"/>
              </a:rPr>
              <a:t>G</a:t>
            </a:r>
            <a:r>
              <a:rPr lang="en-US"/>
              <a:t> = 1.11(3)</a:t>
            </a:r>
          </a:p>
        </p:txBody>
      </p:sp>
      <p:sp>
        <p:nvSpPr>
          <p:cNvPr id="10250" name="Text Box 6"/>
          <p:cNvSpPr txBox="1">
            <a:spLocks noChangeArrowheads="1"/>
          </p:cNvSpPr>
          <p:nvPr/>
        </p:nvSpPr>
        <p:spPr bwMode="auto">
          <a:xfrm>
            <a:off x="7380288" y="1773238"/>
            <a:ext cx="74295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</a:rPr>
              <a:t>12.3</a:t>
            </a:r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400" b="1">
                <a:solidFill>
                  <a:srgbClr val="FF0000"/>
                </a:solidFill>
              </a:rPr>
              <a:t/>
            </a:r>
            <a:br>
              <a:rPr lang="en-US" sz="1400" b="1">
                <a:solidFill>
                  <a:srgbClr val="FF0000"/>
                </a:solidFill>
              </a:rPr>
            </a:br>
            <a:r>
              <a:rPr lang="en-US" sz="1400" b="1">
                <a:solidFill>
                  <a:srgbClr val="FF0000"/>
                </a:solidFill>
              </a:rPr>
              <a:t/>
            </a:r>
            <a:br>
              <a:rPr lang="en-US" sz="1400" b="1">
                <a:solidFill>
                  <a:srgbClr val="FF0000"/>
                </a:solidFill>
              </a:rPr>
            </a:br>
            <a:r>
              <a:rPr lang="en-US" sz="1400" b="1">
                <a:solidFill>
                  <a:srgbClr val="FF0000"/>
                </a:solidFill>
              </a:rPr>
              <a:t/>
            </a:r>
            <a:br>
              <a:rPr lang="en-US" sz="1400" b="1">
                <a:solidFill>
                  <a:srgbClr val="FF0000"/>
                </a:solidFill>
              </a:rPr>
            </a:br>
            <a:r>
              <a:rPr lang="en-US" sz="1400" b="1">
                <a:solidFill>
                  <a:srgbClr val="FF0000"/>
                </a:solidFill>
              </a:rPr>
              <a:t/>
            </a:r>
            <a:br>
              <a:rPr lang="en-US" sz="1400" b="1">
                <a:solidFill>
                  <a:srgbClr val="FF0000"/>
                </a:solidFill>
              </a:rPr>
            </a:br>
            <a:r>
              <a:rPr lang="en-US" sz="1400" b="1">
                <a:solidFill>
                  <a:srgbClr val="FF0000"/>
                </a:solidFill>
              </a:rPr>
              <a:t/>
            </a:r>
            <a:br>
              <a:rPr lang="en-US" sz="1400" b="1">
                <a:solidFill>
                  <a:srgbClr val="FF0000"/>
                </a:solidFill>
              </a:rPr>
            </a:br>
            <a:r>
              <a:rPr lang="en-US" sz="1400" b="1">
                <a:solidFill>
                  <a:srgbClr val="FF0000"/>
                </a:solidFill>
              </a:rPr>
              <a:t/>
            </a:r>
            <a:br>
              <a:rPr lang="en-US" sz="1400" b="1">
                <a:solidFill>
                  <a:srgbClr val="FF0000"/>
                </a:solidFill>
              </a:rPr>
            </a:br>
            <a:r>
              <a:rPr lang="en-US" sz="1400" b="1">
                <a:solidFill>
                  <a:srgbClr val="FF0000"/>
                </a:solidFill>
              </a:rPr>
              <a:t>8.2</a:t>
            </a:r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400" b="1">
                <a:solidFill>
                  <a:srgbClr val="FF0000"/>
                </a:solidFill>
              </a:rPr>
              <a:t/>
            </a:r>
            <a:br>
              <a:rPr lang="en-US" sz="1400" b="1">
                <a:solidFill>
                  <a:srgbClr val="FF0000"/>
                </a:solidFill>
              </a:rPr>
            </a:br>
            <a:r>
              <a:rPr lang="en-US" sz="1400" b="1">
                <a:solidFill>
                  <a:srgbClr val="FF0000"/>
                </a:solidFill>
              </a:rPr>
              <a:t/>
            </a:r>
            <a:br>
              <a:rPr lang="en-US" sz="1400" b="1">
                <a:solidFill>
                  <a:srgbClr val="FF0000"/>
                </a:solidFill>
              </a:rPr>
            </a:br>
            <a:r>
              <a:rPr lang="en-US" sz="1400" b="1">
                <a:solidFill>
                  <a:srgbClr val="FF0000"/>
                </a:solidFill>
              </a:rPr>
              <a:t/>
            </a:r>
            <a:br>
              <a:rPr lang="en-US" sz="1400" b="1">
                <a:solidFill>
                  <a:srgbClr val="FF0000"/>
                </a:solidFill>
              </a:rPr>
            </a:br>
            <a:r>
              <a:rPr lang="en-US" sz="1400" b="1">
                <a:solidFill>
                  <a:srgbClr val="FF0000"/>
                </a:solidFill>
              </a:rPr>
              <a:t/>
            </a:r>
            <a:br>
              <a:rPr lang="en-US" sz="1400" b="1">
                <a:solidFill>
                  <a:srgbClr val="FF0000"/>
                </a:solidFill>
              </a:rPr>
            </a:br>
            <a:r>
              <a:rPr lang="en-US" sz="1400" b="1">
                <a:solidFill>
                  <a:srgbClr val="FF0000"/>
                </a:solidFill>
              </a:rPr>
              <a:t/>
            </a:r>
            <a:br>
              <a:rPr lang="en-US" sz="1400" b="1">
                <a:solidFill>
                  <a:srgbClr val="FF0000"/>
                </a:solidFill>
              </a:rPr>
            </a:br>
            <a:r>
              <a:rPr lang="en-US" sz="1400" b="1">
                <a:solidFill>
                  <a:srgbClr val="FF0000"/>
                </a:solidFill>
              </a:rPr>
              <a:t/>
            </a:r>
            <a:br>
              <a:rPr lang="en-US" sz="1400" b="1">
                <a:solidFill>
                  <a:srgbClr val="FF0000"/>
                </a:solidFill>
              </a:rPr>
            </a:br>
            <a:r>
              <a:rPr lang="en-US" sz="1400" b="1">
                <a:solidFill>
                  <a:srgbClr val="FF0000"/>
                </a:solidFill>
              </a:rPr>
              <a:t>2.5</a:t>
            </a:r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 smtClean="0">
                <a:solidFill>
                  <a:srgbClr val="CCECFF"/>
                </a:solidFill>
              </a:rPr>
              <a:t>"The fast and furious",  ESAC-Workshop, Madrid, 22-24th May 2013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FBC36B1-6D15-4E25-9F46-29F097F76D62}" type="slidenum">
              <a:rPr lang="en-US" sz="1200" smtClean="0">
                <a:solidFill>
                  <a:srgbClr val="CCECFF"/>
                </a:solidFill>
              </a:rPr>
              <a:pPr/>
              <a:t>9</a:t>
            </a:fld>
            <a:endParaRPr lang="en-US" sz="1200" smtClean="0">
              <a:solidFill>
                <a:srgbClr val="CCECFF"/>
              </a:solidFill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115888"/>
            <a:ext cx="288925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3213100"/>
            <a:ext cx="28892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4" descr="\\.psf\Home\iFolder\iFolder\ppt_files\KUIPER\Presentations_2012\Zielona_Gora\ds9_3arcmin_smoothed11_log_sc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40088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13100"/>
            <a:ext cx="3240088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6" name="TextBox 5"/>
          <p:cNvSpPr txBox="1">
            <a:spLocks noChangeArrowheads="1"/>
          </p:cNvSpPr>
          <p:nvPr/>
        </p:nvSpPr>
        <p:spPr bwMode="auto">
          <a:xfrm>
            <a:off x="3563938" y="165100"/>
            <a:ext cx="2239962" cy="3683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 sz="1800" dirty="0"/>
              <a:t>IGR J18490-0000</a:t>
            </a:r>
            <a:endParaRPr lang="en-US" sz="1800" dirty="0"/>
          </a:p>
        </p:txBody>
      </p:sp>
      <p:sp>
        <p:nvSpPr>
          <p:cNvPr id="12297" name="TextBox 6"/>
          <p:cNvSpPr txBox="1">
            <a:spLocks noChangeArrowheads="1"/>
          </p:cNvSpPr>
          <p:nvPr/>
        </p:nvSpPr>
        <p:spPr bwMode="auto">
          <a:xfrm>
            <a:off x="8005763" y="3500438"/>
            <a:ext cx="8143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 sz="1400" b="1">
                <a:solidFill>
                  <a:srgbClr val="7030A0"/>
                </a:solidFill>
              </a:rPr>
              <a:t>14.5</a:t>
            </a:r>
            <a:r>
              <a:rPr lang="nl-NL" sz="1400" b="1">
                <a:solidFill>
                  <a:srgbClr val="7030A0"/>
                </a:solidFill>
                <a:latin typeface="Symbol" pitchFamily="18" charset="2"/>
              </a:rPr>
              <a:t>s</a:t>
            </a:r>
            <a:r>
              <a:rPr lang="nl-NL"/>
              <a:t> 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75065" y="6074940"/>
            <a:ext cx="1857375" cy="306388"/>
          </a:xfrm>
          <a:prstGeom prst="rect">
            <a:avLst/>
          </a:prstGeom>
          <a:noFill/>
          <a:ln w="19050">
            <a:solidFill>
              <a:schemeClr val="bg1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1400" dirty="0" err="1"/>
              <a:t>P</a:t>
            </a:r>
            <a:r>
              <a:rPr lang="nl-NL" sz="1400" baseline="-25000" dirty="0" err="1"/>
              <a:t>f</a:t>
            </a:r>
            <a:r>
              <a:rPr lang="nl-NL" sz="1400" dirty="0"/>
              <a:t> = 0.77 +/- 0.04</a:t>
            </a:r>
            <a:endParaRPr lang="en-US" sz="1400" dirty="0"/>
          </a:p>
        </p:txBody>
      </p:sp>
      <p:sp>
        <p:nvSpPr>
          <p:cNvPr id="12299" name="TextBox 8"/>
          <p:cNvSpPr txBox="1">
            <a:spLocks noChangeArrowheads="1"/>
          </p:cNvSpPr>
          <p:nvPr/>
        </p:nvSpPr>
        <p:spPr bwMode="auto">
          <a:xfrm>
            <a:off x="3348038" y="836613"/>
            <a:ext cx="27273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 dirty="0" smtClean="0"/>
              <a:t>I)   </a:t>
            </a:r>
            <a:r>
              <a:rPr lang="nl-NL" dirty="0" err="1" smtClean="0"/>
              <a:t>Chandra</a:t>
            </a:r>
            <a:r>
              <a:rPr lang="nl-NL" dirty="0" smtClean="0"/>
              <a:t> </a:t>
            </a:r>
            <a:r>
              <a:rPr lang="nl-NL" dirty="0"/>
              <a:t>HRC-SI</a:t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Nov. 20, 2011 (25.1 </a:t>
            </a:r>
            <a:r>
              <a:rPr lang="nl-NL" dirty="0" err="1" smtClean="0"/>
              <a:t>ks</a:t>
            </a:r>
            <a:r>
              <a:rPr lang="nl-NL" dirty="0" smtClean="0"/>
              <a:t>)</a:t>
            </a:r>
            <a:endParaRPr lang="nl-NL" dirty="0"/>
          </a:p>
          <a:p>
            <a:endParaRPr lang="nl-NL" dirty="0"/>
          </a:p>
          <a:p>
            <a:r>
              <a:rPr lang="nl-NL" dirty="0" smtClean="0"/>
              <a:t>II) </a:t>
            </a:r>
            <a:r>
              <a:rPr lang="nl-NL" dirty="0" err="1" smtClean="0"/>
              <a:t>Chandra</a:t>
            </a:r>
            <a:r>
              <a:rPr lang="nl-NL" dirty="0" smtClean="0"/>
              <a:t> ACIS-S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Nov. 16, 2012 (22.7 </a:t>
            </a:r>
            <a:r>
              <a:rPr lang="nl-NL" dirty="0" err="1" smtClean="0"/>
              <a:t>ks</a:t>
            </a:r>
            <a:r>
              <a:rPr lang="nl-NL" dirty="0" smtClean="0"/>
              <a:t>) </a:t>
            </a: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r>
              <a:rPr lang="nl-NL" dirty="0" smtClean="0"/>
              <a:t>            </a:t>
            </a:r>
            <a:r>
              <a:rPr lang="nl-NL" sz="1800" b="1" u="sng" dirty="0" smtClean="0"/>
              <a:t>Goals:</a:t>
            </a:r>
            <a:r>
              <a:rPr lang="nl-NL" dirty="0" smtClean="0"/>
              <a:t>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1) </a:t>
            </a:r>
            <a:r>
              <a:rPr lang="nl-NL" dirty="0" err="1"/>
              <a:t>Evidence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diffuse</a:t>
            </a:r>
            <a:br>
              <a:rPr lang="nl-NL" dirty="0"/>
            </a:br>
            <a:r>
              <a:rPr lang="nl-NL" dirty="0"/>
              <a:t>           </a:t>
            </a:r>
            <a:r>
              <a:rPr lang="nl-NL" dirty="0" err="1"/>
              <a:t>emission</a:t>
            </a:r>
            <a:r>
              <a:rPr lang="nl-NL" dirty="0"/>
              <a:t>?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2) </a:t>
            </a:r>
            <a:r>
              <a:rPr lang="nl-NL" dirty="0" err="1"/>
              <a:t>Pulsed</a:t>
            </a:r>
            <a:r>
              <a:rPr lang="nl-NL" dirty="0"/>
              <a:t> </a:t>
            </a:r>
            <a:r>
              <a:rPr lang="nl-NL" dirty="0" err="1"/>
              <a:t>fraction</a:t>
            </a:r>
            <a:r>
              <a:rPr lang="nl-NL" dirty="0"/>
              <a:t>?</a:t>
            </a:r>
          </a:p>
          <a:p>
            <a:endParaRPr lang="nl-NL" dirty="0"/>
          </a:p>
          <a:p>
            <a:r>
              <a:rPr lang="nl-NL" dirty="0"/>
              <a:t>  </a:t>
            </a:r>
            <a:r>
              <a:rPr lang="nl-NL" dirty="0" smtClean="0"/>
              <a:t>(</a:t>
            </a:r>
            <a:r>
              <a:rPr lang="nl-NL" dirty="0" err="1" smtClean="0"/>
              <a:t>reported</a:t>
            </a:r>
            <a:r>
              <a:rPr lang="nl-NL" dirty="0" smtClean="0"/>
              <a:t>; </a:t>
            </a:r>
            <a:r>
              <a:rPr lang="nl-NL" dirty="0" err="1"/>
              <a:t>P</a:t>
            </a:r>
            <a:r>
              <a:rPr lang="nl-NL" baseline="-25000" dirty="0" err="1"/>
              <a:t>f</a:t>
            </a:r>
            <a:r>
              <a:rPr lang="nl-NL" dirty="0"/>
              <a:t> ~ 0.25</a:t>
            </a:r>
          </a:p>
          <a:p>
            <a:r>
              <a:rPr lang="nl-NL" dirty="0"/>
              <a:t> </a:t>
            </a:r>
            <a:r>
              <a:rPr lang="nl-NL" dirty="0" smtClean="0"/>
              <a:t>  </a:t>
            </a:r>
            <a:r>
              <a:rPr lang="nl-NL" dirty="0" smtClean="0"/>
              <a:t>PCA </a:t>
            </a:r>
            <a:r>
              <a:rPr lang="nl-NL" dirty="0" err="1"/>
              <a:t>based</a:t>
            </a:r>
            <a:r>
              <a:rPr lang="nl-NL" dirty="0"/>
              <a:t>; Gotthelf</a:t>
            </a:r>
            <a:br>
              <a:rPr lang="nl-NL" dirty="0"/>
            </a:br>
            <a:r>
              <a:rPr lang="nl-NL" dirty="0"/>
              <a:t>        et al., 2011)</a:t>
            </a:r>
            <a:endParaRPr lang="en-US" dirty="0"/>
          </a:p>
        </p:txBody>
      </p:sp>
      <p:sp>
        <p:nvSpPr>
          <p:cNvPr id="12300" name="TextBox 9"/>
          <p:cNvSpPr txBox="1">
            <a:spLocks noChangeAspect="1"/>
          </p:cNvSpPr>
          <p:nvPr/>
        </p:nvSpPr>
        <p:spPr bwMode="auto">
          <a:xfrm>
            <a:off x="3348037" y="5669682"/>
            <a:ext cx="2727325" cy="855662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>
                <a:solidFill>
                  <a:srgbClr val="FF0000"/>
                </a:solidFill>
              </a:rPr>
              <a:t>No</a:t>
            </a:r>
            <a:r>
              <a:rPr lang="nl-NL" dirty="0"/>
              <a:t> </a:t>
            </a:r>
            <a:r>
              <a:rPr lang="nl-NL" dirty="0" err="1" smtClean="0"/>
              <a:t>pronounced</a:t>
            </a:r>
            <a:r>
              <a:rPr lang="nl-NL" dirty="0" smtClean="0"/>
              <a:t> diffuse</a:t>
            </a:r>
            <a:r>
              <a:rPr lang="nl-NL" dirty="0"/>
              <a:t/>
            </a:r>
            <a:br>
              <a:rPr lang="nl-NL" dirty="0"/>
            </a:br>
            <a:r>
              <a:rPr lang="nl-NL" dirty="0" err="1"/>
              <a:t>emission</a:t>
            </a:r>
            <a:r>
              <a:rPr lang="nl-NL" dirty="0"/>
              <a:t> </a:t>
            </a:r>
            <a:r>
              <a:rPr lang="nl-NL" dirty="0" err="1" smtClean="0"/>
              <a:t>seen</a:t>
            </a:r>
            <a:r>
              <a:rPr lang="nl-NL" dirty="0" smtClean="0"/>
              <a:t> in HRC-S data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ON-presentation">
  <a:themeElements>
    <a:clrScheme name="SRON-presentation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RON-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RON-presentation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ON-presentation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ON-presentation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ON-presentation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ON-presentation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ON-presentation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ON-presentation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ON-presentation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ON-presentation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SRON-presentation</Template>
  <TotalTime>12078</TotalTime>
  <Words>666</Words>
  <Application>Microsoft Office PowerPoint</Application>
  <PresentationFormat>On-screen Show (4:3)</PresentationFormat>
  <Paragraphs>176</Paragraphs>
  <Slides>16</Slides>
  <Notes>2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SRON-presentation</vt:lpstr>
      <vt:lpstr>Acrobat Document</vt:lpstr>
      <vt:lpstr>Linking the soft g-ray pulsar population with the Fermi LAT pulsar population: completing the high-energy picture</vt:lpstr>
      <vt:lpstr>Outline of presentation</vt:lpstr>
      <vt:lpstr>PowerPoint Presentation</vt:lpstr>
      <vt:lpstr>PowerPoint Presentation</vt:lpstr>
      <vt:lpstr>PowerPoint Presentation</vt:lpstr>
      <vt:lpstr>AX J1838.0-0655</vt:lpstr>
      <vt:lpstr>PowerPoint Presentation</vt:lpstr>
      <vt:lpstr>PSR J2229+6114: the energetic young pulsar in 3EG J2227+6122 </vt:lpstr>
      <vt:lpstr>PowerPoint Presentation</vt:lpstr>
      <vt:lpstr>PowerPoint Presentation</vt:lpstr>
      <vt:lpstr>PowerPoint Presentation</vt:lpstr>
      <vt:lpstr>PowerPoint Presentation</vt:lpstr>
      <vt:lpstr>Summary &amp; Conclusions </vt:lpstr>
      <vt:lpstr>PowerPoint Presentation</vt:lpstr>
      <vt:lpstr>A new candidate soft g-ray pulsar: PSR J1813-1749 in G12.82-0.02 and associated with HESS J1813-178 / IGR J18135-1751</vt:lpstr>
      <vt:lpstr>A new candidate soft g-ray pulsar: PSR J1813-1749 in G12.82-0.02 and associated with HESS J1813-178 / IGR J18135-1751</vt:lpstr>
    </vt:vector>
  </TitlesOfParts>
  <Company>SRON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Lucien Kuiper</cp:lastModifiedBy>
  <cp:revision>298</cp:revision>
  <dcterms:created xsi:type="dcterms:W3CDTF">2005-10-18T12:24:19Z</dcterms:created>
  <dcterms:modified xsi:type="dcterms:W3CDTF">2013-05-20T09:10:39Z</dcterms:modified>
</cp:coreProperties>
</file>