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95" r:id="rId2"/>
    <p:sldId id="256" r:id="rId3"/>
    <p:sldId id="287" r:id="rId4"/>
    <p:sldId id="262" r:id="rId5"/>
    <p:sldId id="296" r:id="rId6"/>
    <p:sldId id="310" r:id="rId7"/>
    <p:sldId id="307" r:id="rId8"/>
    <p:sldId id="308" r:id="rId9"/>
    <p:sldId id="311" r:id="rId10"/>
    <p:sldId id="266" r:id="rId11"/>
    <p:sldId id="267" r:id="rId12"/>
    <p:sldId id="294" r:id="rId13"/>
    <p:sldId id="278" r:id="rId14"/>
    <p:sldId id="297" r:id="rId15"/>
    <p:sldId id="298" r:id="rId16"/>
    <p:sldId id="279" r:id="rId17"/>
    <p:sldId id="282" r:id="rId18"/>
    <p:sldId id="280" r:id="rId19"/>
    <p:sldId id="281" r:id="rId20"/>
    <p:sldId id="306" r:id="rId21"/>
    <p:sldId id="269" r:id="rId22"/>
    <p:sldId id="285" r:id="rId23"/>
    <p:sldId id="293" r:id="rId24"/>
    <p:sldId id="299" r:id="rId25"/>
    <p:sldId id="300" r:id="rId26"/>
    <p:sldId id="305" r:id="rId27"/>
    <p:sldId id="276" r:id="rId28"/>
    <p:sldId id="302" r:id="rId29"/>
    <p:sldId id="303" r:id="rId30"/>
    <p:sldId id="309" r:id="rId31"/>
    <p:sldId id="304" r:id="rId32"/>
    <p:sldId id="27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FBB25-0475-FF49-8C46-6ABEE8D05A2B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6EFDB-D925-D64E-A5ED-2C057C117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0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74E4-A865-429B-9C46-0E6F4A37FE6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9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66E782E-0216-4956-BF26-FAAD2496E2F2}" type="datetime1">
              <a:rPr lang="fr-FR" altLang="en-US" smtClean="0"/>
              <a:pPr/>
              <a:t>06/06/2016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63687472-858D-EB46-ACBE-EC745DDCC46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8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2F96E-B800-9D4B-A135-A7D7E079DC30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EE213-4ED2-6C48-B6E2-16BAE4CE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0409" y="0"/>
            <a:ext cx="9404409" cy="7048054"/>
          </a:xfrm>
          <a:prstGeom prst="rect">
            <a:avLst/>
          </a:prstGeom>
        </p:spPr>
      </p:pic>
      <p:pic>
        <p:nvPicPr>
          <p:cNvPr id="3" name="CAMS-2016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49" y="1417638"/>
            <a:ext cx="8369976" cy="4708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572" y="274638"/>
            <a:ext cx="785222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2016 New Year’s Eve shower: </a:t>
            </a:r>
            <a:r>
              <a:rPr lang="en-US" dirty="0" err="1" smtClean="0"/>
              <a:t>Volantids</a:t>
            </a:r>
            <a:endParaRPr lang="en-US" dirty="0"/>
          </a:p>
        </p:txBody>
      </p:sp>
      <p:pic>
        <p:nvPicPr>
          <p:cNvPr id="4" name="Content Placeholder 3" descr="volantid-DFN1-s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0371" r="-50371"/>
          <a:stretch>
            <a:fillRect/>
          </a:stretch>
        </p:blipFill>
        <p:spPr>
          <a:xfrm>
            <a:off x="2866718" y="1600200"/>
            <a:ext cx="8229600" cy="4525963"/>
          </a:xfrm>
        </p:spPr>
      </p:pic>
      <p:pic>
        <p:nvPicPr>
          <p:cNvPr id="7" name="Picture 6" descr="Volantids-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98" y="2651491"/>
            <a:ext cx="5349240" cy="384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utselaar-NewYearsEveSh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46585" cy="7343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IG17-heights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080" r="-40080"/>
          <a:stretch>
            <a:fillRect/>
          </a:stretch>
        </p:blipFill>
        <p:spPr>
          <a:xfrm>
            <a:off x="-667657" y="468162"/>
            <a:ext cx="10639882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5715000" cy="1143000"/>
          </a:xfrm>
        </p:spPr>
        <p:txBody>
          <a:bodyPr/>
          <a:lstStyle/>
          <a:p>
            <a:r>
              <a:rPr lang="en-US" dirty="0" smtClean="0"/>
              <a:t>Alpha </a:t>
            </a:r>
            <a:r>
              <a:rPr lang="en-US" dirty="0" err="1" smtClean="0"/>
              <a:t>Capricornids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lipArt Placeholder 7" descr="FIG04-CAPradiants4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 t="-78938" b="-78938"/>
          <a:stretch>
            <a:fillRect/>
          </a:stretch>
        </p:blipFill>
        <p:spPr>
          <a:xfrm>
            <a:off x="533400" y="-457200"/>
            <a:ext cx="8305800" cy="9308113"/>
          </a:xfrm>
        </p:spPr>
      </p:pic>
      <p:sp>
        <p:nvSpPr>
          <p:cNvPr id="12" name="TextBox 11"/>
          <p:cNvSpPr txBox="1"/>
          <p:nvPr/>
        </p:nvSpPr>
        <p:spPr>
          <a:xfrm>
            <a:off x="1981200" y="6126163"/>
            <a:ext cx="4288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Jenniskens et al., 2016. </a:t>
            </a:r>
            <a:r>
              <a:rPr lang="en-US" dirty="0" err="1" smtClean="0"/>
              <a:t>Icarus</a:t>
            </a:r>
            <a:r>
              <a:rPr lang="en-US" dirty="0" smtClean="0"/>
              <a:t> 266, 331-354.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5715000" cy="1143000"/>
          </a:xfrm>
        </p:spPr>
        <p:txBody>
          <a:bodyPr/>
          <a:lstStyle/>
          <a:p>
            <a:r>
              <a:rPr lang="en-US" dirty="0" smtClean="0"/>
              <a:t>Alpha </a:t>
            </a:r>
            <a:r>
              <a:rPr lang="en-US" dirty="0" err="1" smtClean="0"/>
              <a:t>Capricornids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lipArt Placeholder 7" descr="FIG04-CAPradiants4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 t="-78938" b="-78938"/>
          <a:stretch>
            <a:fillRect/>
          </a:stretch>
        </p:blipFill>
        <p:spPr>
          <a:xfrm>
            <a:off x="533400" y="-457200"/>
            <a:ext cx="8305800" cy="930811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52400"/>
            <a:ext cx="2734056" cy="2057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1524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169P/NEAT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6126163"/>
            <a:ext cx="594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Jenniskens et al., 2016. </a:t>
            </a:r>
            <a:r>
              <a:rPr lang="en-US" dirty="0" err="1" smtClean="0"/>
              <a:t>Icarus</a:t>
            </a:r>
            <a:r>
              <a:rPr lang="en-US" dirty="0" smtClean="0"/>
              <a:t> 266, 331-354.</a:t>
            </a:r>
          </a:p>
          <a:p>
            <a:r>
              <a:rPr lang="en-US" dirty="0" smtClean="0"/>
              <a:t>Jenniskens, P., </a:t>
            </a:r>
            <a:r>
              <a:rPr lang="en-US" dirty="0" err="1" smtClean="0"/>
              <a:t>Vaubaillon</a:t>
            </a:r>
            <a:r>
              <a:rPr lang="en-US" dirty="0" smtClean="0"/>
              <a:t>, J., 2010. Astron. J. 139, 1822–1830.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67386" y="417169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169P/NEAT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5715000" cy="1143000"/>
          </a:xfrm>
        </p:spPr>
        <p:txBody>
          <a:bodyPr/>
          <a:lstStyle/>
          <a:p>
            <a:r>
              <a:rPr lang="en-US" dirty="0" smtClean="0"/>
              <a:t>Alpha </a:t>
            </a:r>
            <a:r>
              <a:rPr lang="en-US" dirty="0" err="1" smtClean="0"/>
              <a:t>Capricornids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lipArt Placeholder 7" descr="FIG04-CAPradiants4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 t="-78938" b="-78938"/>
          <a:stretch>
            <a:fillRect/>
          </a:stretch>
        </p:blipFill>
        <p:spPr>
          <a:xfrm>
            <a:off x="533400" y="-457200"/>
            <a:ext cx="8305800" cy="930811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52400"/>
            <a:ext cx="2734056" cy="2057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1524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169P/NEAT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6126163"/>
            <a:ext cx="594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Jenniskens et al., 2016. </a:t>
            </a:r>
            <a:r>
              <a:rPr lang="en-US" dirty="0" err="1" smtClean="0"/>
              <a:t>Icarus</a:t>
            </a:r>
            <a:r>
              <a:rPr lang="en-US" dirty="0" smtClean="0"/>
              <a:t> 266, 331-354.</a:t>
            </a:r>
          </a:p>
          <a:p>
            <a:r>
              <a:rPr lang="en-US" dirty="0" smtClean="0"/>
              <a:t>Jenniskens, P., </a:t>
            </a:r>
            <a:r>
              <a:rPr lang="en-US" dirty="0" err="1" smtClean="0"/>
              <a:t>Vaubaillon</a:t>
            </a:r>
            <a:r>
              <a:rPr lang="en-US" dirty="0" smtClean="0"/>
              <a:t>, J., 2010. Astron. J. 139, 1822–1830.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67386" y="417169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169P/NEAT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1686" y="4171692"/>
            <a:ext cx="179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2003 T12 (SOHO)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97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Taurid</a:t>
            </a:r>
            <a:r>
              <a:rPr lang="en-US" dirty="0" smtClean="0"/>
              <a:t> Complex</a:t>
            </a:r>
            <a:br>
              <a:rPr lang="en-US" dirty="0" smtClean="0"/>
            </a:br>
            <a:r>
              <a:rPr lang="en-US" dirty="0" smtClean="0"/>
              <a:t>Multiple showers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lipArt Placeholder 5" descr="FIG08-ORSradiants1.tif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 t="-18212" b="-18212"/>
          <a:stretch>
            <a:fillRect/>
          </a:stretch>
        </p:blipFill>
        <p:spPr>
          <a:xfrm>
            <a:off x="1447800" y="621470"/>
            <a:ext cx="6172200" cy="6917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Taurids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3352800" cy="4525963"/>
          </a:xfrm>
        </p:spPr>
        <p:txBody>
          <a:bodyPr/>
          <a:lstStyle/>
          <a:p>
            <a:r>
              <a:rPr lang="en-US" dirty="0" smtClean="0"/>
              <a:t>19 components</a:t>
            </a:r>
          </a:p>
          <a:p>
            <a:r>
              <a:rPr lang="en-US" dirty="0" smtClean="0"/>
              <a:t>7 parents with:</a:t>
            </a:r>
          </a:p>
          <a:p>
            <a:pPr lvl="1"/>
            <a:r>
              <a:rPr lang="en-US" dirty="0" smtClean="0"/>
              <a:t>a = 2.20-2.27 AU</a:t>
            </a:r>
          </a:p>
          <a:p>
            <a:pPr lvl="1"/>
            <a:r>
              <a:rPr lang="en-US" dirty="0" smtClean="0"/>
              <a:t>Main: 2P/Encke 3.0 km </a:t>
            </a:r>
            <a:r>
              <a:rPr lang="en-US" dirty="0" err="1" smtClean="0"/>
              <a:t>ø</a:t>
            </a:r>
            <a:endParaRPr lang="en-US" dirty="0" smtClean="0"/>
          </a:p>
          <a:p>
            <a:pPr lvl="1"/>
            <a:r>
              <a:rPr lang="en-US" dirty="0" smtClean="0"/>
              <a:t>Others add 20%;0.3-1.7 km </a:t>
            </a:r>
            <a:r>
              <a:rPr lang="en-US" dirty="0" err="1" smtClean="0"/>
              <a:t>ø</a:t>
            </a:r>
            <a:r>
              <a:rPr lang="en-US" dirty="0" smtClean="0"/>
              <a:t>         (so far 64% discovered)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3733800" y="1752600"/>
          <a:ext cx="5098026" cy="4487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Document" r:id="rId3" imgW="6261100" imgH="5511800" progId="Word.Document.12">
                  <p:link updateAutomatic="1"/>
                </p:oleObj>
              </mc:Choice>
              <mc:Fallback>
                <p:oleObj name="Document" r:id="rId3" imgW="6261100" imgH="55118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752600"/>
                        <a:ext cx="5098026" cy="44879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Taurid</a:t>
            </a:r>
            <a:r>
              <a:rPr lang="en-US" dirty="0" smtClean="0"/>
              <a:t> rates</a:t>
            </a:r>
            <a:endParaRPr lang="en-US" sz="2667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8458200" cy="1447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sequence of typical activity curves</a:t>
            </a:r>
          </a:p>
          <a:p>
            <a:pPr>
              <a:buFont typeface="Arial"/>
              <a:buChar char="•"/>
            </a:pPr>
            <a:r>
              <a:rPr lang="en-US" dirty="0" smtClean="0"/>
              <a:t>STA/NTA not symmetric</a:t>
            </a:r>
            <a:endParaRPr lang="en-US" dirty="0"/>
          </a:p>
        </p:txBody>
      </p:sp>
      <p:pic>
        <p:nvPicPr>
          <p:cNvPr id="6" name="ClipArt Placeholder 5" descr="FIG07-Taurid rates3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 t="-66877" b="-66877"/>
          <a:stretch>
            <a:fillRect/>
          </a:stretch>
        </p:blipFill>
        <p:spPr>
          <a:xfrm>
            <a:off x="386853" y="-381000"/>
            <a:ext cx="8604747" cy="96431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of the nodal 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lipArt Placeholder 4" descr="TCbTau_sm.pn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 t="-59553" b="-59553"/>
          <a:stretch>
            <a:fillRect/>
          </a:stretch>
        </p:blipFill>
        <p:spPr>
          <a:xfrm>
            <a:off x="457200" y="2332037"/>
            <a:ext cx="4038600" cy="4525963"/>
          </a:xfrm>
        </p:spPr>
      </p:pic>
      <p:pic>
        <p:nvPicPr>
          <p:cNvPr id="6" name="Picture 5" descr="TCNTau_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1447800"/>
            <a:ext cx="3873500" cy="1981200"/>
          </a:xfrm>
          <a:prstGeom prst="rect">
            <a:avLst/>
          </a:prstGeom>
        </p:spPr>
      </p:pic>
      <p:pic>
        <p:nvPicPr>
          <p:cNvPr id="7" name="Picture 6" descr="TCSTau_s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00" y="3666404"/>
            <a:ext cx="3873500" cy="1981200"/>
          </a:xfrm>
          <a:prstGeom prst="rect">
            <a:avLst/>
          </a:prstGeom>
        </p:spPr>
      </p:pic>
      <p:pic>
        <p:nvPicPr>
          <p:cNvPr id="8" name="Picture 7" descr="TCzPer_s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47800"/>
            <a:ext cx="3873500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9654" y="6433641"/>
            <a:ext cx="33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of: </a:t>
            </a:r>
            <a:r>
              <a:rPr lang="en-US" dirty="0" err="1" smtClean="0"/>
              <a:t>Armagh</a:t>
            </a:r>
            <a:r>
              <a:rPr lang="en-US" dirty="0" smtClean="0"/>
              <a:t> Observatory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Plot overview CAMS 3.jpg"/>
          <p:cNvPicPr>
            <a:picLocks noChangeAspect="1"/>
          </p:cNvPicPr>
          <p:nvPr/>
        </p:nvPicPr>
        <p:blipFill>
          <a:blip r:embed="rId2"/>
          <a:srcRect l="-28677" r="-28677"/>
          <a:stretch>
            <a:fillRect/>
          </a:stretch>
        </p:blipFill>
        <p:spPr>
          <a:xfrm>
            <a:off x="-3066965" y="0"/>
            <a:ext cx="16608767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154781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Meteor showers in review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0" y="49149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Peter Jenniskens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SETI Institute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02"/>
          </a:xfrm>
        </p:spPr>
        <p:txBody>
          <a:bodyPr/>
          <a:lstStyle/>
          <a:p>
            <a:r>
              <a:rPr lang="en-US" dirty="0" err="1" smtClean="0"/>
              <a:t>Camelopardalids</a:t>
            </a:r>
            <a:r>
              <a:rPr lang="en-US" dirty="0" smtClean="0"/>
              <a:t> - 209P/Linear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91386" y="979968"/>
            <a:ext cx="116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Vaubaillon</a:t>
            </a:r>
            <a:endParaRPr lang="en-US" dirty="0" smtClean="0"/>
          </a:p>
        </p:txBody>
      </p:sp>
      <p:pic>
        <p:nvPicPr>
          <p:cNvPr id="8" name="ClipArt Placeholder 7" descr="Jenniskens-fig01a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 t="-44724" b="-44724"/>
          <a:stretch>
            <a:fillRect/>
          </a:stretch>
        </p:blipFill>
        <p:spPr>
          <a:xfrm>
            <a:off x="457200" y="-923190"/>
            <a:ext cx="8229600" cy="92227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B780-F0D2-46D0-B7F8-EFA179A6E828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04409" cy="704805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5" descr="BA14-Jose-Chambo-March2_ST.jpg"/>
          <p:cNvPicPr>
            <a:picLocks noChangeAspect="1"/>
          </p:cNvPicPr>
          <p:nvPr/>
        </p:nvPicPr>
        <p:blipFill>
          <a:blip r:embed="rId3"/>
          <a:srcRect l="-18781" r="-18781"/>
          <a:stretch>
            <a:fillRect/>
          </a:stretch>
        </p:blipFill>
        <p:spPr>
          <a:xfrm>
            <a:off x="-1219200" y="0"/>
            <a:ext cx="11915745" cy="655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6488668"/>
            <a:ext cx="388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Jose </a:t>
            </a:r>
            <a:r>
              <a:rPr lang="en-US" dirty="0" err="1" smtClean="0">
                <a:solidFill>
                  <a:schemeClr val="bg1"/>
                </a:solidFill>
              </a:rPr>
              <a:t>Chambo</a:t>
            </a:r>
            <a:r>
              <a:rPr lang="en-US" dirty="0" smtClean="0">
                <a:solidFill>
                  <a:schemeClr val="bg1"/>
                </a:solidFill>
              </a:rPr>
              <a:t> (2 March 2016) / </a:t>
            </a:r>
            <a:r>
              <a:rPr lang="en-US" dirty="0" err="1" smtClean="0">
                <a:solidFill>
                  <a:schemeClr val="bg1"/>
                </a:solidFill>
              </a:rPr>
              <a:t>Sky&amp;Tel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Fading Showers:</a:t>
            </a:r>
            <a:br>
              <a:rPr lang="en-US" dirty="0" smtClean="0"/>
            </a:br>
            <a:r>
              <a:rPr lang="en-US" sz="2667" dirty="0" smtClean="0"/>
              <a:t>Meteoroids fragment by other than </a:t>
            </a:r>
            <a:r>
              <a:rPr lang="en-US" sz="2667" dirty="0" err="1" smtClean="0"/>
              <a:t>collisional</a:t>
            </a:r>
            <a:r>
              <a:rPr lang="en-US" sz="2667" dirty="0" smtClean="0"/>
              <a:t> processes                           on 1/e timescale of:</a:t>
            </a:r>
            <a:endParaRPr lang="en-US" sz="2667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752600"/>
            <a:ext cx="85344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Camelopardalids</a:t>
            </a:r>
            <a:r>
              <a:rPr lang="en-US" dirty="0" smtClean="0"/>
              <a:t>		~ 50 </a:t>
            </a:r>
            <a:r>
              <a:rPr lang="en-US" dirty="0" err="1" smtClean="0"/>
              <a:t>y</a:t>
            </a:r>
            <a:endParaRPr lang="en-US" dirty="0" smtClean="0"/>
          </a:p>
          <a:p>
            <a:r>
              <a:rPr lang="en-US" dirty="0" err="1" smtClean="0"/>
              <a:t>Leonids</a:t>
            </a:r>
            <a:r>
              <a:rPr lang="en-US" dirty="0" smtClean="0"/>
              <a:t>					~ 150 </a:t>
            </a:r>
            <a:r>
              <a:rPr lang="en-US" dirty="0" err="1" smtClean="0"/>
              <a:t>y</a:t>
            </a:r>
            <a:endParaRPr lang="en-US" dirty="0" smtClean="0"/>
          </a:p>
          <a:p>
            <a:r>
              <a:rPr lang="en-US" dirty="0" err="1" smtClean="0"/>
              <a:t>Taurids</a:t>
            </a:r>
            <a:r>
              <a:rPr lang="en-US" dirty="0" smtClean="0"/>
              <a:t>					~ 4,000 </a:t>
            </a:r>
            <a:r>
              <a:rPr lang="en-US" dirty="0" err="1" smtClean="0"/>
              <a:t>y</a:t>
            </a:r>
            <a:endParaRPr lang="en-US" dirty="0" smtClean="0"/>
          </a:p>
          <a:p>
            <a:r>
              <a:rPr lang="en-US" dirty="0" smtClean="0"/>
              <a:t>Sporadic meteors 	~ 4,000 </a:t>
            </a:r>
            <a:r>
              <a:rPr lang="en-US" dirty="0" err="1" smtClean="0"/>
              <a:t>y</a:t>
            </a:r>
            <a:endParaRPr lang="en-US" dirty="0" smtClean="0"/>
          </a:p>
        </p:txBody>
      </p:sp>
      <p:pic>
        <p:nvPicPr>
          <p:cNvPr id="8" name="ClipArt Placeholder 7" descr="dust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 t="-21838" b="-21838"/>
          <a:stretch>
            <a:fillRect/>
          </a:stretch>
        </p:blipFill>
        <p:spPr>
          <a:xfrm>
            <a:off x="5639994" y="1752600"/>
            <a:ext cx="3299360" cy="36975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4-Sporadics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385" r="-13385"/>
          <a:stretch>
            <a:fillRect/>
          </a:stretch>
        </p:blipFill>
        <p:spPr>
          <a:xfrm>
            <a:off x="-788609" y="516543"/>
            <a:ext cx="10639882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semi-major axis</a:t>
            </a:r>
            <a:endParaRPr lang="en-US" dirty="0"/>
          </a:p>
        </p:txBody>
      </p:sp>
      <p:pic>
        <p:nvPicPr>
          <p:cNvPr id="4" name="Picture 3" descr="FIG05-CA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04" y="1611863"/>
            <a:ext cx="5803392" cy="479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334"/>
          </a:xfrm>
        </p:spPr>
        <p:txBody>
          <a:bodyPr/>
          <a:lstStyle/>
          <a:p>
            <a:r>
              <a:rPr lang="en-US" dirty="0" smtClean="0"/>
              <a:t>The sky at different particle sizes</a:t>
            </a:r>
            <a:endParaRPr lang="en-US" dirty="0"/>
          </a:p>
        </p:txBody>
      </p:sp>
      <p:pic>
        <p:nvPicPr>
          <p:cNvPr id="4" name="Content Placeholder 3" descr="1280px-Infrared_portrait_comparis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740" b="-474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387834" y="1232972"/>
            <a:ext cx="613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CAMS                                          CMOR                                       AMOR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29492" y="5849164"/>
            <a:ext cx="1214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</a:t>
            </a:r>
          </a:p>
          <a:p>
            <a:r>
              <a:rPr lang="en-US" dirty="0" smtClean="0"/>
              <a:t>Nick </a:t>
            </a:r>
            <a:r>
              <a:rPr lang="en-US" dirty="0" err="1" smtClean="0"/>
              <a:t>Spiker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17524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0640" y="536120"/>
            <a:ext cx="10756900" cy="5930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2952" y="2159763"/>
            <a:ext cx="1058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Mostly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Asteroids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6923" y="3266905"/>
            <a:ext cx="1058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Mostly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Asteroids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2362" y="3036073"/>
            <a:ext cx="148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10% comets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4179" y="3913236"/>
            <a:ext cx="152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5% comets 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7927" y="386707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Mostly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JFC comets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 ~ 0.7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9620" y="294374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Mostly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JFC comets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 ~ 0.3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9620" y="3913236"/>
            <a:ext cx="1184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Some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Oort</a:t>
            </a:r>
            <a:r>
              <a:rPr lang="en-US" dirty="0" smtClean="0">
                <a:solidFill>
                  <a:srgbClr val="008000"/>
                </a:solidFill>
              </a:rPr>
              <a:t> cloud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Comets?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err="1" smtClean="0">
                <a:solidFill>
                  <a:srgbClr val="008000"/>
                </a:solidFill>
              </a:rPr>
              <a:t>e</a:t>
            </a:r>
            <a:r>
              <a:rPr lang="en-US" dirty="0" smtClean="0">
                <a:solidFill>
                  <a:srgbClr val="008000"/>
                </a:solidFill>
              </a:rPr>
              <a:t> &lt;&lt; 1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8499" y="123297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10-5000 My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37285" y="1790431"/>
            <a:ext cx="11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~2-100 My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39557" y="2297409"/>
            <a:ext cx="209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1000 </a:t>
            </a:r>
            <a:r>
              <a:rPr lang="en-US" dirty="0" err="1" smtClean="0"/>
              <a:t>y</a:t>
            </a:r>
            <a:endParaRPr lang="en-US" dirty="0" smtClean="0"/>
          </a:p>
          <a:p>
            <a:r>
              <a:rPr lang="en-US" dirty="0" smtClean="0"/>
              <a:t>(some ~1,600,000 </a:t>
            </a:r>
            <a:r>
              <a:rPr lang="en-US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09882" y="1417638"/>
            <a:ext cx="126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300,000 </a:t>
            </a:r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01546" y="4051736"/>
            <a:ext cx="62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 </a:t>
            </a:r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33437" y="4236402"/>
            <a:ext cx="97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Ø 200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|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1909" y="4790400"/>
            <a:ext cx="148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Ø 10 cm - 1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|------|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96344" y="5113565"/>
            <a:ext cx="92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Ø 1 mm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|--|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artley-2-more-snow_close-1024x768[1]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159" r="-38159"/>
          <a:stretch>
            <a:fillRect/>
          </a:stretch>
        </p:blipFill>
        <p:spPr>
          <a:xfrm>
            <a:off x="-3848973" y="-1"/>
            <a:ext cx="16682364" cy="68874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8920C9-4F12-6042-BDF6-2E25591114B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17524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0640" y="536120"/>
            <a:ext cx="10756900" cy="5930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05563" y="308309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1000 </a:t>
            </a:r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09882" y="1417638"/>
            <a:ext cx="126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100,000 </a:t>
            </a:r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01546" y="4051736"/>
            <a:ext cx="62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 </a:t>
            </a:r>
            <a:r>
              <a:rPr lang="en-US" dirty="0" err="1" smtClean="0"/>
              <a:t>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32-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5100" r="-15100"/>
          <a:stretch>
            <a:fillRect/>
          </a:stretch>
        </p:blipFill>
        <p:spPr>
          <a:xfrm>
            <a:off x="-815108" y="540732"/>
            <a:ext cx="10738987" cy="5906029"/>
          </a:xfrm>
        </p:spPr>
      </p:pic>
      <p:sp>
        <p:nvSpPr>
          <p:cNvPr id="5" name="TextBox 4"/>
          <p:cNvSpPr txBox="1"/>
          <p:nvPr/>
        </p:nvSpPr>
        <p:spPr>
          <a:xfrm>
            <a:off x="4184953" y="1694862"/>
            <a:ext cx="1819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Collisions destroy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large grains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9143" y="2341193"/>
            <a:ext cx="13033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Small grains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Lost by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Poynting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Robertson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Drag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9067"/>
            <a:ext cx="4678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CURRENT VIEW (GRÜN et al., 1985)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60801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Wanted: Dynamical models that explain all shower features</a:t>
            </a:r>
          </a:p>
          <a:p>
            <a:r>
              <a:rPr lang="en-US" dirty="0" smtClean="0"/>
              <a:t>What caused meteor outbursts?</a:t>
            </a:r>
          </a:p>
          <a:p>
            <a:r>
              <a:rPr lang="en-US" dirty="0" smtClean="0"/>
              <a:t>Do we understand the zodiacal cloud dynamics ? </a:t>
            </a:r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096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What is </a:t>
            </a:r>
            <a:r>
              <a:rPr lang="en-US" sz="3200" dirty="0" err="1" smtClean="0"/>
              <a:t>collisional</a:t>
            </a:r>
            <a:r>
              <a:rPr lang="en-US" sz="3200" dirty="0" smtClean="0"/>
              <a:t> lifetime as function of particle size?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effect do comet disruptions have on stream properties?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/>
              <a:t>When did these streams form?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semi-major axis</a:t>
            </a:r>
            <a:endParaRPr lang="en-US" dirty="0"/>
          </a:p>
        </p:txBody>
      </p:sp>
      <p:pic>
        <p:nvPicPr>
          <p:cNvPr id="4" name="Picture 3" descr="FIG05-CA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04" y="1611863"/>
            <a:ext cx="5803392" cy="479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32-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5100" r="-15100"/>
          <a:stretch>
            <a:fillRect/>
          </a:stretch>
        </p:blipFill>
        <p:spPr>
          <a:xfrm>
            <a:off x="-815108" y="540732"/>
            <a:ext cx="10738987" cy="5906029"/>
          </a:xfrm>
        </p:spPr>
      </p:pic>
      <p:sp>
        <p:nvSpPr>
          <p:cNvPr id="5" name="TextBox 4"/>
          <p:cNvSpPr txBox="1"/>
          <p:nvPr/>
        </p:nvSpPr>
        <p:spPr>
          <a:xfrm>
            <a:off x="4184953" y="1694862"/>
            <a:ext cx="1931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Large grains fall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apart by processes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other than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collsions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9143" y="2341193"/>
            <a:ext cx="1303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Small grains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lost in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collisions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9067"/>
            <a:ext cx="505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ALTERNATIVE VIEW (Jenniskens, 2016)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zodiMilky_lopez[1]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02" r="-29602"/>
          <a:stretch>
            <a:fillRect/>
          </a:stretch>
        </p:blipFill>
        <p:spPr>
          <a:xfrm>
            <a:off x="-3136614" y="0"/>
            <a:ext cx="16611022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8920C9-4F12-6042-BDF6-2E25591114B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#showers in IAU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122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Increase dramatically – now up to IAU#795</a:t>
            </a:r>
          </a:p>
          <a:p>
            <a:pPr lvl="1"/>
            <a:r>
              <a:rPr lang="en-US" dirty="0" smtClean="0"/>
              <a:t>700 showers</a:t>
            </a:r>
          </a:p>
          <a:p>
            <a:pPr lvl="1"/>
            <a:r>
              <a:rPr lang="en-US" dirty="0" smtClean="0"/>
              <a:t>112 established</a:t>
            </a:r>
          </a:p>
          <a:p>
            <a:r>
              <a:rPr lang="en-US" dirty="0" smtClean="0"/>
              <a:t>New surveys reporting results:</a:t>
            </a:r>
          </a:p>
          <a:p>
            <a:pPr lvl="1"/>
            <a:r>
              <a:rPr lang="en-US" dirty="0" smtClean="0"/>
              <a:t>CMN (#509-622)</a:t>
            </a:r>
          </a:p>
          <a:p>
            <a:pPr lvl="1"/>
            <a:r>
              <a:rPr lang="en-US" dirty="0" smtClean="0"/>
              <a:t>CAMS (#623-750)</a:t>
            </a:r>
          </a:p>
          <a:p>
            <a:pPr lvl="1"/>
            <a:r>
              <a:rPr lang="en-US" dirty="0" smtClean="0"/>
              <a:t>SAAMER (#756-792)</a:t>
            </a:r>
          </a:p>
          <a:p>
            <a:pPr lvl="1"/>
            <a:r>
              <a:rPr lang="en-US" dirty="0" smtClean="0"/>
              <a:t>CMOR (#793-795)</a:t>
            </a:r>
          </a:p>
          <a:p>
            <a:r>
              <a:rPr lang="en-US" dirty="0" smtClean="0"/>
              <a:t>Near future:</a:t>
            </a:r>
          </a:p>
          <a:p>
            <a:pPr lvl="1"/>
            <a:r>
              <a:rPr lang="en-US" dirty="0" smtClean="0"/>
              <a:t>CILBO (Canary Islands)</a:t>
            </a:r>
          </a:p>
          <a:p>
            <a:pPr lvl="1"/>
            <a:r>
              <a:rPr lang="en-US" dirty="0" smtClean="0"/>
              <a:t>CAMS Southern Hemisphere</a:t>
            </a:r>
          </a:p>
          <a:p>
            <a:pPr lvl="1"/>
            <a:r>
              <a:rPr lang="en-US" dirty="0" smtClean="0"/>
              <a:t>Single station radars (Younger)</a:t>
            </a:r>
          </a:p>
          <a:p>
            <a:pPr lvl="1"/>
            <a:r>
              <a:rPr lang="en-US" dirty="0" smtClean="0"/>
              <a:t>EDMOND</a:t>
            </a:r>
          </a:p>
          <a:p>
            <a:pPr lvl="1"/>
            <a:r>
              <a:rPr lang="en-US" dirty="0" smtClean="0"/>
              <a:t>Polish Video Meteor Network</a:t>
            </a:r>
          </a:p>
          <a:p>
            <a:pPr lvl="1"/>
            <a:r>
              <a:rPr lang="en-US" dirty="0" smtClean="0"/>
              <a:t>Mu radar</a:t>
            </a:r>
          </a:p>
          <a:p>
            <a:pPr lvl="1"/>
            <a:endParaRPr lang="en-US" dirty="0" smtClean="0"/>
          </a:p>
        </p:txBody>
      </p:sp>
      <p:pic>
        <p:nvPicPr>
          <p:cNvPr id="4" name="Content Placeholder 3" descr="IAUFigure549-FANb.jpg"/>
          <p:cNvPicPr>
            <a:picLocks noChangeAspect="1"/>
          </p:cNvPicPr>
          <p:nvPr/>
        </p:nvPicPr>
        <p:blipFill>
          <a:blip r:embed="rId2"/>
          <a:srcRect l="-29953" r="-29953"/>
          <a:stretch>
            <a:fillRect/>
          </a:stretch>
        </p:blipFill>
        <p:spPr>
          <a:xfrm>
            <a:off x="3224602" y="2410582"/>
            <a:ext cx="7119095" cy="3915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9320" y="2007810"/>
            <a:ext cx="234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 </a:t>
            </a:r>
            <a:r>
              <a:rPr lang="en-US" dirty="0" err="1" smtClean="0"/>
              <a:t>Andromedids</a:t>
            </a:r>
            <a:r>
              <a:rPr lang="en-US" dirty="0" smtClean="0"/>
              <a:t> “FAN”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CMOR outburst 2015</a:t>
            </a:r>
            <a:br>
              <a:rPr lang="en-US" dirty="0" smtClean="0"/>
            </a:br>
            <a:r>
              <a:rPr lang="en-US" sz="3111" dirty="0" smtClean="0"/>
              <a:t>Brown et al., 2016</a:t>
            </a: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Kappa </a:t>
            </a:r>
            <a:r>
              <a:rPr lang="en-US" dirty="0" err="1" smtClean="0"/>
              <a:t>Cancrids</a:t>
            </a:r>
            <a:r>
              <a:rPr lang="en-US" dirty="0" smtClean="0"/>
              <a:t> (793) – January 10, 2015</a:t>
            </a:r>
          </a:p>
          <a:p>
            <a:pPr lvl="1"/>
            <a:r>
              <a:rPr lang="en-US" dirty="0" smtClean="0"/>
              <a:t>Few hours</a:t>
            </a:r>
          </a:p>
          <a:p>
            <a:pPr lvl="1"/>
            <a:r>
              <a:rPr lang="en-US" dirty="0" smtClean="0"/>
              <a:t>Halley-type</a:t>
            </a:r>
          </a:p>
          <a:p>
            <a:r>
              <a:rPr lang="en-US" dirty="0" smtClean="0"/>
              <a:t>Gamma </a:t>
            </a:r>
            <a:r>
              <a:rPr lang="en-US" dirty="0" err="1" smtClean="0"/>
              <a:t>Lyrids</a:t>
            </a:r>
            <a:r>
              <a:rPr lang="en-US" dirty="0" smtClean="0"/>
              <a:t> (794) – February 5, 2015</a:t>
            </a:r>
          </a:p>
          <a:p>
            <a:pPr lvl="1"/>
            <a:r>
              <a:rPr lang="en-US" dirty="0" smtClean="0"/>
              <a:t>Part of northern </a:t>
            </a:r>
            <a:r>
              <a:rPr lang="en-US" dirty="0" err="1" smtClean="0"/>
              <a:t>toroidal</a:t>
            </a:r>
            <a:r>
              <a:rPr lang="en-US" dirty="0" smtClean="0"/>
              <a:t> complex</a:t>
            </a:r>
          </a:p>
          <a:p>
            <a:pPr lvl="1"/>
            <a:r>
              <a:rPr lang="en-US" dirty="0" smtClean="0"/>
              <a:t>Halley-type or long period comet (NIC)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B780-F0D2-46D0-B7F8-EFA179A6E828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686002"/>
            <a:ext cx="7467601" cy="4614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66160"/>
            <a:ext cx="4572000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52400"/>
            <a:ext cx="952500" cy="128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6099" y="1524000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 </a:t>
            </a:r>
            <a:r>
              <a:rPr lang="en-US" dirty="0" err="1" smtClean="0"/>
              <a:t>Johannink</a:t>
            </a:r>
            <a:endParaRPr lang="en-US" dirty="0" smtClean="0"/>
          </a:p>
          <a:p>
            <a:r>
              <a:rPr lang="en-US" dirty="0" smtClean="0"/>
              <a:t>Martin </a:t>
            </a:r>
            <a:r>
              <a:rPr lang="en-US" dirty="0" err="1" smtClean="0"/>
              <a:t>Breukers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2667000"/>
            <a:ext cx="373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CAMS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BeNeLux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BeNeLux-2015-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594" y="3156139"/>
            <a:ext cx="3843506" cy="3509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994122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/>
              <a:t>      Status of the CAMS-</a:t>
            </a:r>
            <a:r>
              <a:rPr lang="en-US" sz="3200" dirty="0" err="1" smtClean="0"/>
              <a:t>BeNeLux</a:t>
            </a:r>
            <a:r>
              <a:rPr lang="en-US" sz="3200" dirty="0" smtClean="0"/>
              <a:t> network</a:t>
            </a:r>
            <a:endParaRPr lang="en-US" sz="3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79512" y="6453336"/>
            <a:ext cx="1944216" cy="224197"/>
          </a:xfrm>
        </p:spPr>
        <p:txBody>
          <a:bodyPr/>
          <a:lstStyle/>
          <a:p>
            <a:fld id="{1D6DE64F-A225-4E7A-A10A-60FE55AD4C77}" type="datetime2">
              <a:rPr lang="en-US" smtClean="0">
                <a:solidFill>
                  <a:schemeClr val="tx1"/>
                </a:solidFill>
              </a:rPr>
              <a:pPr/>
              <a:t>Monday, June 06, 2016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2440" y="6453336"/>
            <a:ext cx="442392" cy="221109"/>
          </a:xfrm>
        </p:spPr>
        <p:txBody>
          <a:bodyPr/>
          <a:lstStyle/>
          <a:p>
            <a:fld id="{24EE60C9-0871-4378-B08D-D7907597F830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1520" y="6453336"/>
            <a:ext cx="871296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219"/>
            <a:ext cx="1304596" cy="1291550"/>
          </a:xfrm>
        </p:spPr>
      </p:pic>
      <p:sp>
        <p:nvSpPr>
          <p:cNvPr id="5" name="Rectangle 4"/>
          <p:cNvSpPr/>
          <p:nvPr/>
        </p:nvSpPr>
        <p:spPr>
          <a:xfrm>
            <a:off x="2369346" y="6453336"/>
            <a:ext cx="3530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IMC, 2-5 juni 2016, Egmond – the Netherlands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6369"/>
            <a:ext cx="4288065" cy="45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79712" y="6012504"/>
            <a:ext cx="90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2014</a:t>
            </a:r>
            <a:endParaRPr lang="nl-BE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6041266"/>
            <a:ext cx="90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2015</a:t>
            </a:r>
            <a:endParaRPr lang="nl-B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31" y="1414807"/>
            <a:ext cx="4322747" cy="45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Chi-</a:t>
            </a:r>
            <a:r>
              <a:rPr lang="en-US" dirty="0" err="1" smtClean="0"/>
              <a:t>Cygnids</a:t>
            </a:r>
            <a:r>
              <a:rPr lang="en-US" dirty="0" smtClean="0"/>
              <a:t> (Sept. 2015)</a:t>
            </a:r>
            <a:endParaRPr lang="en-US" dirty="0"/>
          </a:p>
        </p:txBody>
      </p:sp>
      <p:pic>
        <p:nvPicPr>
          <p:cNvPr id="4" name="Content Placeholder 3" descr="CC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508" r="-28508"/>
          <a:stretch>
            <a:fillRect/>
          </a:stretch>
        </p:blipFill>
        <p:spPr>
          <a:xfrm>
            <a:off x="3197654" y="1600200"/>
            <a:ext cx="6817205" cy="3749200"/>
          </a:xfrm>
        </p:spPr>
      </p:pic>
      <p:pic>
        <p:nvPicPr>
          <p:cNvPr id="5" name="Picture 4" descr="chi-cygni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19" y="1600200"/>
            <a:ext cx="3940788" cy="3554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304800"/>
            <a:ext cx="457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CAMS New Zealand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B780-F0D2-46D0-B7F8-EFA179A6E828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62400" cy="5246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3956973" cy="266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7400"/>
            <a:ext cx="4003261" cy="220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0"/>
            <a:ext cx="247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Peter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Aldous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(Geraldine)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19600"/>
            <a:ext cx="287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Ian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Crumpton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(West Melton)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709307"/>
            <a:ext cx="4403159" cy="3958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Office PowerPoint</Application>
  <PresentationFormat>On-screen Show (4:3)</PresentationFormat>
  <Paragraphs>142</Paragraphs>
  <Slides>32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???</vt:lpstr>
      <vt:lpstr>PowerPoint Presentation</vt:lpstr>
      <vt:lpstr>PowerPoint Presentation</vt:lpstr>
      <vt:lpstr>open questions</vt:lpstr>
      <vt:lpstr>#showers in IAU list</vt:lpstr>
      <vt:lpstr>CMOR outburst 2015 Brown et al., 2016</vt:lpstr>
      <vt:lpstr>PowerPoint Presentation</vt:lpstr>
      <vt:lpstr>      Status of the CAMS-BeNeLux network</vt:lpstr>
      <vt:lpstr>Chi-Cygnids (Sept. 2015)</vt:lpstr>
      <vt:lpstr>CAMS New Zealand</vt:lpstr>
      <vt:lpstr>2016 New Year’s Eve shower: Volantids</vt:lpstr>
      <vt:lpstr>PowerPoint Presentation</vt:lpstr>
      <vt:lpstr>PowerPoint Presentation</vt:lpstr>
      <vt:lpstr>Alpha Capricornids</vt:lpstr>
      <vt:lpstr>Alpha Capricornids</vt:lpstr>
      <vt:lpstr>Alpha Capricornids</vt:lpstr>
      <vt:lpstr>Taurid Complex Multiple showers</vt:lpstr>
      <vt:lpstr>Taurids</vt:lpstr>
      <vt:lpstr>Taurid rates</vt:lpstr>
      <vt:lpstr>Rotation of the nodal line</vt:lpstr>
      <vt:lpstr>Camelopardalids - 209P/Linear</vt:lpstr>
      <vt:lpstr>PowerPoint Presentation</vt:lpstr>
      <vt:lpstr>Fading Showers: Meteoroids fragment by other than collisional processes                           on 1/e timescale of:</vt:lpstr>
      <vt:lpstr>PowerPoint Presentation</vt:lpstr>
      <vt:lpstr>Distribution of semi-major axis</vt:lpstr>
      <vt:lpstr>The sky at different particle sizes</vt:lpstr>
      <vt:lpstr>PowerPoint Presentation</vt:lpstr>
      <vt:lpstr>PowerPoint Presentation</vt:lpstr>
      <vt:lpstr>PowerPoint Presentation</vt:lpstr>
      <vt:lpstr>PowerPoint Presentation</vt:lpstr>
      <vt:lpstr>Distribution of semi-major axis</vt:lpstr>
      <vt:lpstr>PowerPoint Presentation</vt:lpstr>
      <vt:lpstr>PowerPoint Presentation</vt:lpstr>
    </vt:vector>
  </TitlesOfParts>
  <Company>SETI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 showers in review</dc:title>
  <dc:creator>Petrus Jenniskens</dc:creator>
  <cp:lastModifiedBy>Detlef Koschny</cp:lastModifiedBy>
  <cp:revision>77</cp:revision>
  <dcterms:created xsi:type="dcterms:W3CDTF">2016-06-05T07:45:44Z</dcterms:created>
  <dcterms:modified xsi:type="dcterms:W3CDTF">2016-06-06T06:53:34Z</dcterms:modified>
</cp:coreProperties>
</file>