
<file path=[Content_Types].xml><?xml version="1.0" encoding="utf-8"?>
<Types xmlns="http://schemas.openxmlformats.org/package/2006/content-types">
  <Default Extension="xml" ContentType="application/xml"/>
  <Default Extension="mpeg" ContentType="video/unknown"/>
  <Default Extension="jpeg" ContentType="image/jpeg"/>
  <Default Extension="jpg" ContentType="image/jpeg"/>
  <Default Extension="rels" ContentType="application/vnd.openxmlformats-package.relationships+xml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78" r:id="rId3"/>
    <p:sldId id="279" r:id="rId4"/>
    <p:sldId id="281" r:id="rId5"/>
    <p:sldId id="282" r:id="rId6"/>
    <p:sldId id="283" r:id="rId7"/>
    <p:sldId id="285" r:id="rId8"/>
    <p:sldId id="257" r:id="rId9"/>
    <p:sldId id="275" r:id="rId10"/>
    <p:sldId id="272" r:id="rId11"/>
    <p:sldId id="274" r:id="rId12"/>
    <p:sldId id="258" r:id="rId13"/>
    <p:sldId id="267" r:id="rId14"/>
    <p:sldId id="268" r:id="rId15"/>
    <p:sldId id="270" r:id="rId16"/>
    <p:sldId id="271" r:id="rId17"/>
    <p:sldId id="280" r:id="rId18"/>
    <p:sldId id="286" r:id="rId19"/>
    <p:sldId id="291" r:id="rId20"/>
    <p:sldId id="292" r:id="rId21"/>
    <p:sldId id="293" r:id="rId22"/>
    <p:sldId id="294" r:id="rId23"/>
    <p:sldId id="295" r:id="rId24"/>
    <p:sldId id="296" r:id="rId25"/>
    <p:sldId id="298" r:id="rId26"/>
    <p:sldId id="297" r:id="rId27"/>
    <p:sldId id="300" r:id="rId28"/>
    <p:sldId id="299" r:id="rId29"/>
    <p:sldId id="266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93" d="100"/>
          <a:sy n="193" d="100"/>
        </p:scale>
        <p:origin x="-16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18F0E4-A307-5F48-8DB0-4BF664EB88E9}" type="datetimeFigureOut">
              <a:rPr lang="en-US" smtClean="0"/>
              <a:t>5/4/16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01CAFA-5D89-F74E-82D6-BEDCD148F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999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3DD6FF-577D-634F-815F-C68B37D22B51}" type="datetimeFigureOut">
              <a:rPr lang="en-US" smtClean="0"/>
              <a:t>5/4/16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ED2D81-8CE0-B143-87BE-588C0C3D9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0565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A923F-5582-401A-8719-CCE6469B239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967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D2D81-8CE0-B143-87BE-588C0C3D911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699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301">
              <a:defRPr/>
            </a:pPr>
            <a:r>
              <a:rPr lang="en-US" dirty="0"/>
              <a:t>-- Particles are ejected along Swift-Tuttle’s orbit at 1 hour time steps when the comet is within 2.5 AU of the Sun.  We simulate particles between 1 </a:t>
            </a:r>
            <a:r>
              <a:rPr lang="en-US" dirty="0" err="1"/>
              <a:t>ug</a:t>
            </a:r>
            <a:r>
              <a:rPr lang="en-US" dirty="0"/>
              <a:t> – 1 kg (microns to cm sizes)</a:t>
            </a:r>
          </a:p>
          <a:p>
            <a:pPr defTabSz="897301">
              <a:defRPr/>
            </a:pPr>
            <a:r>
              <a:rPr lang="en-US" dirty="0"/>
              <a:t>-- Plotted here are the nodal crossings within 0.01 AU of Earth</a:t>
            </a:r>
          </a:p>
          <a:p>
            <a:pPr defTabSz="897301">
              <a:defRPr/>
            </a:pPr>
            <a:r>
              <a:rPr lang="en-US" dirty="0"/>
              <a:t>-- Particles ejected in 1862, 1479, 1079, and 441 are found to be the main contributors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A923F-5582-401A-8719-CCE6469B239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094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A923F-5582-401A-8719-CCE6469B239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362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301">
              <a:defRPr/>
            </a:pPr>
            <a:r>
              <a:rPr lang="en-US" baseline="0" dirty="0" smtClean="0"/>
              <a:t>-- particles ejected in 441 may contribute to a secondary peak, but this will probably be swallowed up in the nodal peak activity</a:t>
            </a:r>
          </a:p>
          <a:p>
            <a:pPr defTabSz="897301">
              <a:defRPr/>
            </a:pPr>
            <a:r>
              <a:rPr lang="en-US" baseline="0" dirty="0" smtClean="0"/>
              <a:t>-- r (D-E) is positive if dust trail is outside Earth’s orbit</a:t>
            </a:r>
          </a:p>
          <a:p>
            <a:pPr defTabSz="897301"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A923F-5582-401A-8719-CCE6469B239A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02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301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A923F-5582-401A-8719-CCE6469B239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730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6/6/2016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Meteoroids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6/6/2016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Meteoroids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6/6/2016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Meteoroids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6/6/2016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Meteoroids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6/6/2016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Meteoroids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6/6/2016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Meteoroids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D56507-3B28-524B-8F94-AD9F6A088D73}" type="datetime1">
              <a:rPr lang="en-US" smtClean="0"/>
              <a:t>5/4/16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Space Environments Virtual Seminar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6/6/2016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Meteoroids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6/6/2016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Meteoroids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58CCE8-6F6F-FC4D-8250-99952CB44F3C}" type="datetime1">
              <a:rPr lang="en-US" smtClean="0"/>
              <a:t>5/4/16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Space Environments Virtual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6/6/2016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Meteoroids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Meteoroids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9215"/>
            <a:ext cx="9144000" cy="1027362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215"/>
            <a:ext cx="8229601" cy="10181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990600"/>
            <a:ext cx="9144000" cy="76200"/>
          </a:xfrm>
          <a:prstGeom prst="rect">
            <a:avLst/>
          </a:prstGeom>
          <a:solidFill>
            <a:srgbClr val="1D5B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C:\Users\demoser\Documents\Modeling\meatballTRANS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888" y="212472"/>
            <a:ext cx="772604" cy="64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Date Placeholder 12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6/6/2016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1" Type="http://schemas.microsoft.com/office/2007/relationships/media" Target="../media/media2.mpeg"/><Relationship Id="rId2" Type="http://schemas.openxmlformats.org/officeDocument/2006/relationships/video" Target="../media/media2.m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feraj.narod.ru/Radiants/Predictions/1901-2100eng/Perseids1901-2100predeng.html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590" y="733185"/>
            <a:ext cx="6014296" cy="195614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Spacecraft risk posed by the 2016 </a:t>
            </a:r>
            <a:r>
              <a:rPr lang="en-US" dirty="0" err="1" smtClean="0"/>
              <a:t>Perseid</a:t>
            </a:r>
            <a:r>
              <a:rPr lang="en-US" dirty="0"/>
              <a:t> </a:t>
            </a:r>
            <a:r>
              <a:rPr lang="en-US" dirty="0" smtClean="0"/>
              <a:t>outburst</a:t>
            </a:r>
            <a:endParaRPr lang="en-US" sz="36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74411"/>
            <a:ext cx="6400800" cy="1752600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Bill Cooke/</a:t>
            </a:r>
            <a:r>
              <a:rPr lang="en-US" sz="2800" dirty="0"/>
              <a:t>Danielle Moser</a:t>
            </a:r>
            <a:r>
              <a:rPr lang="en-US" sz="2800" dirty="0" smtClean="0"/>
              <a:t>/Althea Moorhead</a:t>
            </a:r>
          </a:p>
          <a:p>
            <a:r>
              <a:rPr lang="en-US" sz="2800" dirty="0" smtClean="0"/>
              <a:t>NASA Meteoroid Environment Office</a:t>
            </a:r>
          </a:p>
          <a:p>
            <a:r>
              <a:rPr lang="en-US" sz="2800" dirty="0" err="1"/>
              <a:t>w</a:t>
            </a:r>
            <a:r>
              <a:rPr lang="en-US" sz="2800" dirty="0" err="1" smtClean="0"/>
              <a:t>illiam.j.cooke@nasa.gov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77869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81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 1993 Perseids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457200" y="1168400"/>
            <a:ext cx="8229600" cy="4957763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Perseid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parent, Comet Swift-Tuttle,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reached perihelion in late 1992. High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Perseid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rates were also seen near the last perihelion passage of the comet, in the 1860’s </a:t>
            </a:r>
          </a:p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Many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astronomers postulated a dense concentration of dust near the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comet’</a:t>
            </a:r>
            <a:r>
              <a:rPr lang="en-US" altLang="ja-JP" dirty="0" smtClean="0">
                <a:latin typeface="Calibri" charset="0"/>
                <a:ea typeface="ＭＳ Ｐゴシック" charset="0"/>
                <a:cs typeface="ＭＳ Ｐゴシック" charset="0"/>
              </a:rPr>
              <a:t>s </a:t>
            </a:r>
            <a:r>
              <a:rPr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orbit</a:t>
            </a:r>
          </a:p>
          <a:p>
            <a:pPr eaLnBrk="1" hangingPunct="1"/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Perseids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had never been observed to reach storm levels, but historical record showed outbursts of a few hundred per hour</a:t>
            </a:r>
          </a:p>
        </p:txBody>
      </p:sp>
    </p:spTree>
    <p:extLst>
      <p:ext uri="{BB962C8B-B14F-4D97-AF65-F5344CB8AC3E}">
        <p14:creationId xmlns:p14="http://schemas.microsoft.com/office/powerpoint/2010/main" val="2305434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75941" y="1122386"/>
            <a:ext cx="6052672" cy="536551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STS-51 launch, slated for late July delayed until after </a:t>
            </a:r>
            <a:r>
              <a:rPr lang="en-US" sz="2800" dirty="0" err="1">
                <a:latin typeface="Calibri" charset="0"/>
                <a:ea typeface="ＭＳ Ｐゴシック" charset="0"/>
                <a:cs typeface="ＭＳ Ｐゴシック" charset="0"/>
              </a:rPr>
              <a:t>Perseid</a:t>
            </a: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 peak (August 12)</a:t>
            </a:r>
          </a:p>
          <a:p>
            <a:pPr lvl="1" eaLnBrk="1" hangingPunct="1"/>
            <a:r>
              <a:rPr lang="en-US" sz="2400" dirty="0">
                <a:latin typeface="Calibri" charset="0"/>
                <a:ea typeface="ＭＳ Ｐゴシック" charset="0"/>
              </a:rPr>
              <a:t>NASA unable to predict shower intensity</a:t>
            </a:r>
          </a:p>
          <a:p>
            <a:pPr lvl="1" eaLnBrk="1" hangingPunct="1"/>
            <a:r>
              <a:rPr lang="en-US" sz="2400" dirty="0">
                <a:latin typeface="Calibri" charset="0"/>
                <a:ea typeface="ＭＳ Ｐゴシック" charset="0"/>
              </a:rPr>
              <a:t>Head of astronaut office decided to delay launch</a:t>
            </a:r>
          </a:p>
          <a:p>
            <a:pPr eaLnBrk="1" hangingPunct="1"/>
            <a:r>
              <a:rPr lang="en-US" sz="2800" dirty="0" err="1">
                <a:latin typeface="Calibri" charset="0"/>
                <a:ea typeface="ＭＳ Ｐゴシック" charset="0"/>
                <a:cs typeface="ＭＳ Ｐゴシック" charset="0"/>
              </a:rPr>
              <a:t>Perseid</a:t>
            </a: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 outburst with ZHR of ~360 occurred, peaking at 03:30 UT on August 12.</a:t>
            </a:r>
          </a:p>
          <a:p>
            <a:pPr eaLnBrk="1" hangingPunct="1"/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Cosmonauts aboard Mir space station reported hearing </a:t>
            </a:r>
            <a:r>
              <a:rPr lang="ja-JP" altLang="en-US" sz="2800" dirty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800" dirty="0">
                <a:latin typeface="Calibri" charset="0"/>
                <a:ea typeface="ＭＳ Ｐゴシック" charset="0"/>
                <a:cs typeface="ＭＳ Ｐゴシック" charset="0"/>
              </a:rPr>
              <a:t>pings</a:t>
            </a:r>
            <a:r>
              <a:rPr lang="ja-JP" altLang="en-US" sz="2800" dirty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dirty="0">
                <a:latin typeface="Calibri" charset="0"/>
                <a:ea typeface="ＭＳ Ｐゴシック" charset="0"/>
                <a:cs typeface="ＭＳ Ｐゴシック" charset="0"/>
              </a:rPr>
              <a:t> on outside of craft, and retreated to Soyuz (Science News, 1993)</a:t>
            </a:r>
          </a:p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891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28840" y="2179297"/>
            <a:ext cx="3660775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390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Spacecraft struck by </a:t>
            </a:r>
            <a:r>
              <a:rPr lang="en-US" dirty="0" err="1" smtClean="0"/>
              <a:t>Perseids</a:t>
            </a:r>
            <a:endParaRPr lang="en-US" dirty="0"/>
          </a:p>
        </p:txBody>
      </p:sp>
      <p:pic>
        <p:nvPicPr>
          <p:cNvPr id="4" name="Picture 2" descr="http://space.skyrocket.de/img_sat/olympus-f1_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425343"/>
            <a:ext cx="2923350" cy="21194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878960" y="3697173"/>
            <a:ext cx="2854840" cy="26049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indent="-342900" algn="ctr" defTabSz="457200" rtl="0" eaLnBrk="1" fontAlgn="auto" latinLnBrk="0" hangingPunct="1">
              <a:lnSpc>
                <a:spcPct val="90000"/>
              </a:lnSpc>
              <a:spcAft>
                <a:spcPts val="0"/>
              </a:spcAft>
              <a:buClr>
                <a:schemeClr val="fol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Olympus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LnTx/>
                <a:uFillTx/>
              </a:rPr>
              <a:t> 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R="0" lvl="0" indent="-342900" algn="l" defTabSz="457200" rtl="0" eaLnBrk="1" fontAlgn="auto" latinLnBrk="0" hangingPunct="1">
              <a:lnSpc>
                <a:spcPct val="90000"/>
              </a:lnSpc>
              <a:spcAft>
                <a:spcPts val="0"/>
              </a:spcAft>
              <a:buClr>
                <a:schemeClr val="fol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ESA communication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satellite</a:t>
            </a:r>
          </a:p>
          <a:p>
            <a:pPr marR="0" lvl="0" indent="-342900" algn="l" defTabSz="4572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fol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Struck by a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Perseid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near the time of the shower peak in August 1993</a:t>
            </a:r>
          </a:p>
          <a:p>
            <a:pPr marR="0" lvl="0" indent="-342900" algn="l" defTabSz="4572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folHlink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noProof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Sent tumbling, fuel exhausted, end of mission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257800" y="3697173"/>
            <a:ext cx="3048000" cy="26049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indent="-342900" algn="ctr" defTabSz="457200" rtl="0" eaLnBrk="1" fontAlgn="auto" latinLnBrk="0" hangingPunct="1">
              <a:lnSpc>
                <a:spcPct val="90000"/>
              </a:lnSpc>
              <a:spcAft>
                <a:spcPts val="0"/>
              </a:spcAft>
              <a:buClr>
                <a:schemeClr val="fol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Landsat-5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LnTx/>
                <a:uFillTx/>
              </a:rPr>
              <a:t> 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R="0" lvl="0" indent="-342900" algn="l" defTabSz="457200" rtl="0" eaLnBrk="1" fontAlgn="auto" latinLnBrk="0" hangingPunct="1">
              <a:lnSpc>
                <a:spcPct val="90000"/>
              </a:lnSpc>
              <a:spcAft>
                <a:spcPts val="0"/>
              </a:spcAft>
              <a:buClr>
                <a:schemeClr val="fol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NASA/USGS imaging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satellite</a:t>
            </a:r>
          </a:p>
          <a:p>
            <a:pPr marR="0" lvl="0" indent="-342900" algn="l" defTabSz="4572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fol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Struck by a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Perseid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near the time of the shower peak in August 2009</a:t>
            </a:r>
          </a:p>
          <a:p>
            <a:pPr marR="0" lvl="0" indent="-342900" algn="l" defTabSz="4572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folHlink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noProof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Sent tumbling, stabilized, returned to normal operations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Landsat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991" y="1425343"/>
            <a:ext cx="2915617" cy="21194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6/6/2016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Meteoroids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397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Olympus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247112"/>
            <a:ext cx="5867400" cy="521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5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1659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Technology demonstration satellite - launched 12 July 1989; largest civilian </a:t>
            </a:r>
            <a:r>
              <a:rPr lang="en-US" dirty="0" err="1" smtClean="0"/>
              <a:t>comm</a:t>
            </a:r>
            <a:r>
              <a:rPr lang="en-US" dirty="0" smtClean="0"/>
              <a:t> satellite built up to that time</a:t>
            </a:r>
          </a:p>
          <a:p>
            <a:r>
              <a:rPr lang="en-US" dirty="0" smtClean="0"/>
              <a:t>South solar panel stopped tracking the Sun in January 1991 (particle impact?)</a:t>
            </a:r>
          </a:p>
          <a:p>
            <a:r>
              <a:rPr lang="en-US" dirty="0" smtClean="0"/>
              <a:t>19 June 1991– attitude control issue; incorrect commands uplinked from ground resulted in tumbling and drift off station. Vehicle recovered and put back into service at 19W on 7 August 1992</a:t>
            </a:r>
          </a:p>
          <a:p>
            <a:r>
              <a:rPr lang="en-US" dirty="0"/>
              <a:t>Olympus roll gyro stops at 23:32 UTC August </a:t>
            </a:r>
            <a:r>
              <a:rPr lang="en-US" dirty="0" smtClean="0"/>
              <a:t>11 during 1993 </a:t>
            </a:r>
            <a:r>
              <a:rPr lang="en-US" dirty="0" err="1" smtClean="0"/>
              <a:t>Perseid</a:t>
            </a:r>
            <a:r>
              <a:rPr lang="en-US" dirty="0" smtClean="0"/>
              <a:t> outburst. </a:t>
            </a:r>
            <a:r>
              <a:rPr lang="en-US" dirty="0"/>
              <a:t>Spacecraft enters </a:t>
            </a:r>
            <a:r>
              <a:rPr lang="en-US" dirty="0" smtClean="0"/>
              <a:t>Emergency Sun Acquisition (ESA) </a:t>
            </a:r>
            <a:r>
              <a:rPr lang="en-US" dirty="0"/>
              <a:t>mode and fails to acquire the </a:t>
            </a:r>
            <a:r>
              <a:rPr lang="en-US" dirty="0" smtClean="0"/>
              <a:t>Sun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998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43000"/>
            <a:ext cx="8251761" cy="543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034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Attempts to recover spacecraft exhausted most of remaining fuel, making it impossible to return the vehicle to service. Mission was terminated August 12, and the spacecraft was moved into a disposal orbit 200 km below GEO</a:t>
            </a:r>
          </a:p>
          <a:p>
            <a:r>
              <a:rPr lang="en-US" dirty="0" smtClean="0"/>
              <a:t>ESA anomaly investigation attributed the failure to a </a:t>
            </a:r>
            <a:r>
              <a:rPr lang="en-US" dirty="0" err="1" smtClean="0"/>
              <a:t>Perseid</a:t>
            </a:r>
            <a:r>
              <a:rPr lang="en-US" dirty="0" smtClean="0"/>
              <a:t> strike on the south solar array</a:t>
            </a:r>
          </a:p>
          <a:p>
            <a:pPr lvl="1"/>
            <a:r>
              <a:rPr lang="en-US" dirty="0" smtClean="0"/>
              <a:t>South array had 8.5 m</a:t>
            </a:r>
            <a:r>
              <a:rPr lang="en-US" baseline="30000" dirty="0" smtClean="0"/>
              <a:t>-2</a:t>
            </a:r>
            <a:r>
              <a:rPr lang="en-US" dirty="0" smtClean="0"/>
              <a:t> of area exposed to the stream.</a:t>
            </a:r>
          </a:p>
          <a:p>
            <a:pPr lvl="1"/>
            <a:r>
              <a:rPr lang="en-US" dirty="0" smtClean="0"/>
              <a:t>There was a possible conducting path to the gyro though the spacecraft umbilical</a:t>
            </a:r>
          </a:p>
          <a:p>
            <a:pPr lvl="1"/>
            <a:r>
              <a:rPr lang="en-US" dirty="0" smtClean="0"/>
              <a:t>Ground hypervelocity tests showed plasma generated by a meteoroid strike to be proportional to v</a:t>
            </a:r>
            <a:r>
              <a:rPr lang="en-US" baseline="30000" dirty="0" smtClean="0"/>
              <a:t>3.5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572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lasma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8438" y="1600200"/>
            <a:ext cx="6207125" cy="4525963"/>
          </a:xfrm>
        </p:spPr>
      </p:pic>
    </p:spTree>
    <p:extLst>
      <p:ext uri="{BB962C8B-B14F-4D97-AF65-F5344CB8AC3E}">
        <p14:creationId xmlns:p14="http://schemas.microsoft.com/office/powerpoint/2010/main" val="3433506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215"/>
            <a:ext cx="8365925" cy="101814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Olympus conclusion and recommendations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3612"/>
            <a:ext cx="8229600" cy="515273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Conclusion </a:t>
            </a:r>
            <a:r>
              <a:rPr lang="en-US" dirty="0"/>
              <a:t>of investigation: “The impact by a small meteoroid may have generated a plasma triggering a discharge of charged surfaces entering the grounded spacecraft via the umbilical and an external sensor. Such a scenario is particularly interesting for other spacecraft since the </a:t>
            </a:r>
            <a:r>
              <a:rPr lang="en-US" dirty="0" err="1"/>
              <a:t>Perseid</a:t>
            </a:r>
            <a:r>
              <a:rPr lang="en-US" dirty="0"/>
              <a:t> shower is likely to be worse for the next few </a:t>
            </a:r>
            <a:r>
              <a:rPr lang="en-US" dirty="0" smtClean="0"/>
              <a:t>years.”</a:t>
            </a:r>
          </a:p>
          <a:p>
            <a:r>
              <a:rPr lang="en-US" dirty="0" smtClean="0"/>
              <a:t>Recommendations:</a:t>
            </a:r>
          </a:p>
          <a:p>
            <a:pPr lvl="1"/>
            <a:r>
              <a:rPr lang="en-US" dirty="0" smtClean="0"/>
              <a:t>Minimize </a:t>
            </a:r>
            <a:r>
              <a:rPr lang="en-US" dirty="0"/>
              <a:t>the area cross-section as much as possible during the peak period of the shower.</a:t>
            </a:r>
          </a:p>
          <a:p>
            <a:pPr lvl="1"/>
            <a:r>
              <a:rPr lang="en-US" dirty="0" smtClean="0"/>
              <a:t>Prepare </a:t>
            </a:r>
            <a:r>
              <a:rPr lang="en-US" dirty="0"/>
              <a:t>operational contingency plans for recovery from and for observation of impacts/</a:t>
            </a:r>
            <a:r>
              <a:rPr lang="en-US" dirty="0" smtClean="0"/>
              <a:t>plasmas.</a:t>
            </a:r>
          </a:p>
          <a:p>
            <a:pPr lvl="1"/>
            <a:r>
              <a:rPr lang="en-US" dirty="0" smtClean="0"/>
              <a:t>Provide </a:t>
            </a:r>
            <a:r>
              <a:rPr lang="en-US" dirty="0"/>
              <a:t>total protection from plasmas through external electrical windows such as sun sensors. </a:t>
            </a:r>
          </a:p>
          <a:p>
            <a:pPr lvl="1"/>
            <a:r>
              <a:rPr lang="en-US" dirty="0" smtClean="0"/>
              <a:t>Ground </a:t>
            </a:r>
            <a:r>
              <a:rPr lang="en-US" dirty="0"/>
              <a:t>and cover all interface points such as spacecraft umbilical connections.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6/6/2016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Meteoroids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53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Landsat-5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564" y="1600200"/>
            <a:ext cx="4810886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USGS remote sensing satellite launched into sun-synchronous LEO orbit March, 1984</a:t>
            </a:r>
          </a:p>
          <a:p>
            <a:r>
              <a:rPr lang="en-US" dirty="0" smtClean="0"/>
              <a:t>Decommissioned June, 2013</a:t>
            </a:r>
          </a:p>
          <a:p>
            <a:r>
              <a:rPr lang="en-US" dirty="0" smtClean="0"/>
              <a:t>Began tumbling at 5:23 UTC on August 13 2009, just before 3</a:t>
            </a:r>
            <a:r>
              <a:rPr lang="en-US" baseline="30000" dirty="0" smtClean="0"/>
              <a:t>rd</a:t>
            </a:r>
            <a:r>
              <a:rPr lang="en-US" dirty="0" smtClean="0"/>
              <a:t> and strongest peak of the </a:t>
            </a:r>
            <a:r>
              <a:rPr lang="en-US" dirty="0" err="1" smtClean="0"/>
              <a:t>Perseid</a:t>
            </a:r>
            <a:r>
              <a:rPr lang="en-US" dirty="0" smtClean="0"/>
              <a:t> shower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6/6/2016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Meteoroids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9182" y="1502917"/>
            <a:ext cx="3577618" cy="2571413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791880" y="3891846"/>
            <a:ext cx="4000132" cy="24603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Perseid</a:t>
            </a:r>
            <a:r>
              <a:rPr lang="en-US" dirty="0" smtClean="0"/>
              <a:t> radiant was 37° above Earth limb at time of anomaly</a:t>
            </a:r>
          </a:p>
          <a:p>
            <a:r>
              <a:rPr lang="en-US" dirty="0" smtClean="0"/>
              <a:t>Operations restored a week later (August 17)</a:t>
            </a:r>
          </a:p>
        </p:txBody>
      </p:sp>
    </p:spTree>
    <p:extLst>
      <p:ext uri="{BB962C8B-B14F-4D97-AF65-F5344CB8AC3E}">
        <p14:creationId xmlns:p14="http://schemas.microsoft.com/office/powerpoint/2010/main" val="2796808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457200" y="144463"/>
            <a:ext cx="8229600" cy="5572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>
                <a:latin typeface="Calibri" charset="0"/>
                <a:ea typeface="ＭＳ Ｐゴシック" charset="0"/>
                <a:cs typeface="ＭＳ Ｐゴシック" charset="0"/>
              </a:rPr>
              <a:t>Showers vs. Sporadics</a:t>
            </a: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457200" y="5966368"/>
            <a:ext cx="8229600" cy="708874"/>
          </a:xfrm>
        </p:spPr>
        <p:txBody>
          <a:bodyPr>
            <a:normAutofit fontScale="85000" lnSpcReduction="20000"/>
          </a:bodyPr>
          <a:lstStyle/>
          <a:p>
            <a:pPr marL="0" indent="0" eaLnBrk="1" hangingPunct="1">
              <a:buNone/>
            </a:pPr>
            <a:r>
              <a:rPr lang="en-US" sz="2800" smtClean="0">
                <a:latin typeface="Calibri" charset="0"/>
                <a:ea typeface="ＭＳ Ｐゴシック" charset="0"/>
                <a:cs typeface="ＭＳ Ｐゴシック" charset="0"/>
              </a:rPr>
              <a:t>At sub-mm &amp; mm sizes, the average flux of meteor showers is an order of magnitude below the sporadic (background) flux</a:t>
            </a:r>
            <a:endParaRPr lang="en-US" sz="28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0" name="Text Box 8"/>
          <p:cNvSpPr txBox="1">
            <a:spLocks noChangeArrowheads="1"/>
          </p:cNvSpPr>
          <p:nvPr/>
        </p:nvSpPr>
        <p:spPr bwMode="auto">
          <a:xfrm>
            <a:off x="6684963" y="4267200"/>
            <a:ext cx="1600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solidFill>
                  <a:schemeClr val="bg1"/>
                </a:solidFill>
              </a:rPr>
              <a:t>McBride &amp; McDonnell, 1999</a:t>
            </a:r>
          </a:p>
        </p:txBody>
      </p:sp>
      <p:sp>
        <p:nvSpPr>
          <p:cNvPr id="45062" name="Text Box 5"/>
          <p:cNvSpPr txBox="1">
            <a:spLocks noChangeArrowheads="1"/>
          </p:cNvSpPr>
          <p:nvPr/>
        </p:nvSpPr>
        <p:spPr bwMode="auto">
          <a:xfrm>
            <a:off x="6912509" y="4627586"/>
            <a:ext cx="1600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chemeClr val="bg1"/>
                </a:solidFill>
              </a:rPr>
              <a:t>McBride &amp; McDonnell, 1999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003" y="1124132"/>
            <a:ext cx="7674610" cy="477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44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9990" r="-9990"/>
          <a:stretch>
            <a:fillRect/>
          </a:stretch>
        </p:blipFill>
        <p:spPr>
          <a:xfrm>
            <a:off x="584955" y="1134704"/>
            <a:ext cx="7997289" cy="513246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6/6/2016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Meteoroids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939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6865" r="-6865"/>
          <a:stretch>
            <a:fillRect/>
          </a:stretch>
        </p:blipFill>
        <p:spPr>
          <a:xfrm>
            <a:off x="457200" y="1104644"/>
            <a:ext cx="8229600" cy="5021519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21</a:t>
            </a:fld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6/6/2016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Meteoroids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872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52119" b="-52119"/>
          <a:stretch/>
        </p:blipFill>
        <p:spPr>
          <a:xfrm>
            <a:off x="1169536" y="3713729"/>
            <a:ext cx="6532959" cy="50803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Thoughts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9384"/>
            <a:ext cx="8229600" cy="253434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</a:t>
            </a:r>
            <a:r>
              <a:rPr lang="en-US" dirty="0" smtClean="0"/>
              <a:t>lasma production (v</a:t>
            </a:r>
            <a:r>
              <a:rPr lang="en-US" baseline="30000" dirty="0" smtClean="0"/>
              <a:t>3.5</a:t>
            </a:r>
            <a:r>
              <a:rPr lang="en-US" dirty="0" smtClean="0"/>
              <a:t>) is &gt;40x mass limited and 5x kinetic energy</a:t>
            </a:r>
          </a:p>
          <a:p>
            <a:r>
              <a:rPr lang="en-US" dirty="0" smtClean="0"/>
              <a:t>Drives affecting particle mass down the mass scale (e.g. 1 mg to 2.3x10</a:t>
            </a:r>
            <a:r>
              <a:rPr lang="en-US" baseline="30000" dirty="0" smtClean="0"/>
              <a:t>-5</a:t>
            </a:r>
            <a:r>
              <a:rPr lang="en-US" dirty="0" smtClean="0"/>
              <a:t> g), with corresponding increase in flux</a:t>
            </a:r>
          </a:p>
          <a:p>
            <a:r>
              <a:rPr lang="en-US" dirty="0" smtClean="0"/>
              <a:t>Both satellites aging at time of anomalies</a:t>
            </a:r>
          </a:p>
          <a:p>
            <a:r>
              <a:rPr lang="en-US" dirty="0" smtClean="0"/>
              <a:t>Neither OLYMPUS or Landsat showed momentum disturbances at the times of the anomalies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22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68803" y="5908394"/>
            <a:ext cx="6227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Chandra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6/6/2016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Meteoroids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806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2557"/>
            <a:ext cx="9144000" cy="50282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10287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2016 </a:t>
            </a:r>
            <a:r>
              <a:rPr lang="en-US" sz="2800" dirty="0" err="1" smtClean="0"/>
              <a:t>Perseid</a:t>
            </a:r>
            <a:r>
              <a:rPr lang="en-US" sz="2800" dirty="0" smtClean="0"/>
              <a:t> model results:</a:t>
            </a:r>
            <a:br>
              <a:rPr lang="en-US" sz="2800" dirty="0" smtClean="0"/>
            </a:br>
            <a:r>
              <a:rPr lang="en-US" sz="2800" dirty="0" smtClean="0"/>
              <a:t>MSFC preliminary</a:t>
            </a:r>
            <a:endParaRPr lang="en-US" sz="2800" dirty="0"/>
          </a:p>
        </p:txBody>
      </p:sp>
      <p:sp>
        <p:nvSpPr>
          <p:cNvPr id="24" name="Slide Number Placeholder 3"/>
          <p:cNvSpPr txBox="1">
            <a:spLocks/>
          </p:cNvSpPr>
          <p:nvPr/>
        </p:nvSpPr>
        <p:spPr>
          <a:xfrm>
            <a:off x="7010400" y="6629400"/>
            <a:ext cx="2133600" cy="2468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889CB95-9929-4B94-82C2-5DC8CC11FBE8}" type="slidenum">
              <a:rPr lang="en-US" smtClean="0"/>
              <a:pPr algn="r"/>
              <a:t>23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113807" y="4462790"/>
            <a:ext cx="11063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157 / 13.5 M</a:t>
            </a:r>
            <a:endParaRPr lang="en-US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09600" y="1447800"/>
            <a:ext cx="25296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Particles </a:t>
            </a:r>
            <a:r>
              <a:rPr lang="en-US" sz="1200" dirty="0" smtClean="0">
                <a:solidFill>
                  <a:srgbClr val="000000"/>
                </a:solidFill>
              </a:rPr>
              <a:t>(</a:t>
            </a:r>
            <a:r>
              <a:rPr lang="en-US" sz="1200" dirty="0" smtClean="0">
                <a:solidFill>
                  <a:srgbClr val="000000"/>
                </a:solidFill>
                <a:sym typeface="Symbol" panose="05050102010706020507" pitchFamily="18" charset="2"/>
              </a:rPr>
              <a:t>=10</a:t>
            </a:r>
            <a:r>
              <a:rPr lang="en-US" sz="1200" baseline="30000" dirty="0" smtClean="0">
                <a:solidFill>
                  <a:srgbClr val="000000"/>
                </a:solidFill>
                <a:sym typeface="Symbol" panose="05050102010706020507" pitchFamily="18" charset="2"/>
              </a:rPr>
              <a:t>-2</a:t>
            </a:r>
            <a:r>
              <a:rPr lang="en-US" sz="1200" dirty="0" smtClean="0">
                <a:solidFill>
                  <a:srgbClr val="000000"/>
                </a:solidFill>
                <a:sym typeface="Symbol" panose="05050102010706020507" pitchFamily="18" charset="2"/>
              </a:rPr>
              <a:t> -10</a:t>
            </a:r>
            <a:r>
              <a:rPr lang="en-US" sz="1200" baseline="30000" dirty="0" smtClean="0">
                <a:solidFill>
                  <a:srgbClr val="000000"/>
                </a:solidFill>
                <a:sym typeface="Symbol" panose="05050102010706020507" pitchFamily="18" charset="2"/>
              </a:rPr>
              <a:t>-5</a:t>
            </a:r>
            <a:r>
              <a:rPr lang="en-US" sz="1200" dirty="0" smtClean="0">
                <a:solidFill>
                  <a:srgbClr val="000000"/>
                </a:solidFill>
              </a:rPr>
              <a:t>) ejected </a:t>
            </a:r>
            <a:r>
              <a:rPr lang="en-US" sz="1200" dirty="0">
                <a:solidFill>
                  <a:srgbClr val="000000"/>
                </a:solidFill>
              </a:rPr>
              <a:t>hourly</a:t>
            </a:r>
            <a:br>
              <a:rPr lang="en-US" sz="1200" dirty="0">
                <a:solidFill>
                  <a:srgbClr val="000000"/>
                </a:solidFill>
              </a:rPr>
            </a:br>
            <a:r>
              <a:rPr lang="en-US" sz="1200" dirty="0">
                <a:solidFill>
                  <a:srgbClr val="000000"/>
                </a:solidFill>
              </a:rPr>
              <a:t>proportional to r</a:t>
            </a:r>
            <a:r>
              <a:rPr lang="en-US" sz="1200" baseline="30000" dirty="0">
                <a:solidFill>
                  <a:srgbClr val="000000"/>
                </a:solidFill>
              </a:rPr>
              <a:t>-6</a:t>
            </a:r>
            <a:r>
              <a:rPr lang="en-US" sz="1200" dirty="0">
                <a:solidFill>
                  <a:srgbClr val="000000"/>
                </a:solidFill>
              </a:rPr>
              <a:t> while</a:t>
            </a:r>
            <a:br>
              <a:rPr lang="en-US" sz="1200" dirty="0">
                <a:solidFill>
                  <a:srgbClr val="000000"/>
                </a:solidFill>
              </a:rPr>
            </a:br>
            <a:r>
              <a:rPr lang="en-US" sz="1200" dirty="0">
                <a:solidFill>
                  <a:srgbClr val="000000"/>
                </a:solidFill>
              </a:rPr>
              <a:t>Swift-Tuttle is inside 2.5 AU.</a:t>
            </a:r>
          </a:p>
        </p:txBody>
      </p:sp>
    </p:spTree>
    <p:extLst>
      <p:ext uri="{BB962C8B-B14F-4D97-AF65-F5344CB8AC3E}">
        <p14:creationId xmlns:p14="http://schemas.microsoft.com/office/powerpoint/2010/main" val="1431483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629400"/>
            <a:ext cx="2133600" cy="246888"/>
          </a:xfrm>
          <a:prstGeom prst="rect">
            <a:avLst/>
          </a:prstGeom>
        </p:spPr>
        <p:txBody>
          <a:bodyPr/>
          <a:lstStyle/>
          <a:p>
            <a:pPr algn="r"/>
            <a:fld id="{D889CB95-9929-4B94-82C2-5DC8CC11FBE8}" type="slidenum">
              <a:rPr lang="en-US" smtClean="0"/>
              <a:pPr algn="r"/>
              <a:t>24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004" t="25450" r="15635" b="30112"/>
          <a:stretch/>
        </p:blipFill>
        <p:spPr>
          <a:xfrm>
            <a:off x="1219200" y="1143001"/>
            <a:ext cx="6659942" cy="52328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596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+mn-lt"/>
              </a:rPr>
              <a:t>Kinetic </a:t>
            </a:r>
            <a:r>
              <a:rPr lang="en-US" sz="2800" dirty="0">
                <a:latin typeface="+mn-lt"/>
              </a:rPr>
              <a:t>e</a:t>
            </a:r>
            <a:r>
              <a:rPr lang="en-US" sz="2800" dirty="0" smtClean="0">
                <a:latin typeface="+mn-lt"/>
              </a:rPr>
              <a:t>nergy flux</a:t>
            </a:r>
            <a:endParaRPr lang="en-US" sz="2800" dirty="0">
              <a:latin typeface="+mn-lt"/>
            </a:endParaRPr>
          </a:p>
        </p:txBody>
      </p:sp>
      <p:sp>
        <p:nvSpPr>
          <p:cNvPr id="19" name="Slide Number Placeholder 3"/>
          <p:cNvSpPr txBox="1">
            <a:spLocks/>
          </p:cNvSpPr>
          <p:nvPr/>
        </p:nvSpPr>
        <p:spPr>
          <a:xfrm>
            <a:off x="7010400" y="6629400"/>
            <a:ext cx="2133600" cy="2468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889CB95-9929-4B94-82C2-5DC8CC11FBE8}" type="slidenum">
              <a:rPr lang="en-US" smtClean="0"/>
              <a:pPr algn="r"/>
              <a:t>25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43000"/>
            <a:ext cx="8610600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467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34400" cy="990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2016 </a:t>
            </a:r>
            <a:r>
              <a:rPr lang="en-US" sz="2800" dirty="0" err="1" smtClean="0"/>
              <a:t>Perseid</a:t>
            </a:r>
            <a:r>
              <a:rPr lang="en-US" sz="2800" dirty="0" smtClean="0"/>
              <a:t> model results</a:t>
            </a:r>
            <a:br>
              <a:rPr lang="en-US" sz="2800" dirty="0" smtClean="0"/>
            </a:br>
            <a:r>
              <a:rPr lang="en-US" sz="2800" dirty="0" smtClean="0"/>
              <a:t>- </a:t>
            </a:r>
            <a:r>
              <a:rPr lang="en-US" sz="2800" dirty="0"/>
              <a:t>S</a:t>
            </a:r>
            <a:r>
              <a:rPr lang="en-US" sz="2800" dirty="0" smtClean="0"/>
              <a:t>ummary -</a:t>
            </a:r>
            <a:endParaRPr lang="en-US" sz="2800" b="1" dirty="0"/>
          </a:p>
        </p:txBody>
      </p:sp>
      <p:sp>
        <p:nvSpPr>
          <p:cNvPr id="19" name="Slide Number Placeholder 3"/>
          <p:cNvSpPr txBox="1">
            <a:spLocks/>
          </p:cNvSpPr>
          <p:nvPr/>
        </p:nvSpPr>
        <p:spPr>
          <a:xfrm>
            <a:off x="7010400" y="6629400"/>
            <a:ext cx="2133600" cy="2468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889CB95-9929-4B94-82C2-5DC8CC11FBE8}" type="slidenum">
              <a:rPr lang="en-US" smtClean="0"/>
              <a:pPr algn="r"/>
              <a:t>26</a:t>
            </a:fld>
            <a:endParaRPr lang="en-US" dirty="0"/>
          </a:p>
        </p:txBody>
      </p:sp>
      <p:graphicFrame>
        <p:nvGraphicFramePr>
          <p:cNvPr id="13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7228674"/>
              </p:ext>
            </p:extLst>
          </p:nvPr>
        </p:nvGraphicFramePr>
        <p:xfrm>
          <a:off x="41565" y="1404620"/>
          <a:ext cx="9039543" cy="4538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1242"/>
                <a:gridCol w="1573530"/>
                <a:gridCol w="811530"/>
                <a:gridCol w="767080"/>
                <a:gridCol w="902018"/>
                <a:gridCol w="1703388"/>
                <a:gridCol w="960755"/>
              </a:tblGrid>
              <a:tr h="625058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Modeler</a:t>
                      </a:r>
                      <a:endParaRPr lang="en-US" sz="1800" b="0" dirty="0"/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Rev</a:t>
                      </a:r>
                      <a:endParaRPr lang="en-US" sz="1800" b="0" dirty="0"/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Date</a:t>
                      </a:r>
                      <a:endParaRPr lang="en-US" sz="1800" b="0" dirty="0"/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Time</a:t>
                      </a:r>
                    </a:p>
                    <a:p>
                      <a:pPr algn="ctr"/>
                      <a:r>
                        <a:rPr lang="en-US" sz="1800" b="0" dirty="0" smtClean="0"/>
                        <a:t>(UT)</a:t>
                      </a:r>
                      <a:endParaRPr lang="en-US" sz="1800" b="0" dirty="0"/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ym typeface="Symbol" panose="05050102010706020507" pitchFamily="18" charset="2"/>
                        </a:rPr>
                        <a:t></a:t>
                      </a:r>
                      <a:r>
                        <a:rPr lang="en-US" sz="1800" b="0" baseline="-25000" dirty="0" smtClean="0">
                          <a:sym typeface="Symbol" panose="05050102010706020507" pitchFamily="18" charset="2"/>
                        </a:rPr>
                        <a:t>s</a:t>
                      </a:r>
                      <a:endParaRPr lang="en-US" sz="1800" b="0" baseline="0" dirty="0" smtClean="0">
                        <a:sym typeface="Symbol" panose="05050102010706020507" pitchFamily="18" charset="2"/>
                      </a:endParaRPr>
                    </a:p>
                    <a:p>
                      <a:pPr algn="ctr"/>
                      <a:r>
                        <a:rPr lang="en-US" sz="1800" b="0" dirty="0" smtClean="0">
                          <a:sym typeface="Symbol" panose="05050102010706020507" pitchFamily="18" charset="2"/>
                        </a:rPr>
                        <a:t>()</a:t>
                      </a:r>
                      <a:endParaRPr lang="en-US" sz="1800" b="0" dirty="0"/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ZHR</a:t>
                      </a:r>
                      <a:endParaRPr lang="en-US" sz="1800" b="0" dirty="0"/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 smtClean="0"/>
                        <a:t>r</a:t>
                      </a:r>
                      <a:r>
                        <a:rPr lang="en-US" sz="1800" b="0" baseline="-25000" dirty="0" err="1" smtClean="0"/>
                        <a:t>d</a:t>
                      </a:r>
                      <a:r>
                        <a:rPr lang="en-US" sz="1800" b="0" dirty="0" err="1" smtClean="0"/>
                        <a:t>-r</a:t>
                      </a:r>
                      <a:r>
                        <a:rPr lang="en-US" sz="1800" b="0" baseline="-25000" dirty="0" err="1" smtClean="0"/>
                        <a:t>E</a:t>
                      </a:r>
                      <a:endParaRPr lang="en-US" sz="1800" b="0" baseline="0" dirty="0" smtClean="0"/>
                    </a:p>
                    <a:p>
                      <a:pPr algn="ctr"/>
                      <a:r>
                        <a:rPr lang="en-US" sz="1800" b="0" dirty="0" smtClean="0"/>
                        <a:t>(AU)</a:t>
                      </a:r>
                      <a:endParaRPr lang="en-US" sz="1800" b="0" dirty="0"/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</a:tr>
              <a:tr h="28702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Maslov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(web, undated)</a:t>
                      </a:r>
                      <a:endParaRPr lang="en-US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1862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Aug 11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22:34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139.436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-0.00134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</a:tr>
              <a:tr h="2717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Vaubaillon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(Jenniskens,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2006)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1862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Aug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11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22:36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139.438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-0.00327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</a:tr>
              <a:tr h="2565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MSFC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single rev 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(June 2015)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1862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Aug 11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22:47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139.445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-0.00170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Maslov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(Rao, 2012)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Aug 11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23:23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160-180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</a:tr>
              <a:tr h="6070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Maslov </a:t>
                      </a:r>
                      <a:r>
                        <a:rPr kumimoji="0" lang="en-U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(web, undated)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1479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Aug 11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23:23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139.468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0.00008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</a:tr>
              <a:tr h="37846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Vaubaillon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(Rao,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2012)</a:t>
                      </a:r>
                      <a:endParaRPr lang="en-US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Aug 12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~00:00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“Unusually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high</a:t>
                      </a:r>
                    </a:p>
                    <a:p>
                      <a:pPr algn="ctr"/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activity”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</a:tr>
              <a:tr h="43942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Main MSFC</a:t>
                      </a:r>
                      <a:r>
                        <a:rPr lang="en-US" sz="15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(June 2015) 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Combined</a:t>
                      </a:r>
                    </a:p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revs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Aug 12</a:t>
                      </a:r>
                      <a:endParaRPr lang="en-US" sz="1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00:32</a:t>
                      </a:r>
                      <a:endParaRPr lang="en-US" sz="1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139.515</a:t>
                      </a:r>
                      <a:endParaRPr lang="en-US" sz="1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 </a:t>
                      </a:r>
                      <a:r>
                        <a:rPr lang="en-US" sz="15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 50</a:t>
                      </a:r>
                      <a:endParaRPr lang="en-US" sz="1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</a:tr>
              <a:tr h="2565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MSFC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single rev 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(June 2015)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1079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Aug 12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04:36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139.678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0.00194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Vaubaillon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(Jenniskens,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2006)</a:t>
                      </a: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1079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Aug 12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04:43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139.683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0.00023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</a:tr>
              <a:tr h="3621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MSFC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single rev 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(June 2015)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Aug 12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13:03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140.016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Comprises secondary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peak?</a:t>
                      </a:r>
                      <a:endParaRPr lang="en-US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-0.00046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33D6F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74289" y="6096000"/>
            <a:ext cx="6994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Increased activity lasts about half a day, from late-Aug 11 to mid-Aug 12.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033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10287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2016 </a:t>
            </a:r>
            <a:r>
              <a:rPr lang="en-US" sz="2800" dirty="0" err="1" smtClean="0"/>
              <a:t>Perseid</a:t>
            </a:r>
            <a:r>
              <a:rPr lang="en-US" sz="2800" dirty="0" smtClean="0"/>
              <a:t> model results:</a:t>
            </a:r>
            <a:br>
              <a:rPr lang="en-US" sz="2800" dirty="0" smtClean="0"/>
            </a:br>
            <a:r>
              <a:rPr lang="en-US" sz="2800" dirty="0" smtClean="0"/>
              <a:t>Vaubaillon</a:t>
            </a:r>
            <a:endParaRPr lang="en-US" sz="2800" dirty="0"/>
          </a:p>
        </p:txBody>
      </p:sp>
      <p:sp>
        <p:nvSpPr>
          <p:cNvPr id="24" name="Slide Number Placeholder 3"/>
          <p:cNvSpPr txBox="1">
            <a:spLocks/>
          </p:cNvSpPr>
          <p:nvPr/>
        </p:nvSpPr>
        <p:spPr>
          <a:xfrm>
            <a:off x="7010400" y="6629400"/>
            <a:ext cx="2133600" cy="2468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889CB95-9929-4B94-82C2-5DC8CC11FBE8}" type="slidenum">
              <a:rPr lang="en-US" smtClean="0"/>
              <a:pPr algn="r"/>
              <a:t>27</a:t>
            </a:fld>
            <a:endParaRPr lang="en-US" dirty="0"/>
          </a:p>
        </p:txBody>
      </p:sp>
      <p:pic>
        <p:nvPicPr>
          <p:cNvPr id="1026" name="Picture 2" descr="http://www.imcce.fr/langues/en/ephemerides/phenomenes/meteor/DATABASE/Perseids/BIN-tout/Noeuds-Earth2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61" y="1364396"/>
            <a:ext cx="60960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20122" y="6416644"/>
            <a:ext cx="467467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http://www.imcce.fr/langues/en/ephemerides/phenomenes/meteor/DATABASE/Perseids/BIN-tout/Noeuds-Earth2016.jpg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84868" y="5257800"/>
            <a:ext cx="5725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i="1" dirty="0" smtClean="0"/>
              <a:t>Vaubaillon</a:t>
            </a:r>
            <a:endParaRPr lang="en-US" sz="700" i="1" dirty="0"/>
          </a:p>
        </p:txBody>
      </p:sp>
      <p:sp>
        <p:nvSpPr>
          <p:cNvPr id="6" name="Rectangle 5"/>
          <p:cNvSpPr/>
          <p:nvPr/>
        </p:nvSpPr>
        <p:spPr>
          <a:xfrm>
            <a:off x="4200872" y="3168650"/>
            <a:ext cx="402336" cy="347472"/>
          </a:xfrm>
          <a:prstGeom prst="rect">
            <a:avLst/>
          </a:prstGeom>
          <a:solidFill>
            <a:schemeClr val="bg1">
              <a:lumMod val="85000"/>
              <a:alpha val="33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214062" y="3084956"/>
            <a:ext cx="402336" cy="167387"/>
          </a:xfrm>
          <a:prstGeom prst="rect">
            <a:avLst/>
          </a:prstGeom>
          <a:solidFill>
            <a:schemeClr val="bg1">
              <a:lumMod val="85000"/>
              <a:alpha val="33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44107" y="2971800"/>
            <a:ext cx="134749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Approx. </a:t>
            </a:r>
            <a:r>
              <a:rPr lang="en-US" sz="1500" dirty="0"/>
              <a:t>r</a:t>
            </a:r>
            <a:r>
              <a:rPr lang="en-US" sz="1500" dirty="0" smtClean="0"/>
              <a:t>egion covered by MSFC model</a:t>
            </a:r>
            <a:endParaRPr lang="en-US" sz="1500" dirty="0"/>
          </a:p>
        </p:txBody>
      </p:sp>
      <p:sp>
        <p:nvSpPr>
          <p:cNvPr id="7" name="Rectangle 6"/>
          <p:cNvSpPr/>
          <p:nvPr/>
        </p:nvSpPr>
        <p:spPr>
          <a:xfrm>
            <a:off x="7086600" y="2895600"/>
            <a:ext cx="1905000" cy="9071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32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Perseid</a:t>
            </a:r>
            <a:r>
              <a:rPr lang="en-US" dirty="0" smtClean="0"/>
              <a:t> outburst in 2016 is predicted by numerous forecasters, similar in intensity to 2009</a:t>
            </a:r>
            <a:endParaRPr lang="en-US" dirty="0"/>
          </a:p>
          <a:p>
            <a:r>
              <a:rPr lang="en-US" dirty="0"/>
              <a:t>Increased activity predicted late Aug 11 – Aug 12, lasting ~half a </a:t>
            </a:r>
            <a:r>
              <a:rPr lang="en-US" dirty="0" smtClean="0"/>
              <a:t>day</a:t>
            </a:r>
            <a:endParaRPr lang="en-US" dirty="0"/>
          </a:p>
          <a:p>
            <a:r>
              <a:rPr lang="en-US" dirty="0" smtClean="0"/>
              <a:t>Peak rates </a:t>
            </a:r>
            <a:r>
              <a:rPr lang="en-US" dirty="0"/>
              <a:t>predicted between 160 – </a:t>
            </a:r>
            <a:r>
              <a:rPr lang="en-US" dirty="0" smtClean="0"/>
              <a:t>580 per hour</a:t>
            </a:r>
          </a:p>
          <a:p>
            <a:r>
              <a:rPr lang="en-US" dirty="0" smtClean="0"/>
              <a:t>Kinetic energy (physical damage) flux is elevated by a few 10’s of % above sporadic background</a:t>
            </a:r>
            <a:endParaRPr lang="en-US" dirty="0"/>
          </a:p>
          <a:p>
            <a:r>
              <a:rPr lang="en-US" dirty="0" smtClean="0"/>
              <a:t>The outburst represents </a:t>
            </a:r>
            <a:r>
              <a:rPr lang="en-US" dirty="0"/>
              <a:t>a time of increased </a:t>
            </a:r>
            <a:r>
              <a:rPr lang="en-US" dirty="0" smtClean="0"/>
              <a:t>potential for meteoroid-induced plasmas capable of causing spacecraft anomalies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28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6/6/2016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Meteoroids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532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87" y="1027362"/>
            <a:ext cx="9092313" cy="5478045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Caswell, D. R. et al. (1995) “Olympus end of life anomaly – A </a:t>
            </a:r>
            <a:r>
              <a:rPr lang="en-US" dirty="0" err="1"/>
              <a:t>Perseid</a:t>
            </a:r>
            <a:r>
              <a:rPr lang="en-US" dirty="0"/>
              <a:t> meteoroid impact event?” Int. J. of Impact Engineering 17, 139-150.</a:t>
            </a:r>
          </a:p>
          <a:p>
            <a:r>
              <a:rPr lang="en-US" dirty="0"/>
              <a:t>Cooke, W. J. (2009) “The 2009 </a:t>
            </a:r>
            <a:r>
              <a:rPr lang="en-US" dirty="0" err="1"/>
              <a:t>Perseid</a:t>
            </a:r>
            <a:r>
              <a:rPr lang="en-US" dirty="0"/>
              <a:t> meteoroid environment and Landsat 5.” NASA MSFC: NASA MEO Internal Report, 5pp.</a:t>
            </a:r>
          </a:p>
          <a:p>
            <a:r>
              <a:rPr lang="en-US" dirty="0" err="1" smtClean="0"/>
              <a:t>Jenniskens</a:t>
            </a:r>
            <a:r>
              <a:rPr lang="en-US" dirty="0"/>
              <a:t>, J. (2006) “Meteor showers and their parent comets.” Cambridge: Cambridge University Press, p.657.</a:t>
            </a:r>
          </a:p>
          <a:p>
            <a:r>
              <a:rPr lang="en-US" dirty="0" err="1"/>
              <a:t>Kronk</a:t>
            </a:r>
            <a:r>
              <a:rPr lang="en-US" dirty="0"/>
              <a:t>, G. (</a:t>
            </a:r>
            <a:r>
              <a:rPr lang="en-US" dirty="0" err="1"/>
              <a:t>n.d.</a:t>
            </a:r>
            <a:r>
              <a:rPr lang="en-US" dirty="0"/>
              <a:t>) “Meteor showers online: </a:t>
            </a:r>
            <a:r>
              <a:rPr lang="en-US" dirty="0" err="1"/>
              <a:t>Perseids</a:t>
            </a:r>
            <a:r>
              <a:rPr lang="en-US" dirty="0"/>
              <a:t>.” http://</a:t>
            </a:r>
            <a:r>
              <a:rPr lang="en-US" dirty="0" err="1"/>
              <a:t>meteorshowersonline.com</a:t>
            </a:r>
            <a:r>
              <a:rPr lang="en-US" dirty="0"/>
              <a:t>/</a:t>
            </a:r>
            <a:r>
              <a:rPr lang="en-US" dirty="0" err="1"/>
              <a:t>perseids.html</a:t>
            </a:r>
            <a:r>
              <a:rPr lang="en-US" dirty="0"/>
              <a:t>.</a:t>
            </a:r>
          </a:p>
          <a:p>
            <a:r>
              <a:rPr lang="en-US" dirty="0" err="1"/>
              <a:t>Kronk</a:t>
            </a:r>
            <a:r>
              <a:rPr lang="en-US" dirty="0"/>
              <a:t>, G. W. (2014) “Meteor showers: An annotated catalog.” New  York: Springer-</a:t>
            </a:r>
            <a:r>
              <a:rPr lang="en-US" dirty="0" err="1"/>
              <a:t>Verlag</a:t>
            </a:r>
            <a:r>
              <a:rPr lang="en-US" dirty="0"/>
              <a:t>, 362pp.</a:t>
            </a:r>
          </a:p>
          <a:p>
            <a:r>
              <a:rPr lang="en-US" dirty="0" err="1"/>
              <a:t>Maslov</a:t>
            </a:r>
            <a:r>
              <a:rPr lang="en-US" dirty="0"/>
              <a:t>, M. “</a:t>
            </a:r>
            <a:r>
              <a:rPr lang="en-US" dirty="0" err="1"/>
              <a:t>Perseids</a:t>
            </a:r>
            <a:r>
              <a:rPr lang="en-US" dirty="0"/>
              <a:t> 1901-2100: predictions of activity.” </a:t>
            </a:r>
            <a:r>
              <a:rPr lang="en-US" dirty="0">
                <a:hlinkClick r:id="rId2"/>
              </a:rPr>
              <a:t>http://feraj.narod.ru/Radiants/Predictions/1901-2100eng/Perseids1901-2100predeng.html</a:t>
            </a:r>
            <a:r>
              <a:rPr lang="en-US" dirty="0" smtClean="0"/>
              <a:t>.</a:t>
            </a:r>
          </a:p>
          <a:p>
            <a:r>
              <a:rPr lang="en-US" dirty="0"/>
              <a:t>McBride, N., &amp; McDonnell, J. A. (1999). Meteoroid impacts on </a:t>
            </a:r>
            <a:r>
              <a:rPr lang="en-US" dirty="0" err="1"/>
              <a:t>spacecraft:sporadics</a:t>
            </a:r>
            <a:r>
              <a:rPr lang="en-US" dirty="0"/>
              <a:t>, streams, and the 1999 </a:t>
            </a:r>
            <a:r>
              <a:rPr lang="en-US" dirty="0" err="1"/>
              <a:t>Leonids</a:t>
            </a:r>
            <a:r>
              <a:rPr lang="en-US" dirty="0"/>
              <a:t>. Planetary and Space Science, 47, 1005.</a:t>
            </a:r>
            <a:endParaRPr lang="en-US" dirty="0" smtClean="0"/>
          </a:p>
          <a:p>
            <a:r>
              <a:rPr lang="en-US" dirty="0" smtClean="0"/>
              <a:t>Peterson, G. E. (1999) </a:t>
            </a:r>
            <a:r>
              <a:rPr lang="en-US" dirty="0"/>
              <a:t>“Dynamics of meteor outbursts and satellite mitigation strategies.” El Segundo, Calif. : Aerospace Press ; Reston, Va. : American Institute of Aeronautics and </a:t>
            </a:r>
            <a:r>
              <a:rPr lang="en-US" dirty="0" smtClean="0"/>
              <a:t>Astronautics</a:t>
            </a:r>
          </a:p>
          <a:p>
            <a:r>
              <a:rPr lang="en-US" dirty="0" err="1" smtClean="0"/>
              <a:t>Rao</a:t>
            </a:r>
            <a:r>
              <a:rPr lang="en-US" dirty="0"/>
              <a:t>, J. (2012) “August </a:t>
            </a:r>
            <a:r>
              <a:rPr lang="en-US" dirty="0" err="1"/>
              <a:t>Perseid</a:t>
            </a:r>
            <a:r>
              <a:rPr lang="en-US" dirty="0"/>
              <a:t> meteor shower has long legacy, bright future.”  </a:t>
            </a:r>
            <a:r>
              <a:rPr lang="en-US" dirty="0" err="1"/>
              <a:t>Space.com</a:t>
            </a:r>
            <a:r>
              <a:rPr lang="en-US" dirty="0"/>
              <a:t>, 3 August 2012, http://</a:t>
            </a:r>
            <a:r>
              <a:rPr lang="en-US" dirty="0" err="1"/>
              <a:t>www.space.com</a:t>
            </a:r>
            <a:r>
              <a:rPr lang="en-US" dirty="0"/>
              <a:t>/16915-perseid-meteor-shower-2012-history.html.</a:t>
            </a:r>
          </a:p>
          <a:p>
            <a:r>
              <a:rPr lang="en-US" dirty="0" err="1"/>
              <a:t>Vaubaillon</a:t>
            </a:r>
            <a:r>
              <a:rPr lang="en-US" dirty="0"/>
              <a:t>, J. “Nodes (2016)” http://</a:t>
            </a:r>
            <a:r>
              <a:rPr lang="en-US" dirty="0" err="1"/>
              <a:t>www.imcce.fr</a:t>
            </a:r>
            <a:r>
              <a:rPr lang="en-US" dirty="0"/>
              <a:t>/</a:t>
            </a:r>
            <a:r>
              <a:rPr lang="en-US" dirty="0" err="1"/>
              <a:t>langues</a:t>
            </a:r>
            <a:r>
              <a:rPr lang="en-US" dirty="0"/>
              <a:t>/en/ephemerides/</a:t>
            </a:r>
            <a:r>
              <a:rPr lang="en-US" dirty="0" err="1"/>
              <a:t>phenomenes</a:t>
            </a:r>
            <a:r>
              <a:rPr lang="en-US" dirty="0"/>
              <a:t>/meteor/DATABASE/</a:t>
            </a:r>
            <a:r>
              <a:rPr lang="en-US" dirty="0" err="1"/>
              <a:t>Perseids</a:t>
            </a:r>
            <a:r>
              <a:rPr lang="en-US" dirty="0"/>
              <a:t>/BIN-tout/Noeuds-Earth2016.jpg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29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6/6/2016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Meteoroids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328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457200" y="149225"/>
            <a:ext cx="8229600" cy="5953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Storms vs. Sporadics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405513" y="5143897"/>
            <a:ext cx="8229600" cy="137477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200" dirty="0">
                <a:latin typeface="Calibri" charset="0"/>
                <a:ea typeface="ＭＳ Ｐゴシック" charset="0"/>
                <a:cs typeface="ＭＳ Ｐゴシック" charset="0"/>
              </a:rPr>
              <a:t>Instantaneous storm flux required to penetrate a surface can exceed the background by several orders of magnitude</a:t>
            </a:r>
          </a:p>
          <a:p>
            <a:pPr eaLnBrk="1" hangingPunct="1"/>
            <a:r>
              <a:rPr lang="en-US" sz="2200" dirty="0">
                <a:latin typeface="Calibri" charset="0"/>
                <a:ea typeface="ＭＳ Ｐゴシック" charset="0"/>
                <a:cs typeface="ＭＳ Ｐゴシック" charset="0"/>
              </a:rPr>
              <a:t>Penetrating </a:t>
            </a:r>
            <a:r>
              <a:rPr lang="en-US" sz="2200" dirty="0" err="1">
                <a:latin typeface="Calibri" charset="0"/>
                <a:ea typeface="ＭＳ Ｐゴシック" charset="0"/>
                <a:cs typeface="ＭＳ Ｐゴシック" charset="0"/>
              </a:rPr>
              <a:t>fluence</a:t>
            </a:r>
            <a:r>
              <a:rPr lang="en-US" sz="2200" dirty="0">
                <a:latin typeface="Calibri" charset="0"/>
                <a:ea typeface="ＭＳ Ｐゴシック" charset="0"/>
                <a:cs typeface="ＭＳ Ｐゴシック" charset="0"/>
              </a:rPr>
              <a:t> can range anywhere from a few days to a year</a:t>
            </a:r>
            <a:r>
              <a:rPr lang="ja-JP" altLang="en-US" sz="2200" dirty="0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200" dirty="0">
                <a:latin typeface="Calibri" charset="0"/>
                <a:ea typeface="ＭＳ Ｐゴシック" charset="0"/>
                <a:cs typeface="ＭＳ Ｐゴシック" charset="0"/>
              </a:rPr>
              <a:t>s equivalent exposure to background meteors</a:t>
            </a:r>
          </a:p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85825" y="1350063"/>
            <a:ext cx="7239000" cy="3581400"/>
            <a:chOff x="885825" y="914400"/>
            <a:chExt cx="7239000" cy="3581400"/>
          </a:xfrm>
        </p:grpSpPr>
        <p:pic>
          <p:nvPicPr>
            <p:cNvPr id="46084" name="Picture 7" descr="penetrat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825" y="914400"/>
              <a:ext cx="7162800" cy="3535363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085" name="Text Box 8"/>
            <p:cNvSpPr txBox="1">
              <a:spLocks noChangeArrowheads="1"/>
            </p:cNvSpPr>
            <p:nvPr/>
          </p:nvSpPr>
          <p:spPr bwMode="auto">
            <a:xfrm>
              <a:off x="6524625" y="4267200"/>
              <a:ext cx="16002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900" dirty="0">
                  <a:solidFill>
                    <a:schemeClr val="bg1"/>
                  </a:solidFill>
                </a:rPr>
                <a:t>McBride &amp; McDonnell, 1999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8321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Notes on meteoroid risk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Sporadic meteoroid background is directional (not isotropic) and accounts for 90% of the meteoroid risk to a typical spacecraft</a:t>
            </a:r>
          </a:p>
          <a:p>
            <a:r>
              <a:rPr lang="en-US" dirty="0" smtClean="0"/>
              <a:t>Meteor showers get all the press, but account for only ~10% of spacecraft risk</a:t>
            </a:r>
          </a:p>
          <a:p>
            <a:pPr lvl="1"/>
            <a:r>
              <a:rPr lang="en-US" dirty="0" smtClean="0"/>
              <a:t>Bias towards assigning meteoroid cause to anomalies during meteor showers</a:t>
            </a:r>
          </a:p>
          <a:p>
            <a:r>
              <a:rPr lang="en-US" dirty="0" smtClean="0"/>
              <a:t>Design to sporadic background, mitigate outbursts/storms by operational means</a:t>
            </a:r>
          </a:p>
          <a:p>
            <a:r>
              <a:rPr lang="en-US" dirty="0" smtClean="0"/>
              <a:t>Gun tests/damage equations focus on physical damage – hard to assess other anomaly causes, such as meteoroid generated plasma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951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Could it be a meteoroid hit?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0127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Are the anomaly characteristics consistent with a particle impact?</a:t>
            </a:r>
          </a:p>
          <a:p>
            <a:pPr lvl="1"/>
            <a:r>
              <a:rPr lang="en-US" dirty="0" smtClean="0"/>
              <a:t>Sudden change in attitude most common</a:t>
            </a:r>
          </a:p>
          <a:p>
            <a:r>
              <a:rPr lang="en-US" dirty="0" smtClean="0"/>
              <a:t>Was there a meteor outburst or storm at the time of the anomaly?</a:t>
            </a:r>
          </a:p>
          <a:p>
            <a:pPr lvl="1"/>
            <a:r>
              <a:rPr lang="en-US" dirty="0" smtClean="0"/>
              <a:t>If yes, was the shower radiant visible from the spacecraft?</a:t>
            </a:r>
          </a:p>
          <a:p>
            <a:pPr lvl="1"/>
            <a:r>
              <a:rPr lang="en-US" dirty="0" smtClean="0"/>
              <a:t>If yes, did the affected surface “see” the shower radiant?</a:t>
            </a:r>
          </a:p>
          <a:p>
            <a:pPr lvl="1"/>
            <a:r>
              <a:rPr lang="en-US" dirty="0" smtClean="0"/>
              <a:t>If yes, shower impact possible</a:t>
            </a:r>
            <a:endParaRPr lang="en-US" dirty="0"/>
          </a:p>
          <a:p>
            <a:r>
              <a:rPr lang="en-US" dirty="0" smtClean="0"/>
              <a:t>Compare meteoroid (sporadic + shower) flux to orbital debris flux at spacecraft location to establish likelihood.</a:t>
            </a:r>
          </a:p>
          <a:p>
            <a:pPr lvl="1"/>
            <a:r>
              <a:rPr lang="en-US" dirty="0" smtClean="0"/>
              <a:t>If affected surface is sun-fixed, must use a directional meteoroid model to compute flux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736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23E2A-9525-5D4C-B612-F32D3B163E4D}" type="datetime1">
              <a:rPr lang="en-US" smtClean="0"/>
              <a:t>5/4/16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Space Environments Virtual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1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6/6/2016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Meteoroids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8098167"/>
              </p:ext>
            </p:extLst>
          </p:nvPr>
        </p:nvGraphicFramePr>
        <p:xfrm>
          <a:off x="1032221" y="1481159"/>
          <a:ext cx="6403335" cy="4521199"/>
        </p:xfrm>
        <a:graphic>
          <a:graphicData uri="http://schemas.openxmlformats.org/drawingml/2006/table">
            <a:tbl>
              <a:tblPr/>
              <a:tblGrid>
                <a:gridCol w="1576206"/>
                <a:gridCol w="1247829"/>
                <a:gridCol w="1838906"/>
                <a:gridCol w="870197"/>
                <a:gridCol w="870197"/>
              </a:tblGrid>
              <a:tr h="214661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Possible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Possible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6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Launch Time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MET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GMT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effectLst/>
                          <a:latin typeface="Arial"/>
                        </a:rPr>
                        <a:t>Perseid</a:t>
                      </a:r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?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SDA?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661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66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8/8/07 22:36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02 08:49:14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8/11/07 7:25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Y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Y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661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02 06:17:53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8/11/07 4:54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661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02 03:19:10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8/11/07 1:55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661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02 21:46:13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8/11/07 20:22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Y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661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02 22:51:46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8/11/07 21:28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Y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661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661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00 21:51:50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8/9/07 20:28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Y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Y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661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00 20:46:20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8/9/07 19:22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Y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661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00 20:32:48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8/9/07 19:09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Y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Y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661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00 21:09:00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8/9/07 19:45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Y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661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00 22:25:31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8/9/07 21:02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661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661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01 16:37:58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8/10/07 15:14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661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01 12:03:15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8/10/07 10:39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661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01 10:27:42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8/10/07 9:04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661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01 15:53:58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8/10/07 14:30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Y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Y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661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01 16:45:12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8/10/07 15:21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3624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Perseid</a:t>
            </a:r>
            <a:r>
              <a:rPr lang="en-US" dirty="0" smtClean="0"/>
              <a:t>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587" y="1165314"/>
            <a:ext cx="4467242" cy="5213188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accent5"/>
                </a:solidFill>
              </a:rPr>
              <a:t>Parent comet:  </a:t>
            </a:r>
            <a:r>
              <a:rPr lang="en-US" dirty="0"/>
              <a:t>109P/Swift-Tuttle</a:t>
            </a:r>
          </a:p>
          <a:p>
            <a:r>
              <a:rPr lang="en-US" dirty="0">
                <a:solidFill>
                  <a:srgbClr val="4BACC6"/>
                </a:solidFill>
              </a:rPr>
              <a:t>Peak:  </a:t>
            </a:r>
            <a:r>
              <a:rPr lang="en-US" dirty="0"/>
              <a:t>Max. around Aug 11-13</a:t>
            </a:r>
          </a:p>
          <a:p>
            <a:r>
              <a:rPr lang="en-US" dirty="0">
                <a:solidFill>
                  <a:srgbClr val="4BACC6"/>
                </a:solidFill>
              </a:rPr>
              <a:t>Activity range:  </a:t>
            </a:r>
            <a:r>
              <a:rPr lang="en-US" dirty="0"/>
              <a:t>Jul 17 – Aug 24</a:t>
            </a:r>
          </a:p>
          <a:p>
            <a:r>
              <a:rPr lang="en-US" dirty="0">
                <a:solidFill>
                  <a:srgbClr val="4BACC6"/>
                </a:solidFill>
              </a:rPr>
              <a:t>Speed:  </a:t>
            </a:r>
            <a:r>
              <a:rPr lang="en-US" dirty="0"/>
              <a:t>59 km/</a:t>
            </a:r>
            <a:r>
              <a:rPr lang="en-US" dirty="0" smtClean="0"/>
              <a:t>s (2.5-3x average sporadic speed)</a:t>
            </a:r>
            <a:endParaRPr lang="en-US" dirty="0"/>
          </a:p>
          <a:p>
            <a:r>
              <a:rPr lang="en-US" dirty="0">
                <a:solidFill>
                  <a:srgbClr val="4BACC6"/>
                </a:solidFill>
              </a:rPr>
              <a:t>Radiant:  </a:t>
            </a:r>
            <a:r>
              <a:rPr lang="en-US" dirty="0"/>
              <a:t> = 48,  = +58 at peak</a:t>
            </a:r>
          </a:p>
          <a:p>
            <a:r>
              <a:rPr lang="en-US" dirty="0">
                <a:solidFill>
                  <a:srgbClr val="4BACC6"/>
                </a:solidFill>
              </a:rPr>
              <a:t>Typical ZHR: </a:t>
            </a:r>
            <a:r>
              <a:rPr lang="en-US" dirty="0"/>
              <a:t>100/</a:t>
            </a:r>
            <a:r>
              <a:rPr lang="en-US" dirty="0" err="1"/>
              <a:t>hr</a:t>
            </a:r>
            <a:endParaRPr lang="en-US" dirty="0"/>
          </a:p>
          <a:p>
            <a:r>
              <a:rPr lang="en-US" dirty="0">
                <a:solidFill>
                  <a:srgbClr val="4BACC6"/>
                </a:solidFill>
              </a:rPr>
              <a:t>Recent major displays:  </a:t>
            </a:r>
            <a:r>
              <a:rPr lang="en-US" dirty="0"/>
              <a:t>1991-1995, 2004, 2009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600" y="2057400"/>
            <a:ext cx="3860800" cy="2895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118100" y="4953000"/>
            <a:ext cx="373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cs typeface="Times New Roman" pitchFamily="18" charset="0"/>
              </a:rPr>
              <a:t>Perseid</a:t>
            </a:r>
            <a:r>
              <a:rPr lang="en-US" sz="1600" dirty="0" smtClean="0">
                <a:cs typeface="Times New Roman" pitchFamily="18" charset="0"/>
              </a:rPr>
              <a:t> fireball recorded Aug 12, 2012</a:t>
            </a:r>
            <a:endParaRPr lang="en-US" sz="1600" dirty="0">
              <a:cs typeface="Times New Roman" pitchFamily="18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6/6/2016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Meteoroids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216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Rich in bright meteors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23E2A-9525-5D4C-B612-F32D3B163E4D}" type="datetime1">
              <a:rPr lang="en-US" smtClean="0"/>
              <a:t>5/4/16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Space Environments Virtual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60" y="1168698"/>
            <a:ext cx="8773416" cy="55021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3200" y="5897255"/>
            <a:ext cx="15708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Perseid</a:t>
            </a:r>
            <a:r>
              <a:rPr lang="en-US" sz="1000" dirty="0" smtClean="0"/>
              <a:t> seen from STS-105</a:t>
            </a:r>
            <a:endParaRPr lang="en-US" sz="1000" dirty="0"/>
          </a:p>
        </p:txBody>
      </p:sp>
      <p:pic>
        <p:nvPicPr>
          <p:cNvPr id="7" name="STS105_Mongo1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71122" y="1445341"/>
            <a:ext cx="3657262" cy="2743187"/>
          </a:xfrm>
        </p:spPr>
      </p:pic>
    </p:spTree>
    <p:extLst>
      <p:ext uri="{BB962C8B-B14F-4D97-AF65-F5344CB8AC3E}">
        <p14:creationId xmlns:p14="http://schemas.microsoft.com/office/powerpoint/2010/main" val="1459700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1564</TotalTime>
  <Words>2217</Words>
  <Application>Microsoft Macintosh PowerPoint</Application>
  <PresentationFormat>On-screen Show (4:3)</PresentationFormat>
  <Paragraphs>315</Paragraphs>
  <Slides>29</Slides>
  <Notes>6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 Black </vt:lpstr>
      <vt:lpstr>Spacecraft risk posed by the 2016 Perseid outburst</vt:lpstr>
      <vt:lpstr>Showers vs. Sporadics</vt:lpstr>
      <vt:lpstr>Storms vs. Sporadics</vt:lpstr>
      <vt:lpstr>Notes on meteoroid risk</vt:lpstr>
      <vt:lpstr>Could it be a meteoroid hit?</vt:lpstr>
      <vt:lpstr>PowerPoint Presentation</vt:lpstr>
      <vt:lpstr>PowerPoint Presentation</vt:lpstr>
      <vt:lpstr>Perseid Summary</vt:lpstr>
      <vt:lpstr>Rich in bright meteors</vt:lpstr>
      <vt:lpstr>The 1993 Perseids</vt:lpstr>
      <vt:lpstr>PowerPoint Presentation</vt:lpstr>
      <vt:lpstr>Spacecraft struck by Perseids</vt:lpstr>
      <vt:lpstr>Olympus</vt:lpstr>
      <vt:lpstr>PowerPoint Presentation</vt:lpstr>
      <vt:lpstr>PowerPoint Presentation</vt:lpstr>
      <vt:lpstr>PowerPoint Presentation</vt:lpstr>
      <vt:lpstr>PowerPoint Presentation</vt:lpstr>
      <vt:lpstr>Olympus conclusion and recommendations</vt:lpstr>
      <vt:lpstr>Landsat-5</vt:lpstr>
      <vt:lpstr>PowerPoint Presentation</vt:lpstr>
      <vt:lpstr>PowerPoint Presentation</vt:lpstr>
      <vt:lpstr>Thoughts</vt:lpstr>
      <vt:lpstr>2016 Perseid model results: MSFC preliminary</vt:lpstr>
      <vt:lpstr>PowerPoint Presentation</vt:lpstr>
      <vt:lpstr>Kinetic energy flux</vt:lpstr>
      <vt:lpstr>2016 Perseid model results - Summary -</vt:lpstr>
      <vt:lpstr>2016 Perseid model results: Vaubaillon</vt:lpstr>
      <vt:lpstr>Conclusion</vt:lpstr>
      <vt:lpstr>References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2016 Perseid Meteor Shower Are spacecraft in peril?</dc:title>
  <dc:creator>Cooke, William J. (MSFC-EV44)</dc:creator>
  <cp:lastModifiedBy>Cooke, William J. (MSFC-EV44)</cp:lastModifiedBy>
  <cp:revision>50</cp:revision>
  <dcterms:created xsi:type="dcterms:W3CDTF">2016-01-28T18:35:51Z</dcterms:created>
  <dcterms:modified xsi:type="dcterms:W3CDTF">2016-05-04T17:49:54Z</dcterms:modified>
</cp:coreProperties>
</file>