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0"/>
  </p:notesMasterIdLst>
  <p:sldIdLst>
    <p:sldId id="256" r:id="rId2"/>
    <p:sldId id="260" r:id="rId3"/>
    <p:sldId id="292" r:id="rId4"/>
    <p:sldId id="305" r:id="rId5"/>
    <p:sldId id="296" r:id="rId6"/>
    <p:sldId id="282" r:id="rId7"/>
    <p:sldId id="277" r:id="rId8"/>
    <p:sldId id="261" r:id="rId9"/>
    <p:sldId id="262" r:id="rId10"/>
    <p:sldId id="337" r:id="rId11"/>
    <p:sldId id="328" r:id="rId12"/>
    <p:sldId id="332" r:id="rId13"/>
    <p:sldId id="330" r:id="rId14"/>
    <p:sldId id="331" r:id="rId15"/>
    <p:sldId id="365" r:id="rId16"/>
    <p:sldId id="364" r:id="rId17"/>
    <p:sldId id="298" r:id="rId18"/>
    <p:sldId id="273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36AB6-D6B6-45F9-9416-99042DEBCC96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EF8AD-D0DD-4CDA-B37B-FBD5EED8B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79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MAARSY</a:t>
            </a:r>
          </a:p>
          <a:p>
            <a:pPr>
              <a:defRPr/>
            </a:pPr>
            <a:r>
              <a:rPr lang="de-DE" dirty="0" smtClean="0"/>
              <a:t>-   </a:t>
            </a:r>
            <a:r>
              <a:rPr lang="de-DE" dirty="0" err="1" smtClean="0"/>
              <a:t>active</a:t>
            </a:r>
            <a:r>
              <a:rPr lang="de-DE" dirty="0" smtClean="0"/>
              <a:t> </a:t>
            </a:r>
            <a:r>
              <a:rPr lang="de-DE" dirty="0" err="1" smtClean="0"/>
              <a:t>phased</a:t>
            </a:r>
            <a:r>
              <a:rPr lang="de-DE" dirty="0" smtClean="0"/>
              <a:t> </a:t>
            </a:r>
            <a:r>
              <a:rPr lang="de-DE" dirty="0" err="1" smtClean="0"/>
              <a:t>array</a:t>
            </a:r>
            <a:r>
              <a:rPr lang="de-DE" dirty="0" smtClean="0"/>
              <a:t> </a:t>
            </a:r>
            <a:r>
              <a:rPr lang="de-DE" dirty="0" err="1" smtClean="0"/>
              <a:t>antenna</a:t>
            </a:r>
            <a:r>
              <a:rPr lang="de-DE" dirty="0" smtClean="0"/>
              <a:t> </a:t>
            </a:r>
          </a:p>
          <a:p>
            <a:pPr>
              <a:defRPr/>
            </a:pPr>
            <a:r>
              <a:rPr lang="de-DE" dirty="0" smtClean="0"/>
              <a:t>-  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antenna</a:t>
            </a:r>
            <a:r>
              <a:rPr lang="de-DE" dirty="0" smtClean="0"/>
              <a:t> </a:t>
            </a:r>
            <a:r>
              <a:rPr lang="de-DE" dirty="0" err="1" smtClean="0"/>
              <a:t>freely</a:t>
            </a:r>
            <a:r>
              <a:rPr lang="de-DE" dirty="0" smtClean="0"/>
              <a:t> </a:t>
            </a:r>
            <a:r>
              <a:rPr lang="de-DE" dirty="0" err="1" smtClean="0"/>
              <a:t>adjustable</a:t>
            </a:r>
            <a:r>
              <a:rPr lang="de-DE" dirty="0" smtClean="0"/>
              <a:t> in </a:t>
            </a:r>
            <a:r>
              <a:rPr lang="de-DE" dirty="0" err="1" smtClean="0"/>
              <a:t>frequency</a:t>
            </a:r>
            <a:r>
              <a:rPr lang="de-DE" dirty="0" smtClean="0"/>
              <a:t>, power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phase</a:t>
            </a:r>
            <a:endParaRPr lang="de-DE" dirty="0" smtClean="0"/>
          </a:p>
          <a:p>
            <a:pPr marL="171450" indent="-171450">
              <a:buFontTx/>
              <a:buChar char="-"/>
              <a:defRPr/>
            </a:pPr>
            <a:r>
              <a:rPr lang="de-DE" dirty="0" smtClean="0"/>
              <a:t> multi-</a:t>
            </a:r>
            <a:r>
              <a:rPr lang="de-DE" dirty="0" err="1" smtClean="0"/>
              <a:t>channel</a:t>
            </a:r>
            <a:r>
              <a:rPr lang="de-DE" dirty="0" smtClean="0"/>
              <a:t> </a:t>
            </a:r>
            <a:r>
              <a:rPr lang="de-DE" dirty="0" err="1" smtClean="0"/>
              <a:t>reciever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high </a:t>
            </a:r>
            <a:r>
              <a:rPr lang="de-DE" dirty="0" err="1" smtClean="0"/>
              <a:t>flexibility</a:t>
            </a:r>
            <a:r>
              <a:rPr lang="de-DE" dirty="0" smtClean="0"/>
              <a:t> on </a:t>
            </a:r>
            <a:r>
              <a:rPr lang="de-DE" dirty="0" err="1" smtClean="0"/>
              <a:t>reception</a:t>
            </a:r>
            <a:endParaRPr lang="de-DE" dirty="0" smtClean="0"/>
          </a:p>
          <a:p>
            <a:pPr marL="171450" indent="-171450">
              <a:buFontTx/>
              <a:buChar char="-"/>
              <a:defRPr/>
            </a:pPr>
            <a:endParaRPr lang="en-GB" dirty="0"/>
          </a:p>
        </p:txBody>
      </p:sp>
      <p:sp>
        <p:nvSpPr>
          <p:cNvPr id="13316" name="Kopfzeilenplatzhalt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en-US" sz="1200" smtClean="0"/>
              <a:t>SWARM USER Meeting</a:t>
            </a:r>
          </a:p>
        </p:txBody>
      </p:sp>
    </p:spTree>
    <p:extLst>
      <p:ext uri="{BB962C8B-B14F-4D97-AF65-F5344CB8AC3E}">
        <p14:creationId xmlns:p14="http://schemas.microsoft.com/office/powerpoint/2010/main" val="217543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F0845E-78B5-4AFF-BDFA-3658AFA64472}" type="datetime1">
              <a:rPr lang="en-US" smtClean="0"/>
              <a:t>6/8/2016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1</a:t>
            </a: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12DE3D-8458-42BE-B370-175C017CFAC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201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CCC2F2-7D98-4F0C-A787-D4F234CEB96F}" type="datetime1">
              <a:rPr lang="en-US" smtClean="0"/>
              <a:t>6/8/2016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1</a:t>
            </a: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12DE3D-8458-42BE-B370-175C017CFAC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8104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80CAC1-36E1-4948-A3D4-D5861BF97CDC}" type="datetime1">
              <a:rPr lang="en-US" smtClean="0"/>
              <a:t>6/8/2016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1</a:t>
            </a: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12DE3D-8458-42BE-B370-175C017CFAC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3874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1_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D4067-CD57-4A7D-ABCC-64F163B44046}" type="datetime1">
              <a:rPr lang="en-US" smtClean="0"/>
              <a:t>6/8/2016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AD261-5A84-4BB4-930D-66E02BAC1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699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D63E98-2F3E-48CD-8E20-C52FCF636C7D}" type="datetime1">
              <a:rPr lang="en-US" smtClean="0"/>
              <a:t>6/8/2016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1</a:t>
            </a: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12DE3D-8458-42BE-B370-175C017CFAC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623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537786-787F-419C-B951-57352910DDB8}" type="datetime1">
              <a:rPr lang="en-US" smtClean="0"/>
              <a:t>6/8/2016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1</a:t>
            </a: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12DE3D-8458-42BE-B370-175C017CFAC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4007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FACC79-9938-4128-A94C-FACD62F13FD9}" type="datetime1">
              <a:rPr lang="en-US" smtClean="0"/>
              <a:t>6/8/2016</a:t>
            </a:fld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1</a:t>
            </a: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12DE3D-8458-42BE-B370-175C017CFAC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7800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21A6E-2516-452F-9BDB-51662EC31628}" type="datetime1">
              <a:rPr lang="en-US" smtClean="0"/>
              <a:t>6/8/2016</a:t>
            </a:fld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1</a:t>
            </a: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12DE3D-8458-42BE-B370-175C017CFAC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057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A3BE93-B67B-4BA4-9A31-9A8EE190EC2E}" type="datetime1">
              <a:rPr lang="en-US" smtClean="0"/>
              <a:t>6/8/2016</a:t>
            </a:fld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1</a:t>
            </a: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12DE3D-8458-42BE-B370-175C017CFAC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710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A98DC-5FC5-4E89-A766-CBC872A03546}" type="datetime1">
              <a:rPr lang="en-US" smtClean="0"/>
              <a:t>6/8/2016</a:t>
            </a:fld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1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12DE3D-8458-42BE-B370-175C017CFAC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6237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A1BBBB-BABD-4556-9ACE-97A6805952FA}" type="datetime1">
              <a:rPr lang="en-US" smtClean="0"/>
              <a:t>6/8/2016</a:t>
            </a:fld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1</a:t>
            </a: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12DE3D-8458-42BE-B370-175C017CFAC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4858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9E0AD6-3477-4CFC-ABBD-D0C26DF3E3F0}" type="datetime1">
              <a:rPr lang="en-US" smtClean="0"/>
              <a:t>6/8/2016</a:t>
            </a:fld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1</a:t>
            </a: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12DE3D-8458-42BE-B370-175C017CFAC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65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fld id="{CEB90F75-0D48-4982-9BFE-B926472C9CFC}" type="datetime1">
              <a:rPr lang="en-US" smtClean="0"/>
              <a:t>6/8/2016</a:t>
            </a:fld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r>
              <a:rPr lang="en-CA" smtClean="0"/>
              <a:t>1</a:t>
            </a: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0212DE3D-8458-42BE-B370-175C017CFAC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071395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aur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aur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aur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aur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aur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aur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aur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aur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emf"/><Relationship Id="rId5" Type="http://schemas.openxmlformats.org/officeDocument/2006/relationships/image" Target="../media/image26.png"/><Relationship Id="rId4" Type="http://schemas.openxmlformats.org/officeDocument/2006/relationships/image" Target="../media/image25.emf"/><Relationship Id="rId9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>
            <a:noAutofit/>
          </a:bodyPr>
          <a:lstStyle/>
          <a:p>
            <a:r>
              <a:rPr lang="en-CA" sz="4000" dirty="0" smtClean="0">
                <a:solidFill>
                  <a:srgbClr val="FF0000"/>
                </a:solidFill>
              </a:rPr>
              <a:t>A preliminary comparison of MAARSY head echo measurements simultaneously detected with optical instrumentation</a:t>
            </a:r>
            <a:endParaRPr lang="en-CA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84984"/>
            <a:ext cx="6400800" cy="1752600"/>
          </a:xfrm>
        </p:spPr>
        <p:txBody>
          <a:bodyPr>
            <a:normAutofit/>
          </a:bodyPr>
          <a:lstStyle/>
          <a:p>
            <a:r>
              <a:rPr lang="en-CA" dirty="0" smtClean="0"/>
              <a:t>P. Brown</a:t>
            </a:r>
            <a:r>
              <a:rPr lang="en-CA" baseline="30000" dirty="0" smtClean="0"/>
              <a:t>1</a:t>
            </a:r>
            <a:r>
              <a:rPr lang="en-CA" dirty="0" smtClean="0"/>
              <a:t>, G. Stober</a:t>
            </a:r>
            <a:r>
              <a:rPr lang="en-CA" baseline="30000" dirty="0" smtClean="0"/>
              <a:t>2</a:t>
            </a:r>
            <a:r>
              <a:rPr lang="en-CA" dirty="0" smtClean="0"/>
              <a:t>, C. Schult</a:t>
            </a:r>
            <a:r>
              <a:rPr lang="en-CA" baseline="30000" dirty="0" smtClean="0"/>
              <a:t>2</a:t>
            </a:r>
            <a:r>
              <a:rPr lang="en-CA" dirty="0" smtClean="0"/>
              <a:t>, Z. Krzeminski</a:t>
            </a:r>
            <a:r>
              <a:rPr lang="en-CA" baseline="30000" dirty="0" smtClean="0"/>
              <a:t>1</a:t>
            </a:r>
            <a:r>
              <a:rPr lang="en-CA" dirty="0" smtClean="0"/>
              <a:t>, W.Cooke</a:t>
            </a:r>
            <a:r>
              <a:rPr lang="en-CA" baseline="30000" dirty="0" smtClean="0"/>
              <a:t>3</a:t>
            </a:r>
            <a:r>
              <a:rPr lang="en-CA" dirty="0" smtClean="0"/>
              <a:t>, and J.L. Chau</a:t>
            </a:r>
            <a:r>
              <a:rPr lang="en-CA" baseline="30000" dirty="0" smtClean="0"/>
              <a:t>2</a:t>
            </a:r>
            <a:endParaRPr lang="en-CA" baseline="30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DE3D-8458-42BE-B370-175C017CFAC3}" type="slidenum">
              <a:rPr lang="en-CA" smtClean="0"/>
              <a:pPr/>
              <a:t>1</a:t>
            </a:fld>
            <a:endParaRPr lang="en-CA"/>
          </a:p>
        </p:txBody>
      </p:sp>
      <p:pic>
        <p:nvPicPr>
          <p:cNvPr id="4" name="Picture 4" descr="WMP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86388"/>
            <a:ext cx="1579563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tower12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900" y="5354650"/>
            <a:ext cx="15621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590461" y="5010937"/>
            <a:ext cx="76381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aseline="30000" dirty="0" smtClean="0"/>
              <a:t>1</a:t>
            </a:r>
            <a:r>
              <a:rPr lang="en-CA" dirty="0" smtClean="0"/>
              <a:t> Meteor Physics Group, Dept. of Physics and Astronomy, </a:t>
            </a:r>
            <a:r>
              <a:rPr lang="en-CA" dirty="0" err="1" smtClean="0"/>
              <a:t>Univ</a:t>
            </a:r>
            <a:r>
              <a:rPr lang="en-CA" dirty="0" smtClean="0"/>
              <a:t> Western Ontario,</a:t>
            </a:r>
          </a:p>
          <a:p>
            <a:r>
              <a:rPr lang="en-CA" dirty="0"/>
              <a:t>	</a:t>
            </a:r>
            <a:r>
              <a:rPr lang="en-CA" dirty="0" smtClean="0"/>
              <a:t>London, Canada</a:t>
            </a:r>
          </a:p>
          <a:p>
            <a:r>
              <a:rPr lang="en-CA" baseline="30000" dirty="0" smtClean="0"/>
              <a:t>2</a:t>
            </a:r>
            <a:r>
              <a:rPr lang="en-CA" dirty="0" smtClean="0"/>
              <a:t> Leibniz Institute of Atmospheric Physics, Rostock University</a:t>
            </a:r>
          </a:p>
          <a:p>
            <a:r>
              <a:rPr lang="en-CA" dirty="0"/>
              <a:t>	</a:t>
            </a:r>
            <a:r>
              <a:rPr lang="en-CA" dirty="0" err="1" smtClean="0"/>
              <a:t>Kuhlungsborn</a:t>
            </a:r>
            <a:r>
              <a:rPr lang="en-CA" dirty="0" smtClean="0"/>
              <a:t>, Germany</a:t>
            </a:r>
          </a:p>
          <a:p>
            <a:r>
              <a:rPr lang="en-CA" baseline="30000" dirty="0" smtClean="0"/>
              <a:t>3</a:t>
            </a:r>
            <a:r>
              <a:rPr lang="en-CA" dirty="0" smtClean="0"/>
              <a:t> NASA Meteoroid Environment Office, EV44, </a:t>
            </a:r>
          </a:p>
          <a:p>
            <a:r>
              <a:rPr lang="en-CA" dirty="0"/>
              <a:t>	</a:t>
            </a:r>
            <a:r>
              <a:rPr lang="en-CA" dirty="0" smtClean="0"/>
              <a:t>Marshall Space Flight Center, Huntsville, AL, USA</a:t>
            </a:r>
            <a:endParaRPr lang="en-CA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22"/>
            <a:ext cx="2889250" cy="120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Data collection in 2015-2016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Autofit/>
          </a:bodyPr>
          <a:lstStyle/>
          <a:p>
            <a:r>
              <a:rPr lang="en-CA" sz="2800" dirty="0" smtClean="0"/>
              <a:t>Cameras and radar observed simultaneously from Sep 15, 2015 – Apr 08, 2016</a:t>
            </a:r>
          </a:p>
          <a:p>
            <a:r>
              <a:rPr lang="en-CA" sz="2800" dirty="0" smtClean="0"/>
              <a:t>Total “clear” and dark (no LIDAR) skies in this interval</a:t>
            </a:r>
          </a:p>
          <a:p>
            <a:pPr lvl="1"/>
            <a:r>
              <a:rPr lang="en-CA" dirty="0" smtClean="0"/>
              <a:t>Alomar 242 hours </a:t>
            </a:r>
          </a:p>
          <a:p>
            <a:pPr lvl="1"/>
            <a:r>
              <a:rPr lang="en-CA" dirty="0" err="1" smtClean="0"/>
              <a:t>Saura</a:t>
            </a:r>
            <a:r>
              <a:rPr lang="en-CA" dirty="0" smtClean="0"/>
              <a:t> 368.8 hours </a:t>
            </a:r>
          </a:p>
          <a:p>
            <a:pPr lvl="1"/>
            <a:r>
              <a:rPr lang="en-CA" dirty="0" smtClean="0"/>
              <a:t>Including 2016 </a:t>
            </a:r>
            <a:r>
              <a:rPr lang="en-CA" dirty="0" err="1" smtClean="0"/>
              <a:t>Quadrantid</a:t>
            </a:r>
            <a:r>
              <a:rPr lang="en-CA" dirty="0" smtClean="0"/>
              <a:t> peak (multiple optical-HE Quadrantids detected)</a:t>
            </a:r>
          </a:p>
          <a:p>
            <a:r>
              <a:rPr lang="en-CA" sz="2800" dirty="0" smtClean="0"/>
              <a:t>140 multi-station meteors detected with WATEC and detected by MAARSY. This includes:</a:t>
            </a:r>
          </a:p>
          <a:p>
            <a:pPr marL="0" indent="0">
              <a:buNone/>
            </a:pPr>
            <a:r>
              <a:rPr lang="en-CA" sz="2800" dirty="0" smtClean="0"/>
              <a:t>	- 14 four camera detection (2 WATEC and 2Gige )</a:t>
            </a:r>
          </a:p>
          <a:p>
            <a:pPr marL="0" indent="0">
              <a:buNone/>
            </a:pPr>
            <a:r>
              <a:rPr lang="en-CA" sz="2800" dirty="0" smtClean="0"/>
              <a:t>	-  18 three camera (2 WATEC and 1 </a:t>
            </a:r>
            <a:r>
              <a:rPr lang="en-CA" sz="2800" dirty="0" err="1" smtClean="0"/>
              <a:t>Gige</a:t>
            </a:r>
            <a:r>
              <a:rPr lang="en-CA" sz="2800" dirty="0" smtClean="0"/>
              <a:t>)</a:t>
            </a:r>
            <a:endParaRPr lang="en-CA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DE3D-8458-42BE-B370-175C017CFAC3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441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" y="16542"/>
            <a:ext cx="4519873" cy="3389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629" y="16542"/>
            <a:ext cx="4475988" cy="3356991"/>
          </a:xfrm>
          <a:prstGeom prst="rect">
            <a:avLst/>
          </a:prstGeom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18586"/>
            <a:ext cx="4778135" cy="333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1302470" y="980728"/>
            <a:ext cx="1253306" cy="792391"/>
          </a:xfrm>
          <a:prstGeom prst="straightConnector1">
            <a:avLst/>
          </a:prstGeom>
          <a:ln w="1270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084168" y="1052736"/>
            <a:ext cx="1368152" cy="1008112"/>
          </a:xfrm>
          <a:prstGeom prst="straightConnector1">
            <a:avLst/>
          </a:prstGeom>
          <a:ln w="1270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7504" y="166265"/>
            <a:ext cx="233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20160104_00h53m38s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DE3D-8458-42BE-B370-175C017CFAC3}" type="slidenum">
              <a:rPr lang="en-CA" smtClean="0"/>
              <a:pPr/>
              <a:t>11</a:t>
            </a:fld>
            <a:endParaRPr lang="en-CA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8757" y="3527200"/>
            <a:ext cx="4375260" cy="33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3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DE3D-8458-42BE-B370-175C017CFAC3}" type="slidenum">
              <a:rPr lang="en-CA" smtClean="0"/>
              <a:pPr/>
              <a:t>12</a:t>
            </a:fld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4572000" cy="457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640" y="1628800"/>
            <a:ext cx="4566883" cy="45668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4606" y="225027"/>
            <a:ext cx="764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err="1" smtClean="0"/>
              <a:t>Gige</a:t>
            </a:r>
            <a:r>
              <a:rPr lang="en-CA" sz="4000" dirty="0" smtClean="0"/>
              <a:t> Camera (Image Intensified)</a:t>
            </a:r>
          </a:p>
          <a:p>
            <a:r>
              <a:rPr lang="en-CA" sz="4000" dirty="0" smtClean="0"/>
              <a:t>Alomar				</a:t>
            </a:r>
            <a:r>
              <a:rPr lang="en-CA" sz="4000" dirty="0" err="1" smtClean="0"/>
              <a:t>Saura</a:t>
            </a:r>
            <a:endParaRPr lang="en-CA" sz="4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1844824"/>
            <a:ext cx="233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20160104_00h53m38s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2706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0"/>
            <a:ext cx="6858000" cy="68703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3933056"/>
            <a:ext cx="46099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Radiant Angular Deviation = 0.28 </a:t>
            </a:r>
            <a:r>
              <a:rPr lang="en-CA" dirty="0" err="1" smtClean="0">
                <a:solidFill>
                  <a:schemeClr val="bg1"/>
                </a:solidFill>
              </a:rPr>
              <a:t>degs</a:t>
            </a:r>
            <a:endParaRPr lang="en-CA" dirty="0" smtClean="0">
              <a:solidFill>
                <a:schemeClr val="bg1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Optical – Radar = 42.2 – 42.6 km/s=  -0.4 km/s</a:t>
            </a:r>
          </a:p>
          <a:p>
            <a:r>
              <a:rPr lang="en-CA" dirty="0" err="1" smtClean="0">
                <a:solidFill>
                  <a:schemeClr val="bg1"/>
                </a:solidFill>
              </a:rPr>
              <a:t>V</a:t>
            </a:r>
            <a:r>
              <a:rPr lang="en-CA" baseline="-25000" dirty="0" err="1">
                <a:solidFill>
                  <a:schemeClr val="bg1"/>
                </a:solidFill>
              </a:rPr>
              <a:t>S</a:t>
            </a:r>
            <a:r>
              <a:rPr lang="en-CA" baseline="-25000" dirty="0" err="1" smtClean="0">
                <a:solidFill>
                  <a:schemeClr val="bg1"/>
                </a:solidFill>
              </a:rPr>
              <a:t>aura</a:t>
            </a:r>
            <a:r>
              <a:rPr lang="en-CA" dirty="0" smtClean="0">
                <a:solidFill>
                  <a:schemeClr val="bg1"/>
                </a:solidFill>
              </a:rPr>
              <a:t> =  42.3 km/s</a:t>
            </a:r>
          </a:p>
          <a:p>
            <a:r>
              <a:rPr lang="en-CA" dirty="0" err="1" smtClean="0">
                <a:solidFill>
                  <a:schemeClr val="bg1"/>
                </a:solidFill>
              </a:rPr>
              <a:t>V</a:t>
            </a:r>
            <a:r>
              <a:rPr lang="en-CA" baseline="-25000" dirty="0" err="1" smtClean="0">
                <a:solidFill>
                  <a:schemeClr val="bg1"/>
                </a:solidFill>
              </a:rPr>
              <a:t>Alomar</a:t>
            </a:r>
            <a:r>
              <a:rPr lang="en-CA" dirty="0" smtClean="0">
                <a:solidFill>
                  <a:schemeClr val="bg1"/>
                </a:solidFill>
              </a:rPr>
              <a:t>= 42.1 km/s</a:t>
            </a:r>
          </a:p>
          <a:p>
            <a:r>
              <a:rPr lang="en-CA" dirty="0" err="1" smtClean="0">
                <a:solidFill>
                  <a:schemeClr val="bg1"/>
                </a:solidFill>
              </a:rPr>
              <a:t>Peak_Mag</a:t>
            </a:r>
            <a:r>
              <a:rPr lang="en-CA" dirty="0" smtClean="0">
                <a:solidFill>
                  <a:schemeClr val="bg1"/>
                </a:solidFill>
              </a:rPr>
              <a:t> = +3.3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DE3D-8458-42BE-B370-175C017CFAC3}" type="slidenum">
              <a:rPr lang="en-CA" smtClean="0"/>
              <a:pPr/>
              <a:t>13</a:t>
            </a:fld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5220072" y="556187"/>
            <a:ext cx="1550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 smtClean="0">
                <a:solidFill>
                  <a:schemeClr val="bg1"/>
                </a:solidFill>
              </a:rPr>
              <a:t>Watec</a:t>
            </a:r>
            <a:r>
              <a:rPr lang="en-CA" dirty="0" smtClean="0">
                <a:solidFill>
                  <a:schemeClr val="bg1"/>
                </a:solidFill>
              </a:rPr>
              <a:t> Camera</a:t>
            </a:r>
          </a:p>
        </p:txBody>
      </p:sp>
    </p:spTree>
    <p:extLst>
      <p:ext uri="{BB962C8B-B14F-4D97-AF65-F5344CB8AC3E}">
        <p14:creationId xmlns:p14="http://schemas.microsoft.com/office/powerpoint/2010/main" val="212884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4879022"/>
            <a:ext cx="46099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Radiant Angular Deviation = 0.03 </a:t>
            </a:r>
            <a:r>
              <a:rPr lang="en-CA" dirty="0" err="1" smtClean="0">
                <a:solidFill>
                  <a:schemeClr val="bg1"/>
                </a:solidFill>
              </a:rPr>
              <a:t>degs</a:t>
            </a:r>
            <a:endParaRPr lang="en-CA" dirty="0" smtClean="0">
              <a:solidFill>
                <a:schemeClr val="bg1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Optical – Radar = 42.5 – 42.6 km/s=  -0.1 km/s</a:t>
            </a:r>
          </a:p>
          <a:p>
            <a:r>
              <a:rPr lang="en-CA" dirty="0" err="1" smtClean="0">
                <a:solidFill>
                  <a:schemeClr val="bg1"/>
                </a:solidFill>
              </a:rPr>
              <a:t>V</a:t>
            </a:r>
            <a:r>
              <a:rPr lang="en-CA" baseline="-25000" dirty="0" err="1">
                <a:solidFill>
                  <a:schemeClr val="bg1"/>
                </a:solidFill>
              </a:rPr>
              <a:t>S</a:t>
            </a:r>
            <a:r>
              <a:rPr lang="en-CA" baseline="-25000" dirty="0" err="1" smtClean="0">
                <a:solidFill>
                  <a:schemeClr val="bg1"/>
                </a:solidFill>
              </a:rPr>
              <a:t>aura</a:t>
            </a:r>
            <a:r>
              <a:rPr lang="en-CA" dirty="0" smtClean="0">
                <a:solidFill>
                  <a:schemeClr val="bg1"/>
                </a:solidFill>
              </a:rPr>
              <a:t> =  42.5 km/s</a:t>
            </a:r>
          </a:p>
          <a:p>
            <a:r>
              <a:rPr lang="en-CA" dirty="0" err="1" smtClean="0">
                <a:solidFill>
                  <a:schemeClr val="bg1"/>
                </a:solidFill>
              </a:rPr>
              <a:t>V</a:t>
            </a:r>
            <a:r>
              <a:rPr lang="en-CA" baseline="-25000" dirty="0" err="1" smtClean="0">
                <a:solidFill>
                  <a:schemeClr val="bg1"/>
                </a:solidFill>
              </a:rPr>
              <a:t>Alomar</a:t>
            </a:r>
            <a:r>
              <a:rPr lang="en-CA" dirty="0" smtClean="0">
                <a:solidFill>
                  <a:schemeClr val="bg1"/>
                </a:solidFill>
              </a:rPr>
              <a:t>= 42.5 km/s</a:t>
            </a:r>
          </a:p>
          <a:p>
            <a:r>
              <a:rPr lang="en-CA" dirty="0" err="1" smtClean="0">
                <a:solidFill>
                  <a:schemeClr val="bg1"/>
                </a:solidFill>
              </a:rPr>
              <a:t>Peak_Mag</a:t>
            </a:r>
            <a:r>
              <a:rPr lang="en-CA" dirty="0" smtClean="0">
                <a:solidFill>
                  <a:schemeClr val="bg1"/>
                </a:solidFill>
              </a:rPr>
              <a:t> = +3.6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DE3D-8458-42BE-B370-175C017CFAC3}" type="slidenum">
              <a:rPr lang="en-CA" smtClean="0"/>
              <a:pPr/>
              <a:t>14</a:t>
            </a:fld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3635896" y="527810"/>
            <a:ext cx="3193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 smtClean="0">
                <a:solidFill>
                  <a:schemeClr val="bg1"/>
                </a:solidFill>
              </a:rPr>
              <a:t>Gige</a:t>
            </a:r>
            <a:r>
              <a:rPr lang="en-CA" dirty="0" smtClean="0">
                <a:solidFill>
                  <a:schemeClr val="bg1"/>
                </a:solidFill>
              </a:rPr>
              <a:t> Camera (Image Intensified)</a:t>
            </a:r>
          </a:p>
        </p:txBody>
      </p:sp>
    </p:spTree>
    <p:extLst>
      <p:ext uri="{BB962C8B-B14F-4D97-AF65-F5344CB8AC3E}">
        <p14:creationId xmlns:p14="http://schemas.microsoft.com/office/powerpoint/2010/main" val="181893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Autofit/>
          </a:bodyPr>
          <a:lstStyle/>
          <a:p>
            <a:r>
              <a:rPr lang="en-CA" sz="3200" dirty="0" smtClean="0"/>
              <a:t>Use IGSL3 Gaia (G-band) magnitudes</a:t>
            </a:r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DE3D-8458-42BE-B370-175C017CFAC3}" type="slidenum">
              <a:rPr lang="en-CA" smtClean="0"/>
              <a:pPr/>
              <a:t>15</a:t>
            </a:fld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36" y="1052736"/>
            <a:ext cx="867544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1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310006"/>
              </p:ext>
            </p:extLst>
          </p:nvPr>
        </p:nvGraphicFramePr>
        <p:xfrm>
          <a:off x="5436096" y="1412775"/>
          <a:ext cx="3721093" cy="5339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9" name="SPW 12.0 Graph" r:id="rId3" imgW="5600681" imgH="8039100" progId="SigmaPlotGraphicObject.11">
                  <p:embed/>
                </p:oleObj>
              </mc:Choice>
              <mc:Fallback>
                <p:oleObj name="SPW 12.0 Graph" r:id="rId3" imgW="5600681" imgH="8039100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36096" y="1412775"/>
                        <a:ext cx="3721093" cy="5339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1964" y="-6591"/>
            <a:ext cx="8229600" cy="1143000"/>
          </a:xfrm>
        </p:spPr>
        <p:txBody>
          <a:bodyPr/>
          <a:lstStyle/>
          <a:p>
            <a:r>
              <a:rPr lang="en-US" dirty="0" smtClean="0"/>
              <a:t>Example RCS-</a:t>
            </a:r>
            <a:r>
              <a:rPr lang="en-US" dirty="0" err="1" smtClean="0"/>
              <a:t>lightcurve</a:t>
            </a:r>
            <a:r>
              <a:rPr lang="en-US" dirty="0" smtClean="0"/>
              <a:t> mass estimate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95846" y="1568449"/>
            <a:ext cx="5747966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Find head echo mass using: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Find G-band mass using:</a:t>
            </a:r>
          </a:p>
          <a:p>
            <a:pPr marL="0" indent="0">
              <a:buNone/>
            </a:pPr>
            <a:r>
              <a:rPr lang="en-US" dirty="0" smtClean="0"/>
              <a:t>IG</a:t>
            </a:r>
            <a:r>
              <a:rPr lang="en-US" baseline="-25000" dirty="0" smtClean="0"/>
              <a:t>0</a:t>
            </a:r>
            <a:r>
              <a:rPr lang="en-US" dirty="0" smtClean="0"/>
              <a:t>=1010W</a:t>
            </a:r>
          </a:p>
          <a:p>
            <a:pPr marL="0" indent="0">
              <a:buNone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=6%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(Weryk and Brown, 2012)</a:t>
            </a:r>
            <a:endParaRPr lang="en-US" sz="18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DE3D-8458-42BE-B370-175C017CFAC3}" type="slidenum">
              <a:rPr lang="en-CA" smtClean="0"/>
              <a:pPr/>
              <a:t>16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42" y="2204864"/>
            <a:ext cx="3629025" cy="30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78433" y="2461145"/>
            <a:ext cx="267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Campbell-Brown et al (2012)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33" y="2658750"/>
            <a:ext cx="2843400" cy="355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77401" y="3014350"/>
            <a:ext cx="1288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Jones (1997)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002117" y="970250"/>
            <a:ext cx="1442916" cy="934758"/>
            <a:chOff x="4312853" y="1348295"/>
            <a:chExt cx="1442916" cy="934758"/>
          </a:xfrm>
        </p:grpSpPr>
        <p:sp>
          <p:nvSpPr>
            <p:cNvPr id="11" name="Rectangle 10"/>
            <p:cNvSpPr/>
            <p:nvPr/>
          </p:nvSpPr>
          <p:spPr>
            <a:xfrm>
              <a:off x="4315609" y="1411375"/>
              <a:ext cx="1440160" cy="8225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4254306"/>
                </p:ext>
              </p:extLst>
            </p:nvPr>
          </p:nvGraphicFramePr>
          <p:xfrm>
            <a:off x="4312853" y="1348295"/>
            <a:ext cx="1408603" cy="9347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60" name="Equation" r:id="rId7" imgW="774364" imgH="418918" progId="Equation.3">
                    <p:embed/>
                  </p:oleObj>
                </mc:Choice>
                <mc:Fallback>
                  <p:oleObj name="Equation" r:id="rId7" imgW="774364" imgH="41891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2853" y="1348295"/>
                          <a:ext cx="1408603" cy="9347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5" name="Straight Arrow Connector 14"/>
          <p:cNvCxnSpPr>
            <a:stCxn id="11" idx="3"/>
          </p:cNvCxnSpPr>
          <p:nvPr/>
        </p:nvCxnSpPr>
        <p:spPr bwMode="auto">
          <a:xfrm>
            <a:off x="5445033" y="1444628"/>
            <a:ext cx="1143191" cy="72797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156176" y="2121380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4.6×10</a:t>
            </a:r>
            <a:r>
              <a:rPr lang="en-US" baseline="30000" dirty="0" smtClean="0">
                <a:solidFill>
                  <a:schemeClr val="bg1"/>
                </a:solidFill>
              </a:rPr>
              <a:t>-7</a:t>
            </a:r>
            <a:r>
              <a:rPr lang="en-US" dirty="0" smtClean="0">
                <a:solidFill>
                  <a:schemeClr val="bg1"/>
                </a:solidFill>
              </a:rPr>
              <a:t> kg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31829" y="4470605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3.6×10</a:t>
            </a:r>
            <a:r>
              <a:rPr lang="en-US" baseline="30000" dirty="0" smtClean="0">
                <a:solidFill>
                  <a:schemeClr val="bg1"/>
                </a:solidFill>
              </a:rPr>
              <a:t>-7</a:t>
            </a:r>
            <a:r>
              <a:rPr lang="en-US" dirty="0" smtClean="0">
                <a:solidFill>
                  <a:schemeClr val="bg1"/>
                </a:solidFill>
              </a:rPr>
              <a:t> kg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61467" y="4093521"/>
            <a:ext cx="1399614" cy="561750"/>
          </a:xfrm>
          <a:prstGeom prst="rect">
            <a:avLst/>
          </a:prstGeom>
        </p:spPr>
      </p:pic>
      <p:cxnSp>
        <p:nvCxnSpPr>
          <p:cNvPr id="25" name="Straight Arrow Connector 24"/>
          <p:cNvCxnSpPr>
            <a:endCxn id="23" idx="1"/>
          </p:cNvCxnSpPr>
          <p:nvPr/>
        </p:nvCxnSpPr>
        <p:spPr bwMode="auto">
          <a:xfrm>
            <a:off x="5071806" y="4326602"/>
            <a:ext cx="960023" cy="328669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Rectangle 17"/>
          <p:cNvSpPr/>
          <p:nvPr/>
        </p:nvSpPr>
        <p:spPr bwMode="auto">
          <a:xfrm>
            <a:off x="3779912" y="5661248"/>
            <a:ext cx="1665121" cy="108012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851920" y="5733256"/>
            <a:ext cx="152953" cy="144016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865325" y="6298356"/>
            <a:ext cx="139548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04873" y="5543654"/>
            <a:ext cx="994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err="1" smtClean="0">
                <a:solidFill>
                  <a:srgbClr val="FF0000"/>
                </a:solidFill>
              </a:rPr>
              <a:t>Watec</a:t>
            </a:r>
            <a:endParaRPr lang="en-CA" sz="2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06887" y="6108754"/>
            <a:ext cx="790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err="1" smtClean="0">
                <a:solidFill>
                  <a:schemeClr val="accent1"/>
                </a:solidFill>
              </a:rPr>
              <a:t>Gige</a:t>
            </a:r>
            <a:endParaRPr lang="en-CA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10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Results to end of 2016 campaign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08720"/>
            <a:ext cx="842493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800" dirty="0" err="1" smtClean="0"/>
              <a:t>Watec</a:t>
            </a:r>
            <a:r>
              <a:rPr lang="en-CA" sz="1800" dirty="0" smtClean="0"/>
              <a:t> – MAARSY quality events (Q&gt;3°, rad dev </a:t>
            </a:r>
            <a:r>
              <a:rPr lang="en-CA" sz="1800" dirty="0"/>
              <a:t>&lt; 10</a:t>
            </a:r>
            <a:r>
              <a:rPr lang="en-CA" sz="1800" dirty="0" smtClean="0"/>
              <a:t>°) [94 total events]</a:t>
            </a:r>
          </a:p>
          <a:p>
            <a:pPr marL="0" indent="0">
              <a:buNone/>
            </a:pPr>
            <a:r>
              <a:rPr lang="en-CA" sz="1800" dirty="0" err="1" smtClean="0"/>
              <a:t>Gige</a:t>
            </a:r>
            <a:r>
              <a:rPr lang="en-CA" sz="1800" dirty="0" smtClean="0"/>
              <a:t> – MAARSY quality events [12 total]</a:t>
            </a:r>
          </a:p>
          <a:p>
            <a:pPr marL="0" indent="0">
              <a:buNone/>
            </a:pPr>
            <a:r>
              <a:rPr lang="en-CA" sz="1800" dirty="0" smtClean="0"/>
              <a:t>All differences are optical - radar</a:t>
            </a:r>
          </a:p>
          <a:p>
            <a:pPr lvl="1"/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DE3D-8458-42BE-B370-175C017CFAC3}" type="slidenum">
              <a:rPr lang="en-CA" smtClean="0"/>
              <a:pPr/>
              <a:t>17</a:t>
            </a:fld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667050"/>
              </p:ext>
            </p:extLst>
          </p:nvPr>
        </p:nvGraphicFramePr>
        <p:xfrm>
          <a:off x="755576" y="1988840"/>
          <a:ext cx="7992889" cy="20624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15063"/>
                <a:gridCol w="1515063"/>
                <a:gridCol w="1323915"/>
                <a:gridCol w="1047718"/>
                <a:gridCol w="1295565"/>
                <a:gridCol w="1295565"/>
              </a:tblGrid>
              <a:tr h="35506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Dataset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1600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beg</a:t>
                      </a:r>
                      <a:endParaRPr lang="en-US" sz="16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Hend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Watec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Mean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-2.3 ± 0.5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-1.4± 0.4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-0.9± 0.2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1.9 ± 0.2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-1.9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-1.0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-0.7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1.4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Gige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Mean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-2.4 ± 1.2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-0.4± 0.9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-1.5± 0.7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2.9 ± 0.9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Median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-3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-0.6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1.6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49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92696"/>
            <a:ext cx="8676456" cy="4525963"/>
          </a:xfrm>
        </p:spPr>
        <p:txBody>
          <a:bodyPr/>
          <a:lstStyle/>
          <a:p>
            <a:r>
              <a:rPr lang="en-US" sz="2400" dirty="0" smtClean="0"/>
              <a:t>MAARSY and optical two station solutions show comparable trajectories and speeds</a:t>
            </a:r>
          </a:p>
          <a:p>
            <a:r>
              <a:rPr lang="en-US" sz="2400" dirty="0" smtClean="0"/>
              <a:t>MAARSY detects meteors higher and earlier than optical</a:t>
            </a:r>
          </a:p>
          <a:p>
            <a:r>
              <a:rPr lang="en-US" sz="2400" dirty="0" smtClean="0"/>
              <a:t>Some bright optical events at low speeds  passing through the beam are not detected by MAARSY</a:t>
            </a:r>
          </a:p>
          <a:p>
            <a:pPr lvl="1"/>
            <a:r>
              <a:rPr lang="en-US" sz="2000" dirty="0" smtClean="0"/>
              <a:t>Need to quantify this better</a:t>
            </a:r>
          </a:p>
          <a:p>
            <a:r>
              <a:rPr lang="en-US" sz="2400" dirty="0" smtClean="0"/>
              <a:t>Gaia band magnitudes appropriate for </a:t>
            </a:r>
            <a:r>
              <a:rPr lang="en-US" sz="2400" dirty="0" err="1" smtClean="0"/>
              <a:t>Gige</a:t>
            </a:r>
            <a:r>
              <a:rPr lang="en-US" sz="2400" dirty="0" smtClean="0"/>
              <a:t> and </a:t>
            </a:r>
            <a:r>
              <a:rPr lang="en-US" sz="2400" dirty="0" err="1" smtClean="0"/>
              <a:t>Watec</a:t>
            </a:r>
            <a:endParaRPr lang="en-US" sz="2400" dirty="0" smtClean="0"/>
          </a:p>
          <a:p>
            <a:r>
              <a:rPr lang="en-US" sz="2400" dirty="0" smtClean="0"/>
              <a:t>Initial mass comparisons show consistent results</a:t>
            </a:r>
          </a:p>
          <a:p>
            <a:pPr lvl="1"/>
            <a:r>
              <a:rPr lang="en-US" sz="2000" dirty="0" smtClean="0"/>
              <a:t>Need better RCS model for mass and characterize uncertainties in luminous efficiency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more details see Poster #33 (</a:t>
            </a:r>
            <a:r>
              <a:rPr lang="en-US" dirty="0" err="1" smtClean="0">
                <a:solidFill>
                  <a:srgbClr val="FF0000"/>
                </a:solidFill>
              </a:rPr>
              <a:t>Stober</a:t>
            </a:r>
            <a:r>
              <a:rPr lang="en-US" dirty="0" smtClean="0">
                <a:solidFill>
                  <a:srgbClr val="FF0000"/>
                </a:solidFill>
              </a:rPr>
              <a:t> et al)  “Preliminary modelling results combining MAARSY meteor head echo observations and optical instrumentation to obtain meteoroid properties”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DE3D-8458-42BE-B370-175C017CFAC3}" type="slidenum">
              <a:rPr lang="en-CA" smtClean="0"/>
              <a:pPr/>
              <a:t>18</a:t>
            </a:fld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Simultaneous radar/video observations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Radars and optical instruments are valuable tools for studying meteoroids, but suffer from (different) observing biases.</a:t>
            </a:r>
          </a:p>
          <a:p>
            <a:r>
              <a:rPr lang="en-CA" dirty="0" smtClean="0"/>
              <a:t>Simultaneous observations with radar and video can help constrain the true masses being detected </a:t>
            </a:r>
          </a:p>
          <a:p>
            <a:r>
              <a:rPr lang="en-CA" dirty="0" smtClean="0"/>
              <a:t>Fragmentation a key issue. 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DE3D-8458-42BE-B370-175C017CFAC3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035753" y="629980"/>
            <a:ext cx="3168352" cy="104783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Rectangle 1"/>
          <p:cNvSpPr/>
          <p:nvPr/>
        </p:nvSpPr>
        <p:spPr>
          <a:xfrm>
            <a:off x="539552" y="629980"/>
            <a:ext cx="3168352" cy="104783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101361"/>
              </p:ext>
            </p:extLst>
          </p:nvPr>
        </p:nvGraphicFramePr>
        <p:xfrm>
          <a:off x="611560" y="764704"/>
          <a:ext cx="289242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" name="Формула" r:id="rId3" imgW="1930400" imgH="546100" progId="Equation.3">
                  <p:embed/>
                </p:oleObj>
              </mc:Choice>
              <mc:Fallback>
                <p:oleObj name="Формула" r:id="rId3" imgW="19304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764704"/>
                        <a:ext cx="2892425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968392"/>
              </p:ext>
            </p:extLst>
          </p:nvPr>
        </p:nvGraphicFramePr>
        <p:xfrm>
          <a:off x="5486942" y="692696"/>
          <a:ext cx="2297112" cy="873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" name="Equation" r:id="rId5" imgW="1384200" imgH="482400" progId="Equation.3">
                  <p:embed/>
                </p:oleObj>
              </mc:Choice>
              <mc:Fallback>
                <p:oleObj name="Equation" r:id="rId5" imgW="13842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942" y="692696"/>
                        <a:ext cx="2297112" cy="873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422254" y="1677817"/>
            <a:ext cx="590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200" dirty="0">
                <a:sym typeface="Symbol" pitchFamily="18" charset="2"/>
              </a:rPr>
              <a:t>I – light </a:t>
            </a:r>
            <a:r>
              <a:rPr lang="en-US" altLang="en-US" sz="1200" dirty="0" smtClean="0">
                <a:sym typeface="Symbol" pitchFamily="18" charset="2"/>
              </a:rPr>
              <a:t>intensity, </a:t>
            </a:r>
            <a:r>
              <a:rPr lang="el-GR" altLang="en-US" sz="1200" dirty="0" smtClean="0">
                <a:latin typeface="Times New Roman"/>
                <a:cs typeface="Times New Roman"/>
                <a:sym typeface="Symbol" pitchFamily="18" charset="2"/>
              </a:rPr>
              <a:t>τ</a:t>
            </a:r>
            <a:r>
              <a:rPr lang="en-CA" altLang="en-US" sz="1200" dirty="0" smtClean="0">
                <a:latin typeface="Times New Roman"/>
                <a:cs typeface="Times New Roman"/>
                <a:sym typeface="Symbol" pitchFamily="18" charset="2"/>
              </a:rPr>
              <a:t> </a:t>
            </a:r>
            <a:r>
              <a:rPr lang="en-US" altLang="en-US" sz="1200" dirty="0" smtClean="0">
                <a:sym typeface="Symbol" pitchFamily="18" charset="2"/>
              </a:rPr>
              <a:t>- luminous efficiency, </a:t>
            </a:r>
            <a:r>
              <a:rPr lang="en-CA" altLang="en-US" sz="1200" dirty="0" smtClean="0">
                <a:sym typeface="Symbol" pitchFamily="18" charset="2"/>
              </a:rPr>
              <a:t>A – shape factor,</a:t>
            </a:r>
          </a:p>
          <a:p>
            <a:r>
              <a:rPr lang="el-GR" altLang="en-US" sz="1200" dirty="0" smtClean="0">
                <a:sym typeface="Symbol" pitchFamily="18" charset="2"/>
              </a:rPr>
              <a:t>Γ</a:t>
            </a:r>
            <a:r>
              <a:rPr lang="en-CA" altLang="en-US" sz="1200" dirty="0" smtClean="0">
                <a:sym typeface="Symbol" pitchFamily="18" charset="2"/>
              </a:rPr>
              <a:t>-drag coefficient, </a:t>
            </a:r>
            <a:r>
              <a:rPr lang="en-CA" altLang="en-US" sz="1200" dirty="0" err="1" smtClean="0">
                <a:sym typeface="Symbol" pitchFamily="18" charset="2"/>
              </a:rPr>
              <a:t>ρ</a:t>
            </a:r>
            <a:r>
              <a:rPr lang="en-CA" altLang="en-US" sz="1200" baseline="-25000" dirty="0" err="1" smtClean="0">
                <a:sym typeface="Symbol" pitchFamily="18" charset="2"/>
              </a:rPr>
              <a:t>m</a:t>
            </a:r>
            <a:r>
              <a:rPr lang="en-CA" altLang="en-US" sz="1200" baseline="-25000" dirty="0" smtClean="0">
                <a:sym typeface="Symbol" pitchFamily="18" charset="2"/>
              </a:rPr>
              <a:t>,</a:t>
            </a:r>
            <a:r>
              <a:rPr lang="en-CA" altLang="en-US" sz="1200" dirty="0" smtClean="0">
                <a:sym typeface="Symbol" pitchFamily="18" charset="2"/>
              </a:rPr>
              <a:t> </a:t>
            </a:r>
            <a:r>
              <a:rPr lang="el-GR" altLang="en-US" sz="1200" dirty="0" smtClean="0">
                <a:sym typeface="Symbol" pitchFamily="18" charset="2"/>
              </a:rPr>
              <a:t>ρ</a:t>
            </a:r>
            <a:r>
              <a:rPr lang="en-CA" altLang="en-US" sz="1200" baseline="-25000" dirty="0" smtClean="0">
                <a:sym typeface="Symbol" pitchFamily="18" charset="2"/>
              </a:rPr>
              <a:t>a </a:t>
            </a:r>
            <a:r>
              <a:rPr lang="en-CA" altLang="en-US" sz="1200" dirty="0" smtClean="0">
                <a:sym typeface="Symbol" pitchFamily="18" charset="2"/>
              </a:rPr>
              <a:t>- meteoroid and atmospheric densities</a:t>
            </a:r>
            <a:endParaRPr lang="en-US" altLang="en-US" sz="1600" dirty="0" smtClean="0">
              <a:sym typeface="Symbol" pitchFamily="18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28" y="260648"/>
            <a:ext cx="3712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/>
              <a:t>Meteoroid radiation and deceleration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5040689" y="2208659"/>
            <a:ext cx="328622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If deceleration is </a:t>
            </a:r>
            <a:r>
              <a:rPr lang="en-GB" dirty="0" smtClean="0"/>
              <a:t>measured</a:t>
            </a:r>
          </a:p>
          <a:p>
            <a:r>
              <a:rPr lang="en-CA" dirty="0"/>
              <a:t> </a:t>
            </a:r>
            <a:r>
              <a:rPr lang="en-CA" dirty="0" smtClean="0"/>
              <a:t>dynamic mass may be estimated</a:t>
            </a:r>
          </a:p>
          <a:p>
            <a:pPr algn="ctr"/>
            <a:r>
              <a:rPr lang="en-CA" b="1" dirty="0" err="1" smtClean="0"/>
              <a:t>M</a:t>
            </a:r>
            <a:r>
              <a:rPr lang="en-CA" b="1" baseline="-25000" dirty="0" err="1" smtClean="0"/>
              <a:t>d</a:t>
            </a:r>
            <a:endParaRPr lang="en-CA" b="1" baseline="-25000" dirty="0" smtClean="0"/>
          </a:p>
          <a:p>
            <a:pPr algn="ctr"/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>Problem: </a:t>
            </a:r>
          </a:p>
          <a:p>
            <a:pPr algn="ctr"/>
            <a:r>
              <a:rPr lang="en-CA" dirty="0" smtClean="0"/>
              <a:t>fragmentation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81381" y="2147104"/>
            <a:ext cx="476726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Based on light production photometric mass is determined </a:t>
            </a:r>
            <a:r>
              <a:rPr lang="en-GB" sz="1400" dirty="0" smtClean="0"/>
              <a:t>(for </a:t>
            </a:r>
            <a:r>
              <a:rPr lang="en-GB" sz="1400" dirty="0"/>
              <a:t>small meteors </a:t>
            </a:r>
            <a:r>
              <a:rPr lang="en-GB" sz="1400" dirty="0" smtClean="0"/>
              <a:t>neglecting deceleration)</a:t>
            </a:r>
            <a:endParaRPr lang="en-GB" sz="1400" dirty="0"/>
          </a:p>
          <a:p>
            <a:pPr algn="ctr"/>
            <a:r>
              <a:rPr lang="en-CA" b="1" dirty="0" smtClean="0"/>
              <a:t>M</a:t>
            </a:r>
            <a:r>
              <a:rPr lang="en-CA" b="1" baseline="-25000" dirty="0" smtClean="0"/>
              <a:t>ph</a:t>
            </a:r>
          </a:p>
          <a:p>
            <a:pPr algn="ctr"/>
            <a:endParaRPr lang="en-GB" b="1" baseline="-25000" dirty="0"/>
          </a:p>
          <a:p>
            <a:pPr algn="ctr"/>
            <a:r>
              <a:rPr lang="en-CA" dirty="0" smtClean="0"/>
              <a:t>Problem: </a:t>
            </a:r>
          </a:p>
          <a:p>
            <a:pPr algn="ctr"/>
            <a:r>
              <a:rPr lang="en-CA" dirty="0" smtClean="0"/>
              <a:t>poorly known luminous efficiency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3528" y="5584857"/>
            <a:ext cx="8640960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CA" altLang="en-US" dirty="0" smtClean="0">
                <a:cs typeface="Arial" panose="020B0604020202020204" pitchFamily="34" charset="0"/>
                <a:sym typeface="Symbol" pitchFamily="18" charset="2"/>
              </a:rPr>
              <a:t>To determine mass from optical observational data alone – 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CA" altLang="en-US" dirty="0" smtClean="0">
                <a:cs typeface="Arial" panose="020B0604020202020204" pitchFamily="34" charset="0"/>
                <a:sym typeface="Symbol" pitchFamily="18" charset="2"/>
              </a:rPr>
              <a:t>Need absolute luminous efficiency in your bandpass or figure out fragmentation</a:t>
            </a:r>
            <a:endParaRPr lang="en-CA" altLang="en-US" dirty="0" smtClean="0">
              <a:latin typeface="+mn-lt"/>
              <a:cs typeface="Times New Roman"/>
              <a:sym typeface="Symbol" pitchFamily="18" charset="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848647" y="2208659"/>
            <a:ext cx="0" cy="316455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AD261-5A84-4BB4-930D-66E02BAC1B6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94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5536" y="5661248"/>
            <a:ext cx="1988097" cy="111062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20" y="4149080"/>
            <a:ext cx="4587280" cy="262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844132"/>
              </p:ext>
            </p:extLst>
          </p:nvPr>
        </p:nvGraphicFramePr>
        <p:xfrm>
          <a:off x="395536" y="5529526"/>
          <a:ext cx="1901825" cy="126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6" name="Equation" r:id="rId4" imgW="774364" imgH="418918" progId="Equation.3">
                  <p:embed/>
                </p:oleObj>
              </mc:Choice>
              <mc:Fallback>
                <p:oleObj name="Equation" r:id="rId4" imgW="774364" imgH="418918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5529526"/>
                        <a:ext cx="1901825" cy="126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/>
          <a:lstStyle/>
          <a:p>
            <a:r>
              <a:rPr lang="en-CA" dirty="0" smtClean="0"/>
              <a:t>Head Echo Ionization Mass</a:t>
            </a:r>
            <a:endParaRPr lang="en-C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DE3D-8458-42BE-B370-175C017CFAC3}" type="slidenum">
              <a:rPr lang="en-CA" smtClean="0"/>
              <a:pPr/>
              <a:t>4</a:t>
            </a:fld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0" y="1266860"/>
            <a:ext cx="457508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Based on received radar power from head echo, an equivalent RCS can be measured for each returned pulse</a:t>
            </a:r>
            <a:endParaRPr lang="en-GB" sz="1400" dirty="0"/>
          </a:p>
          <a:p>
            <a:pPr algn="ctr"/>
            <a:r>
              <a:rPr lang="en-CA" b="1" dirty="0" smtClean="0"/>
              <a:t>M</a:t>
            </a:r>
            <a:r>
              <a:rPr lang="en-CA" b="1" baseline="-25000" dirty="0"/>
              <a:t>I</a:t>
            </a:r>
            <a:endParaRPr lang="en-CA" b="1" baseline="-25000" dirty="0" smtClean="0"/>
          </a:p>
          <a:p>
            <a:pPr algn="ctr"/>
            <a:endParaRPr lang="en-GB" b="1" baseline="-25000" dirty="0"/>
          </a:p>
          <a:p>
            <a:pPr algn="ctr"/>
            <a:r>
              <a:rPr lang="en-CA" dirty="0" smtClean="0"/>
              <a:t>Problem: </a:t>
            </a:r>
          </a:p>
          <a:p>
            <a:pPr algn="ctr"/>
            <a:r>
              <a:rPr lang="en-CA" dirty="0" smtClean="0"/>
              <a:t>Need to convert RCS to total electron content, assuming some scattering model and radial size of electron cloud and distribution of electrons.</a:t>
            </a:r>
          </a:p>
          <a:p>
            <a:pPr algn="ctr"/>
            <a:r>
              <a:rPr lang="en-CA" dirty="0" smtClean="0"/>
              <a:t>Ionization coefficient (electron production per ablated meteoric atom) also uncertain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087" y="1048781"/>
            <a:ext cx="4568913" cy="2932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56720" y="3575184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Close (2004)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4104163"/>
            <a:ext cx="1448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 smtClean="0">
                <a:solidFill>
                  <a:schemeClr val="bg1"/>
                </a:solidFill>
              </a:rPr>
              <a:t>Weryk</a:t>
            </a:r>
            <a:r>
              <a:rPr lang="en-CA" dirty="0" smtClean="0">
                <a:solidFill>
                  <a:schemeClr val="bg1"/>
                </a:solidFill>
              </a:rPr>
              <a:t> (2012)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19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MAARSY – Optical Campaign Goals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Compare speeds, begin/end heights and </a:t>
            </a:r>
            <a:r>
              <a:rPr lang="en-CA" dirty="0" err="1" smtClean="0"/>
              <a:t>radiants</a:t>
            </a:r>
            <a:r>
              <a:rPr lang="en-CA" dirty="0" smtClean="0"/>
              <a:t> measured by MAARSY and two station optical solutions for both bright (wide-field) events and fainter meteors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Compare photometric and dynamic mass with RCS-derived masses</a:t>
            </a:r>
            <a:endParaRPr lang="en-CA" dirty="0"/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en-CA" dirty="0" smtClean="0"/>
              <a:t>Goal – relative </a:t>
            </a:r>
            <a:r>
              <a:rPr lang="en-CA" dirty="0" err="1" smtClean="0"/>
              <a:t>intercalibration</a:t>
            </a:r>
            <a:r>
              <a:rPr lang="en-CA" dirty="0" smtClean="0"/>
              <a:t> of mass scales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Put all metric, photometric and ionization estimates together to try and self-consistently model specific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DE3D-8458-42BE-B370-175C017CFAC3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24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Ames-Jul-2015\Stanford-met-conf-2015\Norw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0" y="620688"/>
            <a:ext cx="9074859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" t="652" r="865" b="21504"/>
          <a:stretch>
            <a:fillRect/>
          </a:stretch>
        </p:blipFill>
        <p:spPr bwMode="auto">
          <a:xfrm>
            <a:off x="7378853" y="476672"/>
            <a:ext cx="1727200" cy="18161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3203848" y="1484784"/>
            <a:ext cx="360040" cy="5760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452541" y="1484784"/>
            <a:ext cx="111347" cy="44644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-5160000" flipH="1" flipV="1">
            <a:off x="6444208" y="3645024"/>
            <a:ext cx="204192" cy="25922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66232" y="4417948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10 km</a:t>
            </a:r>
            <a:endParaRPr lang="en-CA" sz="28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203848" y="2060848"/>
            <a:ext cx="248693" cy="3888432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303345" y="3496093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15 km</a:t>
            </a:r>
            <a:endParaRPr lang="en-CA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DE3D-8458-42BE-B370-175C017CFAC3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932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-324544" y="-171616"/>
            <a:ext cx="7200900" cy="1143000"/>
          </a:xfrm>
        </p:spPr>
        <p:txBody>
          <a:bodyPr/>
          <a:lstStyle/>
          <a:p>
            <a:r>
              <a:rPr lang="de-DE" altLang="en-US" sz="2400" dirty="0" smtClean="0">
                <a:solidFill>
                  <a:schemeClr val="tx2"/>
                </a:solidFill>
              </a:rPr>
              <a:t>Middle Atmosphere Alomar Radar System-MAARSY</a:t>
            </a:r>
            <a:endParaRPr lang="en-GB" altLang="en-US" sz="2400" dirty="0" smtClean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DE3D-8458-42BE-B370-175C017CFAC3}" type="slidenum">
              <a:rPr lang="en-CA" smtClean="0"/>
              <a:pPr/>
              <a:t>7</a:t>
            </a:fld>
            <a:endParaRPr lang="en-CA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" t="5167" r="977" b="5167"/>
          <a:stretch>
            <a:fillRect/>
          </a:stretch>
        </p:blipFill>
        <p:spPr bwMode="auto">
          <a:xfrm>
            <a:off x="-25307" y="2803525"/>
            <a:ext cx="5903913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620240"/>
              </p:ext>
            </p:extLst>
          </p:nvPr>
        </p:nvGraphicFramePr>
        <p:xfrm>
          <a:off x="5878606" y="2742160"/>
          <a:ext cx="3209387" cy="2737440"/>
        </p:xfrm>
        <a:graphic>
          <a:graphicData uri="http://schemas.openxmlformats.org/drawingml/2006/table">
            <a:tbl>
              <a:tblPr/>
              <a:tblGrid>
                <a:gridCol w="1676139"/>
                <a:gridCol w="1533248"/>
              </a:tblGrid>
              <a:tr h="12694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Hardware Specification</a:t>
                      </a:r>
                    </a:p>
                  </a:txBody>
                  <a:tcPr marL="90000" marR="90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5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Frequency</a:t>
                      </a:r>
                    </a:p>
                  </a:txBody>
                  <a:tcPr marL="90000" marR="90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53.5 MHz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Transceiver-modules</a:t>
                      </a:r>
                    </a:p>
                  </a:txBody>
                  <a:tcPr marL="90000" marR="90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433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Power</a:t>
                      </a:r>
                    </a:p>
                  </a:txBody>
                  <a:tcPr marL="90000" marR="90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~866 kW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</a:tr>
              <a:tr h="384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Antennas </a:t>
                      </a:r>
                    </a:p>
                  </a:txBody>
                  <a:tcPr marL="90000" marR="90000" marT="18000" marB="18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433 3-element (crossed) Yagi Antennas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Gain</a:t>
                      </a:r>
                    </a:p>
                  </a:txBody>
                  <a:tcPr marL="90000" marR="90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33.7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dBi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Aperture</a:t>
                      </a:r>
                    </a:p>
                  </a:txBody>
                  <a:tcPr marL="90000" marR="90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~6300 m</a:t>
                      </a:r>
                      <a:r>
                        <a:rPr kumimoji="0" lang="en-GB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54000" marR="54000" marT="18000" marB="18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Beam width</a:t>
                      </a:r>
                    </a:p>
                  </a:txBody>
                  <a:tcPr marL="90000" marR="90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3.6°</a:t>
                      </a:r>
                    </a:p>
                  </a:txBody>
                  <a:tcPr marL="54000" marR="54000" marT="18000" marB="18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</a:tr>
              <a:tr h="384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Beam steering capabilities</a:t>
                      </a:r>
                    </a:p>
                  </a:txBody>
                  <a:tcPr marL="90000" marR="90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freely steerable with 35° off-zenith </a:t>
                      </a:r>
                    </a:p>
                  </a:txBody>
                  <a:tcPr marL="54000" marR="54000" marT="18000" marB="18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Receiver channels</a:t>
                      </a:r>
                    </a:p>
                  </a:txBody>
                  <a:tcPr marL="90000" marR="90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</a:t>
                      </a:r>
                    </a:p>
                  </a:txBody>
                  <a:tcPr marL="54000" marR="54000" marT="18000" marB="18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40665" y="587245"/>
            <a:ext cx="8662671" cy="2205203"/>
            <a:chOff x="72114" y="587245"/>
            <a:chExt cx="8662671" cy="220520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114" y="591599"/>
              <a:ext cx="2857983" cy="220084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87824" y="591598"/>
              <a:ext cx="2841762" cy="217544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55577" y="587245"/>
              <a:ext cx="2879208" cy="2179802"/>
            </a:xfrm>
            <a:prstGeom prst="rect">
              <a:avLst/>
            </a:prstGeom>
          </p:spPr>
        </p:pic>
      </p:grpSp>
      <p:graphicFrame>
        <p:nvGraphicFramePr>
          <p:cNvPr id="15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299388"/>
              </p:ext>
            </p:extLst>
          </p:nvPr>
        </p:nvGraphicFramePr>
        <p:xfrm>
          <a:off x="2674443" y="2742160"/>
          <a:ext cx="3209387" cy="2318220"/>
        </p:xfrm>
        <a:graphic>
          <a:graphicData uri="http://schemas.openxmlformats.org/drawingml/2006/table">
            <a:tbl>
              <a:tblPr/>
              <a:tblGrid>
                <a:gridCol w="1676139"/>
                <a:gridCol w="1533248"/>
              </a:tblGrid>
              <a:tr h="1954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Experiment Specification</a:t>
                      </a:r>
                    </a:p>
                  </a:txBody>
                  <a:tcPr marL="90000" marR="90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5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Pulse Repetition Freq.</a:t>
                      </a:r>
                    </a:p>
                  </a:txBody>
                  <a:tcPr marL="90000" marR="90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1000 Hz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Pulse coding</a:t>
                      </a:r>
                    </a:p>
                  </a:txBody>
                  <a:tcPr marL="90000" marR="90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16-bit complementary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Pulse length</a:t>
                      </a:r>
                    </a:p>
                  </a:txBody>
                  <a:tcPr marL="90000" marR="90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4.8 km (160 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s)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</a:tr>
              <a:tr h="384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Duty Cycle</a:t>
                      </a:r>
                    </a:p>
                  </a:txBody>
                  <a:tcPr marL="90000" marR="90000" marT="18000" marB="18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3.2%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Range Resolution</a:t>
                      </a:r>
                    </a:p>
                  </a:txBody>
                  <a:tcPr marL="90000" marR="90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300 m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Start Range</a:t>
                      </a:r>
                    </a:p>
                  </a:txBody>
                  <a:tcPr marL="90000" marR="90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49800 m</a:t>
                      </a:r>
                      <a:endParaRPr kumimoji="0" lang="en-GB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18000" marB="18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End Range</a:t>
                      </a:r>
                    </a:p>
                  </a:txBody>
                  <a:tcPr marL="90000" marR="90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134700 m</a:t>
                      </a:r>
                    </a:p>
                  </a:txBody>
                  <a:tcPr marL="54000" marR="54000" marT="18000" marB="18000" anchor="ctr" anchorCtr="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</a:tr>
              <a:tr h="384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Beam direction</a:t>
                      </a:r>
                    </a:p>
                  </a:txBody>
                  <a:tcPr marL="90000" marR="90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Vertical (zenith pointing)</a:t>
                      </a:r>
                    </a:p>
                  </a:txBody>
                  <a:tcPr marL="54000" marR="54000" marT="18000" marB="180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59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02" y="2809869"/>
            <a:ext cx="6072198" cy="40481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430" y="-271229"/>
            <a:ext cx="8229600" cy="1143000"/>
          </a:xfrm>
        </p:spPr>
        <p:txBody>
          <a:bodyPr/>
          <a:lstStyle/>
          <a:p>
            <a:r>
              <a:rPr lang="en-CA" dirty="0" smtClean="0"/>
              <a:t>Optical System at each site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DE3D-8458-42BE-B370-175C017CFAC3}" type="slidenum">
              <a:rPr lang="en-CA" smtClean="0"/>
              <a:pPr/>
              <a:t>8</a:t>
            </a:fld>
            <a:endParaRPr lang="en-CA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5304319" y="1044093"/>
            <a:ext cx="2816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155mm </a:t>
            </a:r>
            <a:r>
              <a:rPr lang="en-US" dirty="0" smtClean="0">
                <a:solidFill>
                  <a:srgbClr val="FFFF00"/>
                </a:solidFill>
              </a:rPr>
              <a:t>f1.2 </a:t>
            </a:r>
            <a:r>
              <a:rPr lang="en-US" dirty="0" err="1" smtClean="0">
                <a:solidFill>
                  <a:srgbClr val="FFFF00"/>
                </a:solidFill>
              </a:rPr>
              <a:t>Catadioptric</a:t>
            </a:r>
            <a:r>
              <a:rPr lang="en-US" dirty="0" smtClean="0">
                <a:solidFill>
                  <a:srgbClr val="FFFF00"/>
                </a:solidFill>
              </a:rPr>
              <a:t> Len</a:t>
            </a:r>
            <a:r>
              <a:rPr lang="en-CA" dirty="0" smtClean="0">
                <a:solidFill>
                  <a:srgbClr val="FFFF00"/>
                </a:solidFill>
              </a:rPr>
              <a:t>s</a:t>
            </a:r>
            <a:endParaRPr lang="en-CA" dirty="0">
              <a:solidFill>
                <a:srgbClr val="FFFF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698935" y="1381833"/>
            <a:ext cx="779253" cy="27326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96555" y="2037452"/>
            <a:ext cx="1624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FF00"/>
                </a:solidFill>
              </a:rPr>
              <a:t>Gen II intensifier</a:t>
            </a:r>
            <a:endParaRPr lang="en-CA" dirty="0">
              <a:solidFill>
                <a:srgbClr val="FFFF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419052" y="2406784"/>
            <a:ext cx="508392" cy="20582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132479" y="2658250"/>
            <a:ext cx="370190" cy="163484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24230" y="2321907"/>
            <a:ext cx="1192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Macro Len</a:t>
            </a:r>
            <a:r>
              <a:rPr lang="en-CA" dirty="0" smtClean="0">
                <a:solidFill>
                  <a:srgbClr val="FFFF00"/>
                </a:solidFill>
              </a:rPr>
              <a:t>s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70053" y="1411637"/>
            <a:ext cx="13573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AVT </a:t>
            </a:r>
            <a:r>
              <a:rPr lang="en-US" dirty="0" err="1" smtClean="0">
                <a:solidFill>
                  <a:srgbClr val="FFFF00"/>
                </a:solidFill>
              </a:rPr>
              <a:t>Prosillica</a:t>
            </a:r>
            <a:r>
              <a:rPr lang="en-US" dirty="0" smtClean="0">
                <a:solidFill>
                  <a:srgbClr val="FFFF00"/>
                </a:solidFill>
              </a:rPr>
              <a:t> GX1050 Digital Camera</a:t>
            </a:r>
            <a:endParaRPr lang="en-CA" dirty="0">
              <a:solidFill>
                <a:srgbClr val="FFFF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8289472" y="2818286"/>
            <a:ext cx="175867" cy="15531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9718" y="118631"/>
            <a:ext cx="32081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dirty="0" smtClean="0">
                <a:solidFill>
                  <a:srgbClr val="FFFF00"/>
                </a:solidFill>
              </a:rPr>
              <a:t>Narrow field (</a:t>
            </a:r>
            <a:r>
              <a:rPr lang="en-CA" dirty="0" err="1" smtClean="0">
                <a:solidFill>
                  <a:srgbClr val="FFFF00"/>
                </a:solidFill>
              </a:rPr>
              <a:t>Gige</a:t>
            </a:r>
            <a:r>
              <a:rPr lang="en-CA" dirty="0" smtClean="0">
                <a:solidFill>
                  <a:srgbClr val="FFFF00"/>
                </a:solidFill>
              </a:rPr>
              <a:t>) intensified systems have a 6° diameter field of view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dirty="0" smtClean="0">
                <a:solidFill>
                  <a:srgbClr val="FFFF00"/>
                </a:solidFill>
              </a:rPr>
              <a:t>50 fps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dirty="0" smtClean="0">
                <a:solidFill>
                  <a:srgbClr val="FFFF00"/>
                </a:solidFill>
              </a:rPr>
              <a:t>1k x 1k 12 bit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dirty="0" smtClean="0">
                <a:solidFill>
                  <a:srgbClr val="FFFF00"/>
                </a:solidFill>
              </a:rPr>
              <a:t>Limiting peak meteor magnitude +7 - +8</a:t>
            </a:r>
            <a:r>
              <a:rPr lang="en-CA" baseline="30000" dirty="0" smtClean="0">
                <a:solidFill>
                  <a:srgbClr val="FFFF00"/>
                </a:solidFill>
              </a:rPr>
              <a:t>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dirty="0" smtClean="0">
                <a:solidFill>
                  <a:srgbClr val="FFFF00"/>
                </a:solidFill>
              </a:rPr>
              <a:t>Limiting stellar magnitude +10</a:t>
            </a:r>
            <a:r>
              <a:rPr lang="en-CA" baseline="30000" dirty="0" smtClean="0">
                <a:solidFill>
                  <a:srgbClr val="FFFF00"/>
                </a:solidFill>
              </a:rPr>
              <a:t>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dirty="0" smtClean="0">
                <a:solidFill>
                  <a:srgbClr val="FFFF00"/>
                </a:solidFill>
              </a:rPr>
              <a:t>Median meteoroid mass ~10</a:t>
            </a:r>
            <a:r>
              <a:rPr lang="en-CA" baseline="30000" dirty="0" smtClean="0">
                <a:solidFill>
                  <a:srgbClr val="FFFF00"/>
                </a:solidFill>
              </a:rPr>
              <a:t>-7</a:t>
            </a:r>
            <a:r>
              <a:rPr lang="en-CA" dirty="0" smtClean="0">
                <a:solidFill>
                  <a:srgbClr val="FFFF00"/>
                </a:solidFill>
              </a:rPr>
              <a:t> kg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13836" y="1073193"/>
            <a:ext cx="2086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WATEC Ultimate H2</a:t>
            </a:r>
          </a:p>
          <a:p>
            <a:endParaRPr lang="en-CA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096460" y="1680900"/>
            <a:ext cx="18888" cy="20361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-35241" y="3172421"/>
            <a:ext cx="32081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dirty="0" smtClean="0"/>
              <a:t>WATEC FOV 14° x 11° with 25mm f0.85 </a:t>
            </a:r>
            <a:r>
              <a:rPr lang="en-CA" dirty="0" err="1" smtClean="0"/>
              <a:t>Fujinon</a:t>
            </a:r>
            <a:r>
              <a:rPr lang="en-CA" dirty="0" smtClean="0"/>
              <a:t> lens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dirty="0" smtClean="0"/>
              <a:t>30 fps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dirty="0" smtClean="0"/>
              <a:t>640x480 8-bit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dirty="0" smtClean="0"/>
              <a:t>Limiting peak meteor magnitude +4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dirty="0" smtClean="0"/>
              <a:t>Limiting stellar magnitude +6</a:t>
            </a:r>
            <a:r>
              <a:rPr lang="en-CA" baseline="30000" dirty="0" smtClean="0"/>
              <a:t>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dirty="0" smtClean="0"/>
              <a:t>Median meteoroid mass ~10</a:t>
            </a:r>
            <a:r>
              <a:rPr lang="en-CA" baseline="30000" dirty="0" smtClean="0"/>
              <a:t>-6</a:t>
            </a:r>
            <a:r>
              <a:rPr lang="en-CA" dirty="0" smtClean="0"/>
              <a:t> kg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Data collection in 2014-2015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Cameras and radar observed simultaneously from Oct 3, 2014 – Apr 14, 2015</a:t>
            </a:r>
          </a:p>
          <a:p>
            <a:r>
              <a:rPr lang="en-CA" dirty="0" smtClean="0"/>
              <a:t>Total “clear” and dark (no LIDAR) skies in this interval</a:t>
            </a:r>
          </a:p>
          <a:p>
            <a:pPr lvl="1"/>
            <a:r>
              <a:rPr lang="en-CA" dirty="0" smtClean="0"/>
              <a:t>Alomar 73 hours</a:t>
            </a:r>
          </a:p>
          <a:p>
            <a:pPr lvl="1"/>
            <a:r>
              <a:rPr lang="en-CA" dirty="0" err="1" smtClean="0"/>
              <a:t>Saura</a:t>
            </a:r>
            <a:r>
              <a:rPr lang="en-CA" dirty="0" smtClean="0"/>
              <a:t> 116 hours</a:t>
            </a:r>
          </a:p>
          <a:p>
            <a:r>
              <a:rPr lang="en-CA" dirty="0" smtClean="0"/>
              <a:t>236 multi-station meteors detected automatically with WATEC</a:t>
            </a:r>
          </a:p>
          <a:p>
            <a:r>
              <a:rPr lang="en-CA" dirty="0" smtClean="0"/>
              <a:t>108 WATEC events also detected by MAARSY </a:t>
            </a:r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DE3D-8458-42BE-B370-175C017CFAC3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4"/>
  <p:tag name="TPOS" val="2"/>
</p:tagLst>
</file>

<file path=ppt/theme/theme1.xml><?xml version="1.0" encoding="utf-8"?>
<a:theme xmlns:a="http://schemas.openxmlformats.org/drawingml/2006/main" name="The Bulls Eye project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Centaur"/>
        <a:ea typeface=""/>
        <a:cs typeface=""/>
      </a:majorFont>
      <a:minorFont>
        <a:latin typeface="Centau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RASC-apr-15-2011i</Template>
  <TotalTime>23609</TotalTime>
  <Words>988</Words>
  <Application>Microsoft Office PowerPoint</Application>
  <PresentationFormat>On-screen Show (4:3)</PresentationFormat>
  <Paragraphs>207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The Bulls Eye project</vt:lpstr>
      <vt:lpstr>Формула</vt:lpstr>
      <vt:lpstr>Equation</vt:lpstr>
      <vt:lpstr>SPW 12.0 Graph</vt:lpstr>
      <vt:lpstr>A preliminary comparison of MAARSY head echo measurements simultaneously detected with optical instrumentation</vt:lpstr>
      <vt:lpstr>Simultaneous radar/video observations</vt:lpstr>
      <vt:lpstr>PowerPoint Presentation</vt:lpstr>
      <vt:lpstr>Head Echo Ionization Mass</vt:lpstr>
      <vt:lpstr>MAARSY – Optical Campaign Goals</vt:lpstr>
      <vt:lpstr>PowerPoint Presentation</vt:lpstr>
      <vt:lpstr>Middle Atmosphere Alomar Radar System-MAARSY</vt:lpstr>
      <vt:lpstr>Optical System at each site</vt:lpstr>
      <vt:lpstr>Data collection in 2014-2015 </vt:lpstr>
      <vt:lpstr>Data collection in 2015-2016 </vt:lpstr>
      <vt:lpstr>PowerPoint Presentation</vt:lpstr>
      <vt:lpstr>PowerPoint Presentation</vt:lpstr>
      <vt:lpstr>PowerPoint Presentation</vt:lpstr>
      <vt:lpstr>PowerPoint Presentation</vt:lpstr>
      <vt:lpstr>Use IGSL3 Gaia (G-band) magnitudes</vt:lpstr>
      <vt:lpstr>Example RCS-lightcurve mass estimate</vt:lpstr>
      <vt:lpstr>Results to end of 2016 campaign 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Simultaneous observations of meteors with EISCAT UHF radar and intensified video</dc:title>
  <dc:creator>mcampbell</dc:creator>
  <cp:lastModifiedBy>pbrown</cp:lastModifiedBy>
  <cp:revision>202</cp:revision>
  <dcterms:created xsi:type="dcterms:W3CDTF">2010-04-30T16:56:57Z</dcterms:created>
  <dcterms:modified xsi:type="dcterms:W3CDTF">2016-06-08T07:16:55Z</dcterms:modified>
</cp:coreProperties>
</file>