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8" r:id="rId3"/>
    <p:sldId id="420" r:id="rId4"/>
    <p:sldId id="411" r:id="rId5"/>
    <p:sldId id="401" r:id="rId6"/>
    <p:sldId id="412" r:id="rId7"/>
    <p:sldId id="383" r:id="rId8"/>
    <p:sldId id="311" r:id="rId9"/>
    <p:sldId id="312" r:id="rId10"/>
    <p:sldId id="330" r:id="rId11"/>
    <p:sldId id="314" r:id="rId12"/>
    <p:sldId id="315" r:id="rId13"/>
    <p:sldId id="316" r:id="rId14"/>
    <p:sldId id="350" r:id="rId15"/>
    <p:sldId id="317" r:id="rId16"/>
    <p:sldId id="319" r:id="rId17"/>
    <p:sldId id="369" r:id="rId18"/>
    <p:sldId id="413" r:id="rId19"/>
    <p:sldId id="392" r:id="rId20"/>
    <p:sldId id="389" r:id="rId21"/>
    <p:sldId id="416" r:id="rId22"/>
    <p:sldId id="391" r:id="rId23"/>
    <p:sldId id="404" r:id="rId24"/>
    <p:sldId id="405" r:id="rId25"/>
    <p:sldId id="393" r:id="rId26"/>
    <p:sldId id="390" r:id="rId27"/>
    <p:sldId id="417" r:id="rId28"/>
    <p:sldId id="406" r:id="rId29"/>
    <p:sldId id="399" r:id="rId30"/>
    <p:sldId id="400" r:id="rId31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anor Sansom" initials="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13437"/>
    <a:srgbClr val="34383B"/>
    <a:srgbClr val="FF0D0D"/>
    <a:srgbClr val="FFC000"/>
    <a:srgbClr val="FF0000"/>
    <a:srgbClr val="000000"/>
    <a:srgbClr val="060606"/>
    <a:srgbClr val="041626"/>
    <a:srgbClr val="062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 autoAdjust="0"/>
    <p:restoredTop sz="84421" autoAdjust="0"/>
  </p:normalViewPr>
  <p:slideViewPr>
    <p:cSldViewPr>
      <p:cViewPr>
        <p:scale>
          <a:sx n="46" d="100"/>
          <a:sy n="46" d="100"/>
        </p:scale>
        <p:origin x="-63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9" d="100"/>
          <a:sy n="59" d="100"/>
        </p:scale>
        <p:origin x="-3636" y="-63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21ABBB1-BE68-493B-9930-DD30EC334735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81C572-3576-4A2D-AD97-E24D0C9CB1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31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98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300" dirty="0" smtClean="0"/>
              <a:t>Final covariance provides comprehensive error analysis…. Propagation</a:t>
            </a:r>
            <a:r>
              <a:rPr lang="en-AU" sz="1300" baseline="0" dirty="0" smtClean="0"/>
              <a:t> of errors from start to finish including errors of both observation and position</a:t>
            </a:r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206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09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240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69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3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988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323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578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77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407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477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809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1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Need</a:t>
            </a:r>
            <a:r>
              <a:rPr lang="en-AU" baseline="0" dirty="0" smtClean="0"/>
              <a:t> automation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676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49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27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93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3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C572-3576-4A2D-AD97-E24D0C9CB16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17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1626"/>
            </a:gs>
            <a:gs pos="13000">
              <a:schemeClr val="bg1">
                <a:shade val="100000"/>
                <a:satMod val="1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2F590F-473A-477D-A443-8938FF6CF74E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09DA86-3829-41E9-A33D-7853ABD3F645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10" Type="http://schemas.openxmlformats.org/officeDocument/2006/relationships/image" Target="../media/image3.png"/><Relationship Id="rId9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0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.png"/><Relationship Id="rId5" Type="http://schemas.openxmlformats.org/officeDocument/2006/relationships/image" Target="../media/image260.png"/><Relationship Id="rId10" Type="http://schemas.openxmlformats.org/officeDocument/2006/relationships/image" Target="../media/image34.png"/><Relationship Id="rId9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260.png"/><Relationship Id="rId10" Type="http://schemas.openxmlformats.org/officeDocument/2006/relationships/image" Target="../media/image280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260.png"/><Relationship Id="rId10" Type="http://schemas.openxmlformats.org/officeDocument/2006/relationships/image" Target="../media/image28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260.png"/><Relationship Id="rId10" Type="http://schemas.openxmlformats.org/officeDocument/2006/relationships/image" Target="../media/image280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21" Type="http://schemas.openxmlformats.org/officeDocument/2006/relationships/image" Target="../media/image2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15" Type="http://schemas.openxmlformats.org/officeDocument/2006/relationships/image" Target="../media/image22.png"/><Relationship Id="rId19" Type="http://schemas.openxmlformats.org/officeDocument/2006/relationships/image" Target="../media/image18.png"/><Relationship Id="rId14" Type="http://schemas.openxmlformats.org/officeDocument/2006/relationships/image" Target="../media/image140.pn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57878i\Dropbox\katie pics\katie pics\fireball and asteroid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449" y="-1164822"/>
            <a:ext cx="12028898" cy="80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774" y="937340"/>
            <a:ext cx="8352928" cy="2880320"/>
          </a:xfrm>
          <a:effectLst/>
        </p:spPr>
        <p:txBody>
          <a:bodyPr/>
          <a:lstStyle/>
          <a:p>
            <a:r>
              <a:rPr lang="en-AU" dirty="0">
                <a:effectLst/>
              </a:rPr>
              <a:t>EXPLORING ADVANCED ESTIMATORS FROM GUIDANCE, NAVIGATION </a:t>
            </a:r>
            <a:br>
              <a:rPr lang="en-AU" dirty="0">
                <a:effectLst/>
              </a:rPr>
            </a:br>
            <a:r>
              <a:rPr lang="en-AU" dirty="0">
                <a:effectLst/>
              </a:rPr>
              <a:t>AND CONTROL </a:t>
            </a:r>
            <a:br>
              <a:rPr lang="en-AU" dirty="0">
                <a:effectLst/>
              </a:rPr>
            </a:br>
            <a:r>
              <a:rPr lang="en-AU" dirty="0">
                <a:effectLst/>
              </a:rPr>
              <a:t>IN </a:t>
            </a:r>
            <a:r>
              <a:rPr lang="en-AU" dirty="0" smtClean="0">
                <a:effectLst/>
              </a:rPr>
              <a:t>FIREBALL </a:t>
            </a:r>
            <a:r>
              <a:rPr lang="en-AU" dirty="0">
                <a:effectLst/>
              </a:rPr>
              <a:t>MODELLING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774" y="3817660"/>
            <a:ext cx="8460432" cy="572656"/>
          </a:xfrm>
        </p:spPr>
        <p:txBody>
          <a:bodyPr/>
          <a:lstStyle/>
          <a:p>
            <a:r>
              <a:rPr lang="sv-SE" i="1" dirty="0">
                <a:latin typeface="Calibri" panose="020F0502020204030204" pitchFamily="34" charset="0"/>
              </a:rPr>
              <a:t>*Ellie Sansom, Phil Bland and  Mark Rutten</a:t>
            </a:r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2855" y="2060848"/>
            <a:ext cx="885404" cy="81070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2855" y="2060848"/>
            <a:ext cx="1082126" cy="34383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 rot="1370938">
            <a:off x="2315041" y="2435425"/>
            <a:ext cx="976481" cy="71646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58493" y="1860039"/>
                <a:ext cx="2831096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493" y="1860039"/>
                <a:ext cx="2831096" cy="404213"/>
              </a:xfrm>
              <a:prstGeom prst="rect">
                <a:avLst/>
              </a:prstGeom>
              <a:blipFill rotWithShape="1">
                <a:blip r:embed="rId8"/>
                <a:stretch>
                  <a:fillRect t="-4545"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591286" y="2547547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20383824">
            <a:off x="2407270" y="2311552"/>
            <a:ext cx="740434" cy="87218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32919" y="3196540"/>
                <a:ext cx="73642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19" y="3196540"/>
                <a:ext cx="736420" cy="394210"/>
              </a:xfrm>
              <a:prstGeom prst="rect">
                <a:avLst/>
              </a:prstGeom>
              <a:blipFill rotWithShape="1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 smtClean="0">
                <a:latin typeface="Calibri" panose="020F0502020204030204" pitchFamily="34" charset="0"/>
              </a:rPr>
              <a:t>Prediction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51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1">
                <a:blip r:embed="rId6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424937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smtClean="0">
                <a:latin typeface="Calibri" panose="020F0502020204030204" pitchFamily="34" charset="0"/>
              </a:rPr>
              <a:t>Update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37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278092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3808" y="2780928"/>
            <a:ext cx="885404" cy="81070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43808" y="2780928"/>
            <a:ext cx="1082126" cy="34383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1370938">
            <a:off x="3666993" y="3171941"/>
            <a:ext cx="976481" cy="71646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10445" y="2596555"/>
                <a:ext cx="2788456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45" y="2596555"/>
                <a:ext cx="2788456" cy="394210"/>
              </a:xfrm>
              <a:prstGeom prst="rect">
                <a:avLst/>
              </a:prstGeom>
              <a:blipFill rotWithShape="1">
                <a:blip r:embed="rId6"/>
                <a:stretch>
                  <a:fillRect t="-4615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 rot="20383824">
            <a:off x="3943238" y="3284063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1">
                <a:blip r:embed="rId7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0383824">
            <a:off x="3839184" y="3102048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384871" y="3933056"/>
                <a:ext cx="73642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1" y="3933056"/>
                <a:ext cx="736420" cy="394210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 smtClean="0">
                <a:latin typeface="Calibri" panose="020F0502020204030204" pitchFamily="34" charset="0"/>
              </a:rPr>
              <a:t>Prediction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89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278092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0383824">
            <a:off x="3943238" y="3284063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1370938">
            <a:off x="3796573" y="3241026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20383824">
            <a:off x="3868106" y="3191836"/>
            <a:ext cx="509031" cy="59960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1">
                <a:blip r:embed="rId6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  <a:blipFill rotWithShape="1"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424937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smtClean="0">
                <a:latin typeface="Calibri" panose="020F0502020204030204" pitchFamily="34" charset="0"/>
              </a:rPr>
              <a:t>Update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0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278092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0383824">
            <a:off x="3943238" y="3284063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1370938">
            <a:off x="3796573" y="3241026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20383824">
            <a:off x="3868106" y="3191836"/>
            <a:ext cx="509031" cy="59960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1">
                <a:blip r:embed="rId6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  <a:blipFill rotWithShape="1"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4160945" y="3541365"/>
            <a:ext cx="920571" cy="53570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8" idx="3"/>
          </p:cNvCxnSpPr>
          <p:nvPr/>
        </p:nvCxnSpPr>
        <p:spPr>
          <a:xfrm>
            <a:off x="4160945" y="3541365"/>
            <a:ext cx="981569" cy="76424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8" idx="1"/>
          </p:cNvCxnSpPr>
          <p:nvPr/>
        </p:nvCxnSpPr>
        <p:spPr>
          <a:xfrm>
            <a:off x="4160945" y="3541365"/>
            <a:ext cx="1111712" cy="45538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7582" y="3356992"/>
                <a:ext cx="2833340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82" y="3356992"/>
                <a:ext cx="2833340" cy="404213"/>
              </a:xfrm>
              <a:prstGeom prst="rect">
                <a:avLst/>
              </a:prstGeom>
              <a:blipFill rotWithShape="1">
                <a:blip r:embed="rId8"/>
                <a:stretch>
                  <a:fillRect t="-4545"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 rot="20383824">
            <a:off x="5260375" y="4044500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rot="1370938">
            <a:off x="5098085" y="4000493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20383824">
            <a:off x="5169618" y="3951303"/>
            <a:ext cx="509031" cy="59960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651729" y="4621256"/>
                <a:ext cx="73642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29" y="4621256"/>
                <a:ext cx="736420" cy="394210"/>
              </a:xfrm>
              <a:prstGeom prst="rect">
                <a:avLst/>
              </a:prstGeom>
              <a:blipFill rotWithShape="1"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07503" y="207279"/>
            <a:ext cx="8928992" cy="9144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smtClean="0">
                <a:latin typeface="Calibri" panose="020F0502020204030204" pitchFamily="34" charset="0"/>
              </a:rPr>
              <a:t>Prediction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43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278092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0383824">
            <a:off x="3943238" y="3284063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1370938">
            <a:off x="3796573" y="3241026"/>
            <a:ext cx="628631" cy="473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20383824">
            <a:off x="3868106" y="3191836"/>
            <a:ext cx="509031" cy="59960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1">
                <a:blip r:embed="rId6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  <a:blipFill rotWithShape="1"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 rot="20383824">
            <a:off x="5260375" y="4044500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rot="1370938">
            <a:off x="5198455" y="4044892"/>
            <a:ext cx="505383" cy="38105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20383824">
            <a:off x="5233792" y="4007395"/>
            <a:ext cx="381632" cy="449537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20072" y="3372085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372085"/>
                <a:ext cx="1971822" cy="404213"/>
              </a:xfrm>
              <a:prstGeom prst="rect">
                <a:avLst/>
              </a:prstGeom>
              <a:blipFill rotWithShape="1">
                <a:blip r:embed="rId8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4160945" y="3541365"/>
            <a:ext cx="920571" cy="53570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51729" y="4621256"/>
                <a:ext cx="521040" cy="394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29" y="4621256"/>
                <a:ext cx="521040" cy="39440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424937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smtClean="0">
                <a:latin typeface="Calibri" panose="020F0502020204030204" pitchFamily="34" charset="0"/>
              </a:rPr>
              <a:t>Update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79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2780928"/>
            <a:ext cx="851984" cy="521744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0383824">
            <a:off x="3943238" y="3284063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370938">
            <a:off x="3796573" y="3241026"/>
            <a:ext cx="628631" cy="473986"/>
          </a:xfrm>
          <a:prstGeom prst="ellipse">
            <a:avLst/>
          </a:prstGeom>
          <a:noFill/>
          <a:ln w="254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20383824">
            <a:off x="3868106" y="3191836"/>
            <a:ext cx="509031" cy="59960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0">
                <a:blip r:embed="rId4"/>
                <a:stretch>
                  <a:fillRect t="-1563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  <a:blipFill rotWithShape="0">
                <a:blip r:embed="rId5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 rot="20383824">
            <a:off x="5260375" y="4044500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1370938">
            <a:off x="5198455" y="4044892"/>
            <a:ext cx="505383" cy="381057"/>
          </a:xfrm>
          <a:prstGeom prst="ellipse">
            <a:avLst/>
          </a:prstGeom>
          <a:noFill/>
          <a:ln w="254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 rot="20383824">
            <a:off x="5233792" y="4007395"/>
            <a:ext cx="381632" cy="449537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20072" y="3372085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372085"/>
                <a:ext cx="1971822" cy="404213"/>
              </a:xfrm>
              <a:prstGeom prst="rect">
                <a:avLst/>
              </a:prstGeom>
              <a:blipFill rotWithShape="0">
                <a:blip r:embed="rId6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4160945" y="3541365"/>
            <a:ext cx="920571" cy="535707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0">
                <a:blip r:embed="rId7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51729" y="4621256"/>
                <a:ext cx="521040" cy="394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29" y="4621256"/>
                <a:ext cx="521040" cy="3944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23528" y="4653136"/>
                <a:ext cx="2713756" cy="1205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i="1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2713756" cy="120513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0675" y="3525068"/>
                <a:ext cx="1364604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AU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" y="3525068"/>
                <a:ext cx="1364604" cy="9840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000975" y="207279"/>
            <a:ext cx="8035519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smtClean="0">
                <a:latin typeface="Calibri" panose="020F0502020204030204" pitchFamily="34" charset="0"/>
              </a:rPr>
              <a:t>Final </a:t>
            </a:r>
            <a:r>
              <a:rPr lang="en-AU" dirty="0">
                <a:latin typeface="Calibri" panose="020F0502020204030204" pitchFamily="34" charset="0"/>
              </a:rPr>
              <a:t>Estimates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59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256897" y="207279"/>
            <a:ext cx="7779597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smtClean="0">
                <a:latin typeface="Calibri" panose="020F0502020204030204" pitchFamily="34" charset="0"/>
              </a:rPr>
              <a:t>Final </a:t>
            </a:r>
            <a:r>
              <a:rPr lang="en-AU" dirty="0">
                <a:latin typeface="Calibri" panose="020F0502020204030204" pitchFamily="34" charset="0"/>
              </a:rPr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23528" y="4653136"/>
                <a:ext cx="2713756" cy="1205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i="1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2713756" cy="120513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50675" y="3525068"/>
                <a:ext cx="1364604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AU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" y="3525068"/>
                <a:ext cx="1364604" cy="9840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1520" y="4477449"/>
            <a:ext cx="2923595" cy="15438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2" name="Freeform 31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20383824">
            <a:off x="2612773" y="2526065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rot="1370938">
            <a:off x="2479122" y="2491520"/>
            <a:ext cx="628631" cy="473986"/>
          </a:xfrm>
          <a:prstGeom prst="ellipse">
            <a:avLst/>
          </a:prstGeom>
          <a:noFill/>
          <a:ln w="254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43808" y="2780928"/>
            <a:ext cx="851984" cy="521744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 rot="20383824">
            <a:off x="3943238" y="3284063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rot="1370938">
            <a:off x="3796573" y="3241026"/>
            <a:ext cx="628631" cy="473986"/>
          </a:xfrm>
          <a:prstGeom prst="ellipse">
            <a:avLst/>
          </a:prstGeom>
          <a:noFill/>
          <a:ln w="254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 rot="20383824">
            <a:off x="2521162" y="2363310"/>
            <a:ext cx="632099" cy="744570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20383824">
            <a:off x="3868106" y="3191836"/>
            <a:ext cx="509031" cy="59960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81" y="1883135"/>
                <a:ext cx="1926938" cy="393121"/>
              </a:xfrm>
              <a:prstGeom prst="rect">
                <a:avLst/>
              </a:prstGeom>
              <a:blipFill rotWithShape="0">
                <a:blip r:embed="rId16"/>
                <a:stretch>
                  <a:fillRect t="-1563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27" y="2611211"/>
                <a:ext cx="1971822" cy="404213"/>
              </a:xfrm>
              <a:prstGeom prst="rect">
                <a:avLst/>
              </a:prstGeom>
              <a:blipFill rotWithShape="0">
                <a:blip r:embed="rId17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5"/>
          <p:cNvSpPr/>
          <p:nvPr/>
        </p:nvSpPr>
        <p:spPr>
          <a:xfrm rot="20383824">
            <a:off x="5260375" y="4044500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 rot="1370938">
            <a:off x="5198455" y="4044892"/>
            <a:ext cx="505383" cy="381057"/>
          </a:xfrm>
          <a:prstGeom prst="ellipse">
            <a:avLst/>
          </a:prstGeom>
          <a:noFill/>
          <a:ln w="254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 rot="20383824">
            <a:off x="5233792" y="4007395"/>
            <a:ext cx="381632" cy="449537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>
                <a:alpha val="6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20072" y="3372085"/>
                <a:ext cx="197182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372085"/>
                <a:ext cx="1971822" cy="404213"/>
              </a:xfrm>
              <a:prstGeom prst="rect">
                <a:avLst/>
              </a:prstGeom>
              <a:blipFill rotWithShape="0">
                <a:blip r:embed="rId18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4160945" y="3541365"/>
            <a:ext cx="920571" cy="535707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9" y="3194318"/>
                <a:ext cx="521040" cy="393121"/>
              </a:xfrm>
              <a:prstGeom prst="rect">
                <a:avLst/>
              </a:prstGeom>
              <a:blipFill rotWithShape="0">
                <a:blip r:embed="rId1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1" y="3933056"/>
                <a:ext cx="521040" cy="39312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651729" y="4621256"/>
                <a:ext cx="521040" cy="394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29" y="4621256"/>
                <a:ext cx="521040" cy="39440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0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New Approach Using </a:t>
            </a:r>
            <a:r>
              <a:rPr lang="en-AU" dirty="0" smtClean="0">
                <a:latin typeface="Calibri" panose="020F0502020204030204" pitchFamily="34" charset="0"/>
              </a:rPr>
              <a:t>Estimators</a:t>
            </a:r>
            <a:br>
              <a:rPr lang="en-AU" dirty="0" smtClean="0">
                <a:latin typeface="Calibri" panose="020F0502020204030204" pitchFamily="34" charset="0"/>
              </a:rPr>
            </a:br>
            <a:r>
              <a:rPr lang="en-AU" sz="3600" dirty="0" smtClean="0">
                <a:latin typeface="Calibri" panose="020F0502020204030204" pitchFamily="34" charset="0"/>
              </a:rPr>
              <a:t>-testing the </a:t>
            </a:r>
            <a:r>
              <a:rPr lang="en-AU" sz="3600" dirty="0" err="1" smtClean="0">
                <a:latin typeface="Calibri" panose="020F0502020204030204" pitchFamily="34" charset="0"/>
              </a:rPr>
              <a:t>Bunburra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smtClean="0">
                <a:latin typeface="Calibri" panose="020F0502020204030204" pitchFamily="34" charset="0"/>
              </a:rPr>
              <a:t>Rockhole dataset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64664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anose="020F0502020204030204" pitchFamily="34" charset="0"/>
              </a:rPr>
              <a:t>Extended   </a:t>
            </a:r>
            <a:r>
              <a:rPr lang="en-AU" dirty="0" err="1" smtClean="0">
                <a:latin typeface="Calibri" panose="020F0502020204030204" pitchFamily="34" charset="0"/>
              </a:rPr>
              <a:t>Kalman</a:t>
            </a:r>
            <a:r>
              <a:rPr lang="en-AU" dirty="0" smtClean="0">
                <a:latin typeface="Calibri" panose="020F0502020204030204" pitchFamily="34" charset="0"/>
              </a:rPr>
              <a:t> filter (EKF)</a:t>
            </a:r>
            <a:endParaRPr lang="en-AU" dirty="0">
              <a:latin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</a:rPr>
              <a:t>Unscented </a:t>
            </a:r>
            <a:r>
              <a:rPr lang="en-AU" dirty="0" err="1">
                <a:latin typeface="Calibri" panose="020F0502020204030204" pitchFamily="34" charset="0"/>
              </a:rPr>
              <a:t>Kalman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</a:rPr>
              <a:t>filter (UKF)</a:t>
            </a:r>
          </a:p>
          <a:p>
            <a:endParaRPr lang="en-AU" dirty="0" smtClean="0">
              <a:latin typeface="Calibri" panose="020F0502020204030204" pitchFamily="34" charset="0"/>
            </a:endParaRPr>
          </a:p>
          <a:p>
            <a:r>
              <a:rPr lang="en-A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Interactive </a:t>
            </a:r>
            <a:r>
              <a:rPr lang="en-AU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Multiple </a:t>
            </a:r>
            <a:r>
              <a:rPr lang="en-A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Models (IMM)</a:t>
            </a:r>
          </a:p>
          <a:p>
            <a:endParaRPr lang="en-AU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Sequence Interval Sampling Particle Filter (SIS PF)</a:t>
            </a:r>
            <a:endParaRPr lang="en-AU" sz="28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63" y="2834198"/>
            <a:ext cx="4716738" cy="353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4" y="1057118"/>
            <a:ext cx="4512082" cy="33834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Unscented </a:t>
            </a:r>
            <a:r>
              <a:rPr lang="en-AU" dirty="0" err="1">
                <a:latin typeface="Calibri" panose="020F0502020204030204" pitchFamily="34" charset="0"/>
              </a:rPr>
              <a:t>Kalman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</a:rPr>
              <a:t>Filter (UKF)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254" y="4432935"/>
            <a:ext cx="1984966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Position Residual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44215" y="3844559"/>
            <a:ext cx="120699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Velocities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429986"/>
            <a:ext cx="3041876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/>
              <a:t>Forward Calculated</a:t>
            </a:r>
            <a:r>
              <a:rPr lang="en-US" sz="2000" dirty="0"/>
              <a:t> </a:t>
            </a:r>
            <a:r>
              <a:rPr lang="en-US" sz="2000" smtClean="0"/>
              <a:t>Masses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6"/>
          <a:stretch/>
        </p:blipFill>
        <p:spPr>
          <a:xfrm>
            <a:off x="7596336" y="6164736"/>
            <a:ext cx="1544796" cy="697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3815535" y="4247732"/>
            <a:ext cx="17160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MASS - kg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71" y="5923684"/>
            <a:ext cx="256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defRPr/>
            </a:pPr>
            <a:r>
              <a:rPr lang="en-AU" dirty="0"/>
              <a:t>(</a:t>
            </a:r>
            <a:r>
              <a:rPr lang="en-AU" dirty="0" err="1"/>
              <a:t>Sansom</a:t>
            </a:r>
            <a:r>
              <a:rPr lang="en-AU" dirty="0"/>
              <a:t> et al., in review)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1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8031" y="188638"/>
            <a:ext cx="7247938" cy="5911767"/>
            <a:chOff x="539552" y="194695"/>
            <a:chExt cx="7857661" cy="6409087"/>
          </a:xfrm>
        </p:grpSpPr>
        <p:pic>
          <p:nvPicPr>
            <p:cNvPr id="2050" name="Picture 2" descr="C:\Users\257878i\AppData\Local\Temp\Screenshot_2012-10-22-17-31-2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1" r="2571" b="2538"/>
            <a:stretch/>
          </p:blipFill>
          <p:spPr bwMode="auto">
            <a:xfrm>
              <a:off x="539552" y="194695"/>
              <a:ext cx="7857661" cy="640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724128" y="404664"/>
              <a:ext cx="2520280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 rot="20820110">
              <a:off x="3571138" y="4700587"/>
              <a:ext cx="1548172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76000" y="5634000"/>
            <a:ext cx="2154757" cy="369332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Ceplecha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1998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9509096"/>
                  </p:ext>
                </p:extLst>
              </p:nvPr>
            </p:nvGraphicFramePr>
            <p:xfrm>
              <a:off x="215515" y="1413649"/>
              <a:ext cx="8712969" cy="3644946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303227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val="412081052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val="2990111376"/>
                        </a:ext>
                      </a:extLst>
                    </a:gridCol>
                  </a:tblGrid>
                  <a:tr h="288032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AU" sz="2800" baseline="0" dirty="0">
                              <a:effectLst/>
                              <a:latin typeface="+mn-lt"/>
                            </a:rPr>
                            <a:t>Position</a:t>
                          </a: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Velocity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Mass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58868768"/>
                      </a:ext>
                    </a:extLst>
                  </a:tr>
                  <a:tr h="94759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EKF </a:t>
                          </a:r>
                        </a:p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et al., 2015)</a:t>
                          </a:r>
                          <a:endParaRPr kumimoji="0"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62m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241 m/s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1.63 kg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71766068"/>
                      </a:ext>
                    </a:extLst>
                  </a:tr>
                  <a:tr h="94759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UKF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b="0" dirty="0" smtClean="0"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effectLst/>
                            </a:rPr>
                            <a:t> et al., in review)</a:t>
                          </a:r>
                          <a:endParaRPr kumimoji="0"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58 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endParaRPr lang="en-GB" sz="2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203 m/s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1.04 kg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76684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IMM + UKF</a:t>
                          </a:r>
                          <a:endParaRPr kumimoji="0" lang="en-GB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9509096"/>
                  </p:ext>
                </p:extLst>
              </p:nvPr>
            </p:nvGraphicFramePr>
            <p:xfrm>
              <a:off x="215515" y="1413649"/>
              <a:ext cx="8712969" cy="3644946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30322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2081052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90111376"/>
                        </a:ext>
                      </a:extLst>
                    </a:gridCol>
                  </a:tblGrid>
                  <a:tr h="70515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AU" sz="2800" baseline="0" dirty="0">
                              <a:effectLst/>
                              <a:latin typeface="+mn-lt"/>
                            </a:rPr>
                            <a:t>Position</a:t>
                          </a: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Velocity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Mass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8868768"/>
                      </a:ext>
                    </a:extLst>
                  </a:tr>
                  <a:tr h="94759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EKF </a:t>
                          </a:r>
                        </a:p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et al., 2015)</a:t>
                          </a:r>
                          <a:endParaRPr kumimoji="0"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62m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241 m/s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1.63 kg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71766068"/>
                      </a:ext>
                    </a:extLst>
                  </a:tr>
                  <a:tr h="1225348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UKF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b="0" dirty="0" smtClean="0"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effectLst/>
                            </a:rPr>
                            <a:t> et al., in review)</a:t>
                          </a:r>
                          <a:endParaRPr kumimoji="0"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214" marR="107214" marT="107214" marB="107214" anchor="ctr">
                        <a:blipFill rotWithShape="1">
                          <a:blip r:embed="rId4"/>
                          <a:stretch>
                            <a:fillRect l="-160645" t="-135323" r="-200645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203 m/s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1.04 kg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6684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IMM + UKF</a:t>
                          </a:r>
                          <a:endParaRPr kumimoji="0" lang="en-GB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Final Covariance</a:t>
            </a:r>
          </a:p>
        </p:txBody>
      </p:sp>
    </p:spTree>
    <p:extLst>
      <p:ext uri="{BB962C8B-B14F-4D97-AF65-F5344CB8AC3E}">
        <p14:creationId xmlns:p14="http://schemas.microsoft.com/office/powerpoint/2010/main" val="289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New Approach Using </a:t>
            </a:r>
            <a:r>
              <a:rPr lang="en-AU" dirty="0" smtClean="0">
                <a:latin typeface="Calibri" panose="020F0502020204030204" pitchFamily="34" charset="0"/>
              </a:rPr>
              <a:t>Estimators</a:t>
            </a:r>
            <a:br>
              <a:rPr lang="en-AU" dirty="0" smtClean="0">
                <a:latin typeface="Calibri" panose="020F0502020204030204" pitchFamily="34" charset="0"/>
              </a:rPr>
            </a:br>
            <a:r>
              <a:rPr lang="en-AU" sz="3600" dirty="0" smtClean="0">
                <a:latin typeface="Calibri" panose="020F0502020204030204" pitchFamily="34" charset="0"/>
              </a:rPr>
              <a:t>-testing the </a:t>
            </a:r>
            <a:r>
              <a:rPr lang="en-AU" sz="3600" dirty="0" err="1" smtClean="0">
                <a:latin typeface="Calibri" panose="020F0502020204030204" pitchFamily="34" charset="0"/>
              </a:rPr>
              <a:t>Bunburra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smtClean="0">
                <a:latin typeface="Calibri" panose="020F0502020204030204" pitchFamily="34" charset="0"/>
              </a:rPr>
              <a:t>Rockhole dataset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64664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Extended   </a:t>
            </a:r>
            <a:r>
              <a:rPr lang="en-AU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Kalman</a:t>
            </a:r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filter (EKF)</a:t>
            </a:r>
            <a:endParaRPr lang="en-AU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Unscented </a:t>
            </a:r>
            <a:r>
              <a:rPr lang="en-AU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Kalman</a:t>
            </a:r>
            <a:r>
              <a:rPr lang="en-AU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filter (UKF)</a:t>
            </a:r>
          </a:p>
          <a:p>
            <a:endParaRPr lang="en-AU" dirty="0" smtClean="0">
              <a:latin typeface="Calibri" panose="020F0502020204030204" pitchFamily="34" charset="0"/>
            </a:endParaRPr>
          </a:p>
          <a:p>
            <a:r>
              <a:rPr lang="en-AU" dirty="0" smtClean="0">
                <a:latin typeface="Calibri" panose="020F0502020204030204" pitchFamily="34" charset="0"/>
              </a:rPr>
              <a:t>Interactive </a:t>
            </a:r>
            <a:r>
              <a:rPr lang="en-AU" dirty="0">
                <a:latin typeface="Calibri" panose="020F0502020204030204" pitchFamily="34" charset="0"/>
              </a:rPr>
              <a:t>Multiple </a:t>
            </a:r>
            <a:r>
              <a:rPr lang="en-AU" dirty="0" smtClean="0">
                <a:latin typeface="Calibri" panose="020F0502020204030204" pitchFamily="34" charset="0"/>
              </a:rPr>
              <a:t>Models (IMM)</a:t>
            </a:r>
          </a:p>
          <a:p>
            <a:endParaRPr lang="en-AU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Sequence Interval Sampling Particle Filter (SIS PF)</a:t>
            </a:r>
            <a:endParaRPr lang="en-AU" sz="28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07503" y="207279"/>
            <a:ext cx="8928992" cy="9144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dirty="0">
                <a:latin typeface="Calibri" panose="020F0502020204030204" pitchFamily="34" charset="0"/>
              </a:rPr>
              <a:t>Interactive Multiple </a:t>
            </a:r>
            <a:r>
              <a:rPr lang="en-AU" dirty="0" smtClean="0">
                <a:latin typeface="Calibri" panose="020F0502020204030204" pitchFamily="34" charset="0"/>
              </a:rPr>
              <a:t>Models (IMM)</a:t>
            </a:r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87005"/>
          <a:stretch/>
        </p:blipFill>
        <p:spPr>
          <a:xfrm>
            <a:off x="971600" y="3573016"/>
            <a:ext cx="7488832" cy="69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35"/>
          <a:stretch/>
        </p:blipFill>
        <p:spPr>
          <a:xfrm>
            <a:off x="467544" y="1052736"/>
            <a:ext cx="7992888" cy="2736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96653" y="1121679"/>
            <a:ext cx="256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defRPr/>
            </a:pPr>
            <a:r>
              <a:rPr lang="en-AU" dirty="0"/>
              <a:t>(</a:t>
            </a:r>
            <a:r>
              <a:rPr lang="en-AU" dirty="0" err="1"/>
              <a:t>Sansom</a:t>
            </a:r>
            <a:r>
              <a:rPr lang="en-AU" dirty="0"/>
              <a:t> et al., in review)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9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992888" cy="5379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7503" y="207279"/>
            <a:ext cx="8928992" cy="9144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dirty="0">
                <a:latin typeface="Calibri" panose="020F0502020204030204" pitchFamily="34" charset="0"/>
              </a:rPr>
              <a:t>IMMs as Fragmentation Indicators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3731" y="5375944"/>
            <a:ext cx="4106381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Light Curve modified from </a:t>
            </a:r>
            <a:r>
              <a:rPr lang="en-US" sz="1600" dirty="0" err="1" smtClean="0"/>
              <a:t>Spurný</a:t>
            </a:r>
            <a:r>
              <a:rPr lang="en-US" sz="1600" dirty="0" smtClean="0"/>
              <a:t> et al., 2012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896653" y="1121679"/>
            <a:ext cx="256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defRPr/>
            </a:pPr>
            <a:r>
              <a:rPr lang="en-AU" dirty="0"/>
              <a:t>(</a:t>
            </a:r>
            <a:r>
              <a:rPr lang="en-AU" dirty="0" err="1"/>
              <a:t>Sansom</a:t>
            </a:r>
            <a:r>
              <a:rPr lang="en-AU" dirty="0"/>
              <a:t> et al., in review)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3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992888" cy="537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992888" cy="5379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7503" y="207279"/>
            <a:ext cx="8928992" cy="9144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dirty="0">
                <a:latin typeface="Calibri" panose="020F0502020204030204" pitchFamily="34" charset="0"/>
              </a:rPr>
              <a:t>IMMs as Fragmentation Indicators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3731" y="5375944"/>
            <a:ext cx="4106381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Light Curve modified from </a:t>
            </a:r>
            <a:r>
              <a:rPr lang="en-US" sz="1600" dirty="0" err="1" smtClean="0"/>
              <a:t>Spurný</a:t>
            </a:r>
            <a:r>
              <a:rPr lang="en-US" sz="1600" dirty="0" smtClean="0"/>
              <a:t> et al.,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1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63" y="2834198"/>
            <a:ext cx="4716738" cy="35369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4" y="1057118"/>
            <a:ext cx="4512082" cy="33834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5254" y="4432935"/>
            <a:ext cx="1984966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Position Residual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2429986"/>
            <a:ext cx="332990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/>
              <a:t>Smoothed Calculated </a:t>
            </a:r>
            <a:r>
              <a:rPr lang="en-US" sz="2000" dirty="0" smtClean="0"/>
              <a:t>Masses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1064032"/>
            <a:ext cx="3633993" cy="27250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1064032"/>
            <a:ext cx="4498940" cy="337360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7503" y="207279"/>
            <a:ext cx="8928992" cy="9144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dirty="0">
                <a:latin typeface="Calibri" panose="020F0502020204030204" pitchFamily="34" charset="0"/>
              </a:rPr>
              <a:t>IMM + UKF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12" y="2829183"/>
            <a:ext cx="4821200" cy="36152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44215" y="3844559"/>
            <a:ext cx="120699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Velocities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6"/>
          <a:stretch/>
        </p:blipFill>
        <p:spPr>
          <a:xfrm>
            <a:off x="7596336" y="6164736"/>
            <a:ext cx="1544796" cy="697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471" y="5923684"/>
            <a:ext cx="256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defRPr/>
            </a:pPr>
            <a:r>
              <a:rPr lang="en-AU" dirty="0"/>
              <a:t>(</a:t>
            </a:r>
            <a:r>
              <a:rPr lang="en-AU" dirty="0" err="1"/>
              <a:t>Sansom</a:t>
            </a:r>
            <a:r>
              <a:rPr lang="en-AU" dirty="0"/>
              <a:t> et al., in review)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3714802"/>
                  </p:ext>
                </p:extLst>
              </p:nvPr>
            </p:nvGraphicFramePr>
            <p:xfrm>
              <a:off x="215515" y="1413649"/>
              <a:ext cx="8712969" cy="364624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303227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val="412081052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val="2990111376"/>
                        </a:ext>
                      </a:extLst>
                    </a:gridCol>
                  </a:tblGrid>
                  <a:tr h="288032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AU" sz="2800" baseline="0" dirty="0">
                              <a:effectLst/>
                              <a:latin typeface="+mn-lt"/>
                            </a:rPr>
                            <a:t>Position</a:t>
                          </a: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Velocity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Mass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58868768"/>
                      </a:ext>
                    </a:extLst>
                  </a:tr>
                  <a:tr h="94759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800" dirty="0" smtClean="0">
                              <a:effectLst/>
                            </a:rPr>
                            <a:t>EKF </a:t>
                          </a:r>
                        </a:p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000" b="0" dirty="0" smtClean="0"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effectLst/>
                            </a:rPr>
                            <a:t> et al., 2015)</a:t>
                          </a:r>
                          <a:endParaRPr kumimoji="0"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62m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241 m/s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1.63 kg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71766068"/>
                      </a:ext>
                    </a:extLst>
                  </a:tr>
                  <a:tr h="94759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UKF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b="0" dirty="0" smtClean="0"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effectLst/>
                            </a:rPr>
                            <a:t> et al., in review)</a:t>
                          </a:r>
                          <a:endParaRPr kumimoji="0"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58 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endParaRPr lang="en-GB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203 m/s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1.04 kg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76684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IMM + UKF</a:t>
                          </a:r>
                          <a:endParaRPr kumimoji="0" lang="en-GB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800" dirty="0" smtClean="0"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GB" sz="2800" b="0" i="0" dirty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AU" sz="2800" b="0" i="0" smtClean="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GB" sz="2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oMath>
                            </m:oMathPara>
                          </a14:m>
                          <a:endParaRPr lang="en-GB" sz="2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</a:t>
                          </a:r>
                          <a:r>
                            <a:rPr lang="en-GB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 </a:t>
                          </a: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m/s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</a:t>
                          </a:r>
                          <a:r>
                            <a:rPr lang="en-GB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 </a:t>
                          </a: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kg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3714802"/>
                  </p:ext>
                </p:extLst>
              </p:nvPr>
            </p:nvGraphicFramePr>
            <p:xfrm>
              <a:off x="215515" y="1413649"/>
              <a:ext cx="8712969" cy="364624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30322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20810520"/>
                        </a:ext>
                      </a:extLst>
                    </a:gridCol>
                    <a:gridCol w="18935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90111376"/>
                        </a:ext>
                      </a:extLst>
                    </a:gridCol>
                  </a:tblGrid>
                  <a:tr h="70515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AU" sz="2800" baseline="0" dirty="0">
                              <a:effectLst/>
                              <a:latin typeface="+mn-lt"/>
                            </a:rPr>
                            <a:t>Position</a:t>
                          </a:r>
                          <a:endParaRPr lang="en-GB" sz="2800" dirty="0">
                            <a:effectLst/>
                            <a:latin typeface="Calibri"/>
                          </a:endParaRP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Velocity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Calibri"/>
                            </a:rPr>
                            <a:t>Mass</a:t>
                          </a:r>
                        </a:p>
                      </a:txBody>
                      <a:tcPr marL="107214" marR="107214" marT="107214" marB="107214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8868768"/>
                      </a:ext>
                    </a:extLst>
                  </a:tr>
                  <a:tr h="94759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800" dirty="0" smtClean="0">
                              <a:effectLst/>
                            </a:rPr>
                            <a:t>EKF </a:t>
                          </a:r>
                        </a:p>
                        <a:p>
                          <a:pPr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2000" b="0" dirty="0" smtClean="0"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effectLst/>
                            </a:rPr>
                            <a:t> et al., 2015)</a:t>
                          </a:r>
                          <a:endParaRPr kumimoji="0"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62m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241 m/s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1.63 kg</a:t>
                          </a:r>
                        </a:p>
                      </a:txBody>
                      <a:tcPr marL="107214" marR="107214" marT="107214" marB="107214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71766068"/>
                      </a:ext>
                    </a:extLst>
                  </a:tr>
                  <a:tr h="1225348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UKF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b="0" dirty="0" smtClean="0">
                              <a:effectLst/>
                            </a:rPr>
                            <a:t>(</a:t>
                          </a:r>
                          <a:r>
                            <a:rPr lang="en-AU" sz="2000" b="0" dirty="0" err="1" smtClean="0">
                              <a:effectLst/>
                            </a:rPr>
                            <a:t>Sansom</a:t>
                          </a:r>
                          <a:r>
                            <a:rPr lang="en-AU" sz="2000" b="0" baseline="0" dirty="0" smtClean="0">
                              <a:effectLst/>
                            </a:rPr>
                            <a:t> et al., in review)</a:t>
                          </a:r>
                          <a:endParaRPr kumimoji="0"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214" marR="107214" marT="107214" marB="107214" anchor="ctr">
                        <a:blipFill rotWithShape="1">
                          <a:blip r:embed="rId4"/>
                          <a:stretch>
                            <a:fillRect l="-160645" t="-135323" r="-200645" b="-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203 m/s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1.04 kg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68148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kumimoji="0" lang="en-AU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IMM + UKF</a:t>
                          </a:r>
                          <a:endParaRPr kumimoji="0" lang="en-GB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214" marR="107214" marT="107214" marB="107214" anchor="ctr">
                        <a:blipFill rotWithShape="1">
                          <a:blip r:embed="rId4"/>
                          <a:stretch>
                            <a:fillRect l="-160645" t="-375397" r="-20064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</a:t>
                          </a:r>
                          <a:r>
                            <a:rPr lang="en-GB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 </a:t>
                          </a: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m/s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</a:t>
                          </a:r>
                          <a:r>
                            <a:rPr lang="en-GB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 </a:t>
                          </a:r>
                          <a:r>
                            <a:rPr lang="en-GB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kg</a:t>
                          </a:r>
                        </a:p>
                      </a:txBody>
                      <a:tcPr marL="107214" marR="107214" marT="107214" marB="107214" anchor="ctr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Final Covariance</a:t>
            </a:r>
          </a:p>
        </p:txBody>
      </p:sp>
    </p:spTree>
    <p:extLst>
      <p:ext uri="{BB962C8B-B14F-4D97-AF65-F5344CB8AC3E}">
        <p14:creationId xmlns:p14="http://schemas.microsoft.com/office/powerpoint/2010/main" val="24932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New Approach Using </a:t>
            </a:r>
            <a:r>
              <a:rPr lang="en-AU" dirty="0" smtClean="0">
                <a:latin typeface="Calibri" panose="020F0502020204030204" pitchFamily="34" charset="0"/>
              </a:rPr>
              <a:t>Estimators</a:t>
            </a:r>
            <a:br>
              <a:rPr lang="en-AU" dirty="0" smtClean="0">
                <a:latin typeface="Calibri" panose="020F0502020204030204" pitchFamily="34" charset="0"/>
              </a:rPr>
            </a:br>
            <a:r>
              <a:rPr lang="en-AU" sz="3600" dirty="0" smtClean="0">
                <a:latin typeface="Calibri" panose="020F0502020204030204" pitchFamily="34" charset="0"/>
              </a:rPr>
              <a:t>-testing the </a:t>
            </a:r>
            <a:r>
              <a:rPr lang="en-AU" sz="3600" dirty="0" err="1" smtClean="0">
                <a:latin typeface="Calibri" panose="020F0502020204030204" pitchFamily="34" charset="0"/>
              </a:rPr>
              <a:t>Bunburra</a:t>
            </a:r>
            <a:r>
              <a:rPr lang="en-AU" sz="3600" dirty="0">
                <a:latin typeface="Calibri" panose="020F0502020204030204" pitchFamily="34" charset="0"/>
              </a:rPr>
              <a:t> </a:t>
            </a:r>
            <a:r>
              <a:rPr lang="en-AU" sz="3600" dirty="0" smtClean="0">
                <a:latin typeface="Calibri" panose="020F0502020204030204" pitchFamily="34" charset="0"/>
              </a:rPr>
              <a:t>Rockhole dataset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64664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Extended   </a:t>
            </a:r>
            <a:r>
              <a:rPr lang="en-AU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Kalman</a:t>
            </a:r>
            <a:r>
              <a:rPr lang="en-AU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filter (EKF)</a:t>
            </a:r>
            <a:endParaRPr lang="en-AU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Unscented </a:t>
            </a:r>
            <a:r>
              <a:rPr lang="en-AU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Kalman</a:t>
            </a:r>
            <a:r>
              <a:rPr lang="en-AU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filter (UKF)</a:t>
            </a:r>
          </a:p>
          <a:p>
            <a:endParaRPr lang="en-AU" dirty="0" smtClean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Interactive </a:t>
            </a:r>
            <a:r>
              <a:rPr lang="en-AU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Multiple </a:t>
            </a:r>
            <a:r>
              <a:rPr lang="en-AU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Models (IMM)</a:t>
            </a:r>
          </a:p>
          <a:p>
            <a:endParaRPr lang="en-AU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sz="2800" dirty="0" smtClean="0">
                <a:latin typeface="Calibri" panose="020F0502020204030204" pitchFamily="34" charset="0"/>
              </a:rPr>
              <a:t>Sequence Interval Sampling Particle Filter (SIS PF)</a:t>
            </a:r>
            <a:endParaRPr lang="en-AU" sz="2800" dirty="0"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7503" y="207279"/>
            <a:ext cx="8928992" cy="9144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dirty="0">
                <a:latin typeface="Calibri" panose="020F0502020204030204" pitchFamily="34" charset="0"/>
              </a:rPr>
              <a:t>Sequence Importance Sampling Particle Filter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6"/>
          <a:stretch/>
        </p:blipFill>
        <p:spPr>
          <a:xfrm>
            <a:off x="7596336" y="6164736"/>
            <a:ext cx="1544796" cy="697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808" y="3271511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defRPr/>
            </a:pPr>
            <a:r>
              <a:rPr lang="en-AU" dirty="0" smtClean="0"/>
              <a:t>Figures soon to </a:t>
            </a:r>
            <a:r>
              <a:rPr lang="en-AU" smtClean="0"/>
              <a:t>be published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Calibri" panose="020F0502020204030204" pitchFamily="34" charset="0"/>
              </a:rPr>
              <a:t>Tracking algorithms </a:t>
            </a:r>
            <a:r>
              <a:rPr lang="en-AU" sz="3200" dirty="0" smtClean="0">
                <a:latin typeface="Calibri" panose="020F0502020204030204" pitchFamily="34" charset="0"/>
              </a:rPr>
              <a:t>iterate and progress a model based on an observational dataset.</a:t>
            </a:r>
          </a:p>
          <a:p>
            <a:r>
              <a:rPr lang="en-AU" sz="3200" dirty="0" smtClean="0">
                <a:latin typeface="Calibri" panose="020F0502020204030204" pitchFamily="34" charset="0"/>
              </a:rPr>
              <a:t>Interactive Multiple Models switch between different systems of equations given their likelihood based on observations. </a:t>
            </a:r>
          </a:p>
          <a:p>
            <a:r>
              <a:rPr lang="en-AU" sz="3200" dirty="0" smtClean="0">
                <a:latin typeface="Calibri" panose="020F0502020204030204" pitchFamily="34" charset="0"/>
              </a:rPr>
              <a:t>Particle </a:t>
            </a:r>
            <a:r>
              <a:rPr lang="en-AU" sz="3200" dirty="0">
                <a:latin typeface="Calibri" panose="020F0502020204030204" pitchFamily="34" charset="0"/>
              </a:rPr>
              <a:t>Filters allow us to estimate unknown parameters that are not linked to observational </a:t>
            </a:r>
            <a:r>
              <a:rPr lang="en-AU" sz="3200" dirty="0" smtClean="0">
                <a:latin typeface="Calibri" panose="020F0502020204030204" pitchFamily="34" charset="0"/>
              </a:rPr>
              <a:t>data.</a:t>
            </a:r>
            <a:endParaRPr lang="en-AU" dirty="0">
              <a:latin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79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976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5900" r="3557"/>
          <a:stretch/>
        </p:blipFill>
        <p:spPr>
          <a:xfrm>
            <a:off x="539552" y="61345"/>
            <a:ext cx="7848872" cy="58605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43408"/>
            <a:ext cx="10309640" cy="6757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799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Calibri" panose="020F0502020204030204" pitchFamily="34" charset="0"/>
              </a:rPr>
              <a:t>Thank You</a:t>
            </a:r>
            <a:br>
              <a:rPr lang="en-GB" sz="5400" dirty="0">
                <a:latin typeface="Calibri" panose="020F0502020204030204" pitchFamily="34" charset="0"/>
              </a:rPr>
            </a:br>
            <a:r>
              <a:rPr lang="en-GB" sz="5400" dirty="0">
                <a:latin typeface="Calibri" panose="020F0502020204030204" pitchFamily="34" charset="0"/>
              </a:rPr>
              <a:t>Any Questions?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fireballs@curtin.edu.au</a:t>
            </a:r>
            <a:r>
              <a:rPr lang="en-GB" sz="3600" dirty="0">
                <a:latin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</a:rPr>
              <a:t>fireballsinthesky.com.au</a:t>
            </a:r>
            <a:br>
              <a:rPr lang="en-GB" sz="3600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Mass Determination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/>
                          <m:t>𝑑𝑣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/>
                          <m:t>𝑑𝑡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AU" sz="400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4000" dirty="0" smtClean="0">
                    <a:solidFill>
                      <a:schemeClr val="tx1"/>
                    </a:solidFill>
                  </a:rPr>
                  <a:t> gravity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  <a:blipFill rotWithShape="0">
                <a:blip r:embed="rId4"/>
                <a:stretch>
                  <a:fillRect r="-2151" b="-1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smtClean="0">
                              <a:solidFill>
                                <a:schemeClr val="tx1"/>
                              </a:solidFill>
                            </a:rPr>
                            <m:t>𝑑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schemeClr val="tx1"/>
                              </a:solidFill>
                            </a:rPr>
                            <m:t>𝑑𝑡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GB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GB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24128" y="5803584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 charset="0"/>
              </a:rPr>
              <a:t>(modified from </a:t>
            </a:r>
            <a:r>
              <a:rPr lang="en-US" dirty="0" err="1" smtClean="0">
                <a:latin typeface="TimesNewRomanPSMT" charset="0"/>
              </a:rPr>
              <a:t>Bronshten</a:t>
            </a:r>
            <a:r>
              <a:rPr lang="en-US" dirty="0" smtClean="0">
                <a:latin typeface="TimesNewRomanPSMT" charset="0"/>
              </a:rPr>
              <a:t>, 1963)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Mass Determination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/>
                          <m:t>𝑑𝑣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/>
                          <m:t>𝑑𝑡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GB" sz="4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4000" dirty="0" smtClean="0"/>
                  <a:t> </a:t>
                </a:r>
                <a14:m>
                  <m:oMath xmlns:m="http://schemas.openxmlformats.org/officeDocument/2006/math">
                    <m:r>
                      <a:rPr lang="en-AU" sz="4000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AU" sz="40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4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gravity</a:t>
                </a:r>
                <a:endParaRPr lang="en-GB" sz="4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  <a:blipFill rotWithShape="1">
                <a:blip r:embed="rId4"/>
                <a:stretch>
                  <a:fillRect r="-2151" b="-111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smtClean="0"/>
                            <m:t>𝑑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/>
                            <m:t>𝑑𝑡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GB" sz="3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GB" sz="3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24128" y="5803584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 charset="0"/>
              </a:rPr>
              <a:t>(modified from </a:t>
            </a:r>
            <a:r>
              <a:rPr lang="en-US" dirty="0" err="1" smtClean="0">
                <a:latin typeface="TimesNewRomanPSMT" charset="0"/>
              </a:rPr>
              <a:t>Bronshten</a:t>
            </a:r>
            <a:r>
              <a:rPr lang="en-US" dirty="0" smtClean="0">
                <a:latin typeface="TimesNewRomanPSMT" charset="0"/>
              </a:rPr>
              <a:t>, 1963)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Mass Determination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/>
                          <m:t>𝑑𝑣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/>
                          <m:t>𝑑𝑡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sz="4000" i="1" smtClean="0">
                            <a:solidFill>
                              <a:schemeClr val="bg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000" i="1">
                                <a:solidFill>
                                  <a:schemeClr val="bg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solidFill>
                                  <a:schemeClr val="bg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chemeClr val="bg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000" i="1" smtClean="0">
                                <a:solidFill>
                                  <a:schemeClr val="bg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solidFill>
                                  <a:schemeClr val="bg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4000" b="0" i="1" smtClean="0">
                                <a:solidFill>
                                  <a:schemeClr val="bg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AU" sz="4000" i="1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4000" dirty="0" smtClean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 gravity</a:t>
                </a:r>
                <a:endParaRPr lang="en-GB" sz="4000" dirty="0">
                  <a:solidFill>
                    <a:schemeClr val="bg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  <a:blipFill rotWithShape="0">
                <a:blip r:embed="rId4"/>
                <a:stretch>
                  <a:fillRect r="-2151" b="-1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smtClean="0">
                              <a:solidFill>
                                <a:schemeClr val="tx1"/>
                              </a:solidFill>
                            </a:rPr>
                            <m:t>𝑑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schemeClr val="tx1"/>
                              </a:solidFill>
                            </a:rPr>
                            <m:t>𝑑𝑡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GB" sz="360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GB" sz="360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724128" y="5803584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 charset="0"/>
              </a:rPr>
              <a:t>(modified from </a:t>
            </a:r>
            <a:r>
              <a:rPr lang="en-US" dirty="0" err="1" smtClean="0">
                <a:latin typeface="TimesNewRomanPSMT" charset="0"/>
              </a:rPr>
              <a:t>Bronshten</a:t>
            </a:r>
            <a:r>
              <a:rPr lang="en-US" dirty="0" smtClean="0">
                <a:latin typeface="TimesNewRomanPSMT" charset="0"/>
              </a:rPr>
              <a:t>, 1963)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3" y="207279"/>
            <a:ext cx="8928992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>
                <a:latin typeface="Calibri" panose="020F0502020204030204" pitchFamily="34" charset="0"/>
              </a:rPr>
              <a:t>Mass Determination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83567" y="4077072"/>
            <a:ext cx="8064897" cy="20829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2800" b="1" u="sng" dirty="0"/>
              <a:t>Tracking Algorithms: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Uses equations and observations </a:t>
            </a:r>
          </a:p>
          <a:p>
            <a:r>
              <a:rPr lang="en-AU" sz="2800" dirty="0"/>
              <a:t>    to determine estimate of state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With comprehensive errors</a:t>
            </a:r>
          </a:p>
          <a:p>
            <a:endParaRPr lang="en-AU" sz="2800" dirty="0"/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88992" y="4279657"/>
                <a:ext cx="2736304" cy="16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AU" sz="3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AU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AU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3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AU" sz="32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AU" sz="32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AU" sz="32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AU" sz="3200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992" y="4279657"/>
                <a:ext cx="2736304" cy="1677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>
                            <a:solidFill>
                              <a:schemeClr val="tx1">
                                <a:lumMod val="95000"/>
                              </a:schemeClr>
                            </a:solidFill>
                          </a:rPr>
                          <m:t>𝑑𝑣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>
                            <a:solidFill>
                              <a:schemeClr val="tx1">
                                <a:lumMod val="95000"/>
                              </a:schemeClr>
                            </a:solidFill>
                          </a:rPr>
                          <m:t>𝑑𝑡</m:t>
                        </m:r>
                      </m:den>
                    </m:f>
                    <m:r>
                      <a:rPr lang="en-GB" sz="40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40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40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GB" sz="40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sz="4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0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00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40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4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40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AU" sz="40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4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gravity</a:t>
                </a:r>
                <a:endParaRPr lang="en-GB" sz="40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13" y="1124744"/>
                <a:ext cx="6235804" cy="1091966"/>
              </a:xfrm>
              <a:prstGeom prst="rect">
                <a:avLst/>
              </a:prstGeom>
              <a:blipFill rotWithShape="0">
                <a:blip r:embed="rId5"/>
                <a:stretch>
                  <a:fillRect r="-2151" b="-1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</a:rPr>
                            <m:t>𝑑</m:t>
                          </m:r>
                          <m:r>
                            <a:rPr lang="en-GB" sz="3600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</a:rPr>
                            <m:t>𝑑𝑡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GB" sz="360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GB" sz="360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GB" sz="3600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25" y="2429935"/>
                <a:ext cx="6093980" cy="11441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8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95736" y="1263789"/>
                <a:ext cx="1394677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AU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63789"/>
                <a:ext cx="1394677" cy="984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03647" y="207279"/>
            <a:ext cx="7632847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dirty="0" smtClean="0">
                <a:latin typeface="Calibri" panose="020F0502020204030204" pitchFamily="34" charset="0"/>
              </a:rPr>
              <a:t>Initiation </a:t>
            </a:r>
            <a:r>
              <a:rPr lang="en-AU" dirty="0">
                <a:latin typeface="Calibri" panose="020F0502020204030204" pitchFamily="34" charset="0"/>
              </a:rPr>
              <a:t>of State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26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0383824">
            <a:off x="1316629" y="1800849"/>
            <a:ext cx="329319" cy="387915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2855" y="2060848"/>
            <a:ext cx="851984" cy="521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2855" y="2060848"/>
            <a:ext cx="885404" cy="81070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2855" y="2060848"/>
            <a:ext cx="1082126" cy="34383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20383824">
            <a:off x="1241043" y="1690224"/>
            <a:ext cx="517147" cy="609164"/>
          </a:xfrm>
          <a:custGeom>
            <a:avLst/>
            <a:gdLst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533"/>
              <a:gd name="connsiteY0" fmla="*/ 102519 h 1617737"/>
              <a:gd name="connsiteX1" fmla="*/ 1308129 w 1309533"/>
              <a:gd name="connsiteY1" fmla="*/ 1258219 h 1617737"/>
              <a:gd name="connsiteX2" fmla="*/ 673129 w 1309533"/>
              <a:gd name="connsiteY2" fmla="*/ 1575719 h 1617737"/>
              <a:gd name="connsiteX3" fmla="*/ 29 w 1309533"/>
              <a:gd name="connsiteY3" fmla="*/ 458119 h 1617737"/>
              <a:gd name="connsiteX4" fmla="*/ 698529 w 1309533"/>
              <a:gd name="connsiteY4" fmla="*/ 966119 h 1617737"/>
              <a:gd name="connsiteX5" fmla="*/ 495329 w 1309533"/>
              <a:gd name="connsiteY5" fmla="*/ 153319 h 1617737"/>
              <a:gd name="connsiteX6" fmla="*/ 495329 w 1309533"/>
              <a:gd name="connsiteY6" fmla="*/ 102519 h 1617737"/>
              <a:gd name="connsiteX0" fmla="*/ 495329 w 1309154"/>
              <a:gd name="connsiteY0" fmla="*/ 103039 h 1618628"/>
              <a:gd name="connsiteX1" fmla="*/ 522496 w 1309154"/>
              <a:gd name="connsiteY1" fmla="*/ 83161 h 1618628"/>
              <a:gd name="connsiteX2" fmla="*/ 1308129 w 1309154"/>
              <a:gd name="connsiteY2" fmla="*/ 1258739 h 1618628"/>
              <a:gd name="connsiteX3" fmla="*/ 673129 w 1309154"/>
              <a:gd name="connsiteY3" fmla="*/ 1576239 h 1618628"/>
              <a:gd name="connsiteX4" fmla="*/ 29 w 1309154"/>
              <a:gd name="connsiteY4" fmla="*/ 458639 h 1618628"/>
              <a:gd name="connsiteX5" fmla="*/ 698529 w 1309154"/>
              <a:gd name="connsiteY5" fmla="*/ 966639 h 1618628"/>
              <a:gd name="connsiteX6" fmla="*/ 495329 w 1309154"/>
              <a:gd name="connsiteY6" fmla="*/ 153839 h 1618628"/>
              <a:gd name="connsiteX7" fmla="*/ 495329 w 1309154"/>
              <a:gd name="connsiteY7" fmla="*/ 103039 h 1618628"/>
              <a:gd name="connsiteX0" fmla="*/ 495329 w 1309533"/>
              <a:gd name="connsiteY0" fmla="*/ 25053 h 1540271"/>
              <a:gd name="connsiteX1" fmla="*/ 1308129 w 1309533"/>
              <a:gd name="connsiteY1" fmla="*/ 1180753 h 1540271"/>
              <a:gd name="connsiteX2" fmla="*/ 673129 w 1309533"/>
              <a:gd name="connsiteY2" fmla="*/ 1498253 h 1540271"/>
              <a:gd name="connsiteX3" fmla="*/ 29 w 1309533"/>
              <a:gd name="connsiteY3" fmla="*/ 380653 h 1540271"/>
              <a:gd name="connsiteX4" fmla="*/ 698529 w 1309533"/>
              <a:gd name="connsiteY4" fmla="*/ 888653 h 1540271"/>
              <a:gd name="connsiteX5" fmla="*/ 495329 w 1309533"/>
              <a:gd name="connsiteY5" fmla="*/ 75853 h 1540271"/>
              <a:gd name="connsiteX6" fmla="*/ 495329 w 1309533"/>
              <a:gd name="connsiteY6" fmla="*/ 25053 h 1540271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2006 h 1517224"/>
              <a:gd name="connsiteX1" fmla="*/ 1308129 w 1309533"/>
              <a:gd name="connsiteY1" fmla="*/ 1157706 h 1517224"/>
              <a:gd name="connsiteX2" fmla="*/ 673129 w 1309533"/>
              <a:gd name="connsiteY2" fmla="*/ 1475206 h 1517224"/>
              <a:gd name="connsiteX3" fmla="*/ 29 w 1309533"/>
              <a:gd name="connsiteY3" fmla="*/ 357606 h 1517224"/>
              <a:gd name="connsiteX4" fmla="*/ 698529 w 1309533"/>
              <a:gd name="connsiteY4" fmla="*/ 865606 h 1517224"/>
              <a:gd name="connsiteX5" fmla="*/ 495329 w 1309533"/>
              <a:gd name="connsiteY5" fmla="*/ 2006 h 1517224"/>
              <a:gd name="connsiteX0" fmla="*/ 495329 w 1309533"/>
              <a:gd name="connsiteY0" fmla="*/ 1 h 1515219"/>
              <a:gd name="connsiteX1" fmla="*/ 1308129 w 1309533"/>
              <a:gd name="connsiteY1" fmla="*/ 1155701 h 1515219"/>
              <a:gd name="connsiteX2" fmla="*/ 673129 w 1309533"/>
              <a:gd name="connsiteY2" fmla="*/ 1473201 h 1515219"/>
              <a:gd name="connsiteX3" fmla="*/ 29 w 1309533"/>
              <a:gd name="connsiteY3" fmla="*/ 355601 h 1515219"/>
              <a:gd name="connsiteX4" fmla="*/ 698529 w 1309533"/>
              <a:gd name="connsiteY4" fmla="*/ 863601 h 1515219"/>
              <a:gd name="connsiteX5" fmla="*/ 495329 w 1309533"/>
              <a:gd name="connsiteY5" fmla="*/ 1 h 1515219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29 w 1309533"/>
              <a:gd name="connsiteY0" fmla="*/ 740 h 1515958"/>
              <a:gd name="connsiteX1" fmla="*/ 1308129 w 1309533"/>
              <a:gd name="connsiteY1" fmla="*/ 1156440 h 1515958"/>
              <a:gd name="connsiteX2" fmla="*/ 673129 w 1309533"/>
              <a:gd name="connsiteY2" fmla="*/ 1473940 h 1515958"/>
              <a:gd name="connsiteX3" fmla="*/ 29 w 1309533"/>
              <a:gd name="connsiteY3" fmla="*/ 356340 h 1515958"/>
              <a:gd name="connsiteX4" fmla="*/ 698529 w 1309533"/>
              <a:gd name="connsiteY4" fmla="*/ 864340 h 1515958"/>
              <a:gd name="connsiteX5" fmla="*/ 495329 w 1309533"/>
              <a:gd name="connsiteY5" fmla="*/ 740 h 1515958"/>
              <a:gd name="connsiteX0" fmla="*/ 495350 w 1310540"/>
              <a:gd name="connsiteY0" fmla="*/ 740 h 1552016"/>
              <a:gd name="connsiteX1" fmla="*/ 1308150 w 1310540"/>
              <a:gd name="connsiteY1" fmla="*/ 1156440 h 1552016"/>
              <a:gd name="connsiteX2" fmla="*/ 673150 w 1310540"/>
              <a:gd name="connsiteY2" fmla="*/ 1473940 h 1552016"/>
              <a:gd name="connsiteX3" fmla="*/ 50 w 1310540"/>
              <a:gd name="connsiteY3" fmla="*/ 356340 h 1552016"/>
              <a:gd name="connsiteX4" fmla="*/ 698550 w 1310540"/>
              <a:gd name="connsiteY4" fmla="*/ 864340 h 1552016"/>
              <a:gd name="connsiteX5" fmla="*/ 495350 w 1310540"/>
              <a:gd name="connsiteY5" fmla="*/ 740 h 1552016"/>
              <a:gd name="connsiteX0" fmla="*/ 495350 w 1308259"/>
              <a:gd name="connsiteY0" fmla="*/ 844 h 1571804"/>
              <a:gd name="connsiteX1" fmla="*/ 1308150 w 1308259"/>
              <a:gd name="connsiteY1" fmla="*/ 1156544 h 1571804"/>
              <a:gd name="connsiteX2" fmla="*/ 673150 w 1308259"/>
              <a:gd name="connsiteY2" fmla="*/ 1474044 h 1571804"/>
              <a:gd name="connsiteX3" fmla="*/ 50 w 1308259"/>
              <a:gd name="connsiteY3" fmla="*/ 356444 h 1571804"/>
              <a:gd name="connsiteX4" fmla="*/ 698550 w 1308259"/>
              <a:gd name="connsiteY4" fmla="*/ 864444 h 1571804"/>
              <a:gd name="connsiteX5" fmla="*/ 495350 w 1308259"/>
              <a:gd name="connsiteY5" fmla="*/ 844 h 1571804"/>
              <a:gd name="connsiteX0" fmla="*/ 495330 w 1371792"/>
              <a:gd name="connsiteY0" fmla="*/ 779 h 1556347"/>
              <a:gd name="connsiteX1" fmla="*/ 1371740 w 1371792"/>
              <a:gd name="connsiteY1" fmla="*/ 1228041 h 1556347"/>
              <a:gd name="connsiteX2" fmla="*/ 673130 w 1371792"/>
              <a:gd name="connsiteY2" fmla="*/ 1473979 h 1556347"/>
              <a:gd name="connsiteX3" fmla="*/ 30 w 1371792"/>
              <a:gd name="connsiteY3" fmla="*/ 356379 h 1556347"/>
              <a:gd name="connsiteX4" fmla="*/ 698530 w 1371792"/>
              <a:gd name="connsiteY4" fmla="*/ 864379 h 1556347"/>
              <a:gd name="connsiteX5" fmla="*/ 495330 w 1371792"/>
              <a:gd name="connsiteY5" fmla="*/ 779 h 1556347"/>
              <a:gd name="connsiteX0" fmla="*/ 495321 w 1373901"/>
              <a:gd name="connsiteY0" fmla="*/ 699 h 1607849"/>
              <a:gd name="connsiteX1" fmla="*/ 1371731 w 1373901"/>
              <a:gd name="connsiteY1" fmla="*/ 1227961 h 1607849"/>
              <a:gd name="connsiteX2" fmla="*/ 720828 w 1373901"/>
              <a:gd name="connsiteY2" fmla="*/ 1561364 h 1607849"/>
              <a:gd name="connsiteX3" fmla="*/ 21 w 1373901"/>
              <a:gd name="connsiteY3" fmla="*/ 356299 h 1607849"/>
              <a:gd name="connsiteX4" fmla="*/ 698521 w 1373901"/>
              <a:gd name="connsiteY4" fmla="*/ 864299 h 1607849"/>
              <a:gd name="connsiteX5" fmla="*/ 495321 w 1373901"/>
              <a:gd name="connsiteY5" fmla="*/ 699 h 1607849"/>
              <a:gd name="connsiteX0" fmla="*/ 495321 w 1414732"/>
              <a:gd name="connsiteY0" fmla="*/ 702 h 1678744"/>
              <a:gd name="connsiteX1" fmla="*/ 1371731 w 1414732"/>
              <a:gd name="connsiteY1" fmla="*/ 1227964 h 1678744"/>
              <a:gd name="connsiteX2" fmla="*/ 1222203 w 1414732"/>
              <a:gd name="connsiteY2" fmla="*/ 1594938 h 1678744"/>
              <a:gd name="connsiteX3" fmla="*/ 720828 w 1414732"/>
              <a:gd name="connsiteY3" fmla="*/ 1561367 h 1678744"/>
              <a:gd name="connsiteX4" fmla="*/ 21 w 1414732"/>
              <a:gd name="connsiteY4" fmla="*/ 356302 h 1678744"/>
              <a:gd name="connsiteX5" fmla="*/ 698521 w 1414732"/>
              <a:gd name="connsiteY5" fmla="*/ 864302 h 1678744"/>
              <a:gd name="connsiteX6" fmla="*/ 495321 w 1414732"/>
              <a:gd name="connsiteY6" fmla="*/ 702 h 1678744"/>
              <a:gd name="connsiteX0" fmla="*/ 497243 w 1416654"/>
              <a:gd name="connsiteY0" fmla="*/ 702 h 1608414"/>
              <a:gd name="connsiteX1" fmla="*/ 1373653 w 1416654"/>
              <a:gd name="connsiteY1" fmla="*/ 1227964 h 1608414"/>
              <a:gd name="connsiteX2" fmla="*/ 1224125 w 1416654"/>
              <a:gd name="connsiteY2" fmla="*/ 1594938 h 1608414"/>
              <a:gd name="connsiteX3" fmla="*/ 516016 w 1416654"/>
              <a:gd name="connsiteY3" fmla="*/ 1322828 h 1608414"/>
              <a:gd name="connsiteX4" fmla="*/ 1943 w 1416654"/>
              <a:gd name="connsiteY4" fmla="*/ 356302 h 1608414"/>
              <a:gd name="connsiteX5" fmla="*/ 700443 w 1416654"/>
              <a:gd name="connsiteY5" fmla="*/ 864302 h 1608414"/>
              <a:gd name="connsiteX6" fmla="*/ 497243 w 1416654"/>
              <a:gd name="connsiteY6" fmla="*/ 702 h 1608414"/>
              <a:gd name="connsiteX0" fmla="*/ 496901 w 1416312"/>
              <a:gd name="connsiteY0" fmla="*/ 702 h 1612393"/>
              <a:gd name="connsiteX1" fmla="*/ 1373311 w 1416312"/>
              <a:gd name="connsiteY1" fmla="*/ 1227964 h 1612393"/>
              <a:gd name="connsiteX2" fmla="*/ 1223783 w 1416312"/>
              <a:gd name="connsiteY2" fmla="*/ 1594938 h 1612393"/>
              <a:gd name="connsiteX3" fmla="*/ 515674 w 1416312"/>
              <a:gd name="connsiteY3" fmla="*/ 1322828 h 1612393"/>
              <a:gd name="connsiteX4" fmla="*/ 1601 w 1416312"/>
              <a:gd name="connsiteY4" fmla="*/ 356302 h 1612393"/>
              <a:gd name="connsiteX5" fmla="*/ 700101 w 1416312"/>
              <a:gd name="connsiteY5" fmla="*/ 864302 h 1612393"/>
              <a:gd name="connsiteX6" fmla="*/ 496901 w 1416312"/>
              <a:gd name="connsiteY6" fmla="*/ 702 h 1612393"/>
              <a:gd name="connsiteX0" fmla="*/ 496901 w 1332142"/>
              <a:gd name="connsiteY0" fmla="*/ 927 h 1612618"/>
              <a:gd name="connsiteX1" fmla="*/ 1261993 w 1332142"/>
              <a:gd name="connsiteY1" fmla="*/ 981699 h 1612618"/>
              <a:gd name="connsiteX2" fmla="*/ 1223783 w 1332142"/>
              <a:gd name="connsiteY2" fmla="*/ 1595163 h 1612618"/>
              <a:gd name="connsiteX3" fmla="*/ 515674 w 1332142"/>
              <a:gd name="connsiteY3" fmla="*/ 1323053 h 1612618"/>
              <a:gd name="connsiteX4" fmla="*/ 1601 w 1332142"/>
              <a:gd name="connsiteY4" fmla="*/ 356527 h 1612618"/>
              <a:gd name="connsiteX5" fmla="*/ 700101 w 1332142"/>
              <a:gd name="connsiteY5" fmla="*/ 864527 h 1612618"/>
              <a:gd name="connsiteX6" fmla="*/ 496901 w 1332142"/>
              <a:gd name="connsiteY6" fmla="*/ 927 h 1612618"/>
              <a:gd name="connsiteX0" fmla="*/ 496901 w 1363221"/>
              <a:gd name="connsiteY0" fmla="*/ 850 h 1612541"/>
              <a:gd name="connsiteX1" fmla="*/ 1261993 w 1363221"/>
              <a:gd name="connsiteY1" fmla="*/ 981622 h 1612541"/>
              <a:gd name="connsiteX2" fmla="*/ 1223783 w 1363221"/>
              <a:gd name="connsiteY2" fmla="*/ 1595086 h 1612541"/>
              <a:gd name="connsiteX3" fmla="*/ 515674 w 1363221"/>
              <a:gd name="connsiteY3" fmla="*/ 1322976 h 1612541"/>
              <a:gd name="connsiteX4" fmla="*/ 1601 w 1363221"/>
              <a:gd name="connsiteY4" fmla="*/ 356450 h 1612541"/>
              <a:gd name="connsiteX5" fmla="*/ 700101 w 1363221"/>
              <a:gd name="connsiteY5" fmla="*/ 864450 h 1612541"/>
              <a:gd name="connsiteX6" fmla="*/ 496901 w 1363221"/>
              <a:gd name="connsiteY6" fmla="*/ 850 h 1612541"/>
              <a:gd name="connsiteX0" fmla="*/ 497170 w 1303044"/>
              <a:gd name="connsiteY0" fmla="*/ 900 h 1483936"/>
              <a:gd name="connsiteX1" fmla="*/ 1262262 w 1303044"/>
              <a:gd name="connsiteY1" fmla="*/ 981672 h 1483936"/>
              <a:gd name="connsiteX2" fmla="*/ 1136587 w 1303044"/>
              <a:gd name="connsiteY2" fmla="*/ 1452012 h 1483936"/>
              <a:gd name="connsiteX3" fmla="*/ 515943 w 1303044"/>
              <a:gd name="connsiteY3" fmla="*/ 1323026 h 1483936"/>
              <a:gd name="connsiteX4" fmla="*/ 1870 w 1303044"/>
              <a:gd name="connsiteY4" fmla="*/ 356500 h 1483936"/>
              <a:gd name="connsiteX5" fmla="*/ 700370 w 1303044"/>
              <a:gd name="connsiteY5" fmla="*/ 864500 h 1483936"/>
              <a:gd name="connsiteX6" fmla="*/ 497170 w 1303044"/>
              <a:gd name="connsiteY6" fmla="*/ 900 h 1483936"/>
              <a:gd name="connsiteX0" fmla="*/ 497170 w 1301802"/>
              <a:gd name="connsiteY0" fmla="*/ 900 h 1483936"/>
              <a:gd name="connsiteX1" fmla="*/ 1262262 w 1301802"/>
              <a:gd name="connsiteY1" fmla="*/ 981672 h 1483936"/>
              <a:gd name="connsiteX2" fmla="*/ 1136587 w 1301802"/>
              <a:gd name="connsiteY2" fmla="*/ 1452012 h 1483936"/>
              <a:gd name="connsiteX3" fmla="*/ 515943 w 1301802"/>
              <a:gd name="connsiteY3" fmla="*/ 1323026 h 1483936"/>
              <a:gd name="connsiteX4" fmla="*/ 1870 w 1301802"/>
              <a:gd name="connsiteY4" fmla="*/ 356500 h 1483936"/>
              <a:gd name="connsiteX5" fmla="*/ 700370 w 1301802"/>
              <a:gd name="connsiteY5" fmla="*/ 864500 h 1483936"/>
              <a:gd name="connsiteX6" fmla="*/ 497170 w 1301802"/>
              <a:gd name="connsiteY6" fmla="*/ 900 h 1483936"/>
              <a:gd name="connsiteX0" fmla="*/ 497170 w 1301802"/>
              <a:gd name="connsiteY0" fmla="*/ 900 h 1501579"/>
              <a:gd name="connsiteX1" fmla="*/ 1262262 w 1301802"/>
              <a:gd name="connsiteY1" fmla="*/ 981672 h 1501579"/>
              <a:gd name="connsiteX2" fmla="*/ 1136587 w 1301802"/>
              <a:gd name="connsiteY2" fmla="*/ 1452012 h 1501579"/>
              <a:gd name="connsiteX3" fmla="*/ 515943 w 1301802"/>
              <a:gd name="connsiteY3" fmla="*/ 1323026 h 1501579"/>
              <a:gd name="connsiteX4" fmla="*/ 1870 w 1301802"/>
              <a:gd name="connsiteY4" fmla="*/ 356500 h 1501579"/>
              <a:gd name="connsiteX5" fmla="*/ 700370 w 1301802"/>
              <a:gd name="connsiteY5" fmla="*/ 864500 h 1501579"/>
              <a:gd name="connsiteX6" fmla="*/ 497170 w 1301802"/>
              <a:gd name="connsiteY6" fmla="*/ 900 h 1501579"/>
              <a:gd name="connsiteX0" fmla="*/ 497170 w 1356769"/>
              <a:gd name="connsiteY0" fmla="*/ 1059 h 1501738"/>
              <a:gd name="connsiteX1" fmla="*/ 1325872 w 1356769"/>
              <a:gd name="connsiteY1" fmla="*/ 862562 h 1501738"/>
              <a:gd name="connsiteX2" fmla="*/ 1136587 w 1356769"/>
              <a:gd name="connsiteY2" fmla="*/ 1452171 h 1501738"/>
              <a:gd name="connsiteX3" fmla="*/ 515943 w 1356769"/>
              <a:gd name="connsiteY3" fmla="*/ 1323185 h 1501738"/>
              <a:gd name="connsiteX4" fmla="*/ 1870 w 1356769"/>
              <a:gd name="connsiteY4" fmla="*/ 356659 h 1501738"/>
              <a:gd name="connsiteX5" fmla="*/ 700370 w 1356769"/>
              <a:gd name="connsiteY5" fmla="*/ 864659 h 1501738"/>
              <a:gd name="connsiteX6" fmla="*/ 497170 w 1356769"/>
              <a:gd name="connsiteY6" fmla="*/ 1059 h 1501738"/>
              <a:gd name="connsiteX0" fmla="*/ 497170 w 1388990"/>
              <a:gd name="connsiteY0" fmla="*/ 1024 h 1501703"/>
              <a:gd name="connsiteX1" fmla="*/ 1325872 w 1388990"/>
              <a:gd name="connsiteY1" fmla="*/ 862527 h 1501703"/>
              <a:gd name="connsiteX2" fmla="*/ 1136587 w 1388990"/>
              <a:gd name="connsiteY2" fmla="*/ 1452136 h 1501703"/>
              <a:gd name="connsiteX3" fmla="*/ 515943 w 1388990"/>
              <a:gd name="connsiteY3" fmla="*/ 1323150 h 1501703"/>
              <a:gd name="connsiteX4" fmla="*/ 1870 w 1388990"/>
              <a:gd name="connsiteY4" fmla="*/ 356624 h 1501703"/>
              <a:gd name="connsiteX5" fmla="*/ 700370 w 1388990"/>
              <a:gd name="connsiteY5" fmla="*/ 864624 h 1501703"/>
              <a:gd name="connsiteX6" fmla="*/ 497170 w 1388990"/>
              <a:gd name="connsiteY6" fmla="*/ 1024 h 1501703"/>
              <a:gd name="connsiteX0" fmla="*/ 497314 w 1405339"/>
              <a:gd name="connsiteY0" fmla="*/ 1082 h 1573790"/>
              <a:gd name="connsiteX1" fmla="*/ 1326016 w 1405339"/>
              <a:gd name="connsiteY1" fmla="*/ 862585 h 1573790"/>
              <a:gd name="connsiteX2" fmla="*/ 1303708 w 1405339"/>
              <a:gd name="connsiteY2" fmla="*/ 1539658 h 1573790"/>
              <a:gd name="connsiteX3" fmla="*/ 516087 w 1405339"/>
              <a:gd name="connsiteY3" fmla="*/ 1323208 h 1573790"/>
              <a:gd name="connsiteX4" fmla="*/ 2014 w 1405339"/>
              <a:gd name="connsiteY4" fmla="*/ 356682 h 1573790"/>
              <a:gd name="connsiteX5" fmla="*/ 700514 w 1405339"/>
              <a:gd name="connsiteY5" fmla="*/ 864682 h 1573790"/>
              <a:gd name="connsiteX6" fmla="*/ 497314 w 1405339"/>
              <a:gd name="connsiteY6" fmla="*/ 1082 h 1573790"/>
              <a:gd name="connsiteX0" fmla="*/ 497314 w 1424001"/>
              <a:gd name="connsiteY0" fmla="*/ 1082 h 1573790"/>
              <a:gd name="connsiteX1" fmla="*/ 1326016 w 1424001"/>
              <a:gd name="connsiteY1" fmla="*/ 862585 h 1573790"/>
              <a:gd name="connsiteX2" fmla="*/ 1303708 w 1424001"/>
              <a:gd name="connsiteY2" fmla="*/ 1539658 h 1573790"/>
              <a:gd name="connsiteX3" fmla="*/ 516087 w 1424001"/>
              <a:gd name="connsiteY3" fmla="*/ 1323208 h 1573790"/>
              <a:gd name="connsiteX4" fmla="*/ 2014 w 1424001"/>
              <a:gd name="connsiteY4" fmla="*/ 356682 h 1573790"/>
              <a:gd name="connsiteX5" fmla="*/ 700514 w 1424001"/>
              <a:gd name="connsiteY5" fmla="*/ 864682 h 1573790"/>
              <a:gd name="connsiteX6" fmla="*/ 497314 w 1424001"/>
              <a:gd name="connsiteY6" fmla="*/ 1082 h 1573790"/>
              <a:gd name="connsiteX0" fmla="*/ 497314 w 1424001"/>
              <a:gd name="connsiteY0" fmla="*/ 1082 h 1604358"/>
              <a:gd name="connsiteX1" fmla="*/ 1326016 w 1424001"/>
              <a:gd name="connsiteY1" fmla="*/ 862585 h 1604358"/>
              <a:gd name="connsiteX2" fmla="*/ 1303708 w 1424001"/>
              <a:gd name="connsiteY2" fmla="*/ 1539658 h 1604358"/>
              <a:gd name="connsiteX3" fmla="*/ 516087 w 1424001"/>
              <a:gd name="connsiteY3" fmla="*/ 1323208 h 1604358"/>
              <a:gd name="connsiteX4" fmla="*/ 2014 w 1424001"/>
              <a:gd name="connsiteY4" fmla="*/ 356682 h 1604358"/>
              <a:gd name="connsiteX5" fmla="*/ 700514 w 1424001"/>
              <a:gd name="connsiteY5" fmla="*/ 864682 h 1604358"/>
              <a:gd name="connsiteX6" fmla="*/ 497314 w 1424001"/>
              <a:gd name="connsiteY6" fmla="*/ 1082 h 1604358"/>
              <a:gd name="connsiteX0" fmla="*/ 497314 w 1441894"/>
              <a:gd name="connsiteY0" fmla="*/ 1082 h 1604358"/>
              <a:gd name="connsiteX1" fmla="*/ 1326016 w 1441894"/>
              <a:gd name="connsiteY1" fmla="*/ 862585 h 1604358"/>
              <a:gd name="connsiteX2" fmla="*/ 1303708 w 1441894"/>
              <a:gd name="connsiteY2" fmla="*/ 1539658 h 1604358"/>
              <a:gd name="connsiteX3" fmla="*/ 516087 w 1441894"/>
              <a:gd name="connsiteY3" fmla="*/ 1323208 h 1604358"/>
              <a:gd name="connsiteX4" fmla="*/ 2014 w 1441894"/>
              <a:gd name="connsiteY4" fmla="*/ 356682 h 1604358"/>
              <a:gd name="connsiteX5" fmla="*/ 700514 w 1441894"/>
              <a:gd name="connsiteY5" fmla="*/ 864682 h 1604358"/>
              <a:gd name="connsiteX6" fmla="*/ 497314 w 1441894"/>
              <a:gd name="connsiteY6" fmla="*/ 1082 h 1604358"/>
              <a:gd name="connsiteX0" fmla="*/ 338288 w 1451663"/>
              <a:gd name="connsiteY0" fmla="*/ 1275 h 1485282"/>
              <a:gd name="connsiteX1" fmla="*/ 1326016 w 1451663"/>
              <a:gd name="connsiteY1" fmla="*/ 743509 h 1485282"/>
              <a:gd name="connsiteX2" fmla="*/ 1303708 w 1451663"/>
              <a:gd name="connsiteY2" fmla="*/ 1420582 h 1485282"/>
              <a:gd name="connsiteX3" fmla="*/ 516087 w 1451663"/>
              <a:gd name="connsiteY3" fmla="*/ 1204132 h 1485282"/>
              <a:gd name="connsiteX4" fmla="*/ 2014 w 1451663"/>
              <a:gd name="connsiteY4" fmla="*/ 237606 h 1485282"/>
              <a:gd name="connsiteX5" fmla="*/ 700514 w 1451663"/>
              <a:gd name="connsiteY5" fmla="*/ 745606 h 1485282"/>
              <a:gd name="connsiteX6" fmla="*/ 338288 w 1451663"/>
              <a:gd name="connsiteY6" fmla="*/ 1275 h 1485282"/>
              <a:gd name="connsiteX0" fmla="*/ 180459 w 1293834"/>
              <a:gd name="connsiteY0" fmla="*/ 1275 h 1486809"/>
              <a:gd name="connsiteX1" fmla="*/ 1168187 w 1293834"/>
              <a:gd name="connsiteY1" fmla="*/ 743509 h 1486809"/>
              <a:gd name="connsiteX2" fmla="*/ 1145879 w 1293834"/>
              <a:gd name="connsiteY2" fmla="*/ 1420582 h 1486809"/>
              <a:gd name="connsiteX3" fmla="*/ 358258 w 1293834"/>
              <a:gd name="connsiteY3" fmla="*/ 1204132 h 1486809"/>
              <a:gd name="connsiteX4" fmla="*/ 3212 w 1293834"/>
              <a:gd name="connsiteY4" fmla="*/ 181947 h 1486809"/>
              <a:gd name="connsiteX5" fmla="*/ 542685 w 1293834"/>
              <a:gd name="connsiteY5" fmla="*/ 745606 h 1486809"/>
              <a:gd name="connsiteX6" fmla="*/ 180459 w 1293834"/>
              <a:gd name="connsiteY6" fmla="*/ 1275 h 1486809"/>
              <a:gd name="connsiteX0" fmla="*/ 180459 w 1208224"/>
              <a:gd name="connsiteY0" fmla="*/ 1647 h 1457509"/>
              <a:gd name="connsiteX1" fmla="*/ 1048917 w 1208224"/>
              <a:gd name="connsiteY1" fmla="*/ 616660 h 1457509"/>
              <a:gd name="connsiteX2" fmla="*/ 1145879 w 1208224"/>
              <a:gd name="connsiteY2" fmla="*/ 1420954 h 1457509"/>
              <a:gd name="connsiteX3" fmla="*/ 358258 w 1208224"/>
              <a:gd name="connsiteY3" fmla="*/ 1204504 h 1457509"/>
              <a:gd name="connsiteX4" fmla="*/ 3212 w 1208224"/>
              <a:gd name="connsiteY4" fmla="*/ 182319 h 1457509"/>
              <a:gd name="connsiteX5" fmla="*/ 542685 w 1208224"/>
              <a:gd name="connsiteY5" fmla="*/ 745978 h 1457509"/>
              <a:gd name="connsiteX6" fmla="*/ 180459 w 1208224"/>
              <a:gd name="connsiteY6" fmla="*/ 1647 h 1457509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43149"/>
              <a:gd name="connsiteY0" fmla="*/ 1532 h 1315497"/>
              <a:gd name="connsiteX1" fmla="*/ 1048693 w 1143149"/>
              <a:gd name="connsiteY1" fmla="*/ 616545 h 1315497"/>
              <a:gd name="connsiteX2" fmla="*/ 1042288 w 1143149"/>
              <a:gd name="connsiteY2" fmla="*/ 1222056 h 1315497"/>
              <a:gd name="connsiteX3" fmla="*/ 358034 w 1143149"/>
              <a:gd name="connsiteY3" fmla="*/ 1204389 h 1315497"/>
              <a:gd name="connsiteX4" fmla="*/ 2988 w 1143149"/>
              <a:gd name="connsiteY4" fmla="*/ 182204 h 1315497"/>
              <a:gd name="connsiteX5" fmla="*/ 542461 w 1143149"/>
              <a:gd name="connsiteY5" fmla="*/ 745863 h 1315497"/>
              <a:gd name="connsiteX6" fmla="*/ 180235 w 1143149"/>
              <a:gd name="connsiteY6" fmla="*/ 1532 h 1315497"/>
              <a:gd name="connsiteX0" fmla="*/ 180235 w 1169628"/>
              <a:gd name="connsiteY0" fmla="*/ 1532 h 1354712"/>
              <a:gd name="connsiteX1" fmla="*/ 1048693 w 1169628"/>
              <a:gd name="connsiteY1" fmla="*/ 616545 h 1354712"/>
              <a:gd name="connsiteX2" fmla="*/ 1042288 w 1169628"/>
              <a:gd name="connsiteY2" fmla="*/ 1222056 h 1354712"/>
              <a:gd name="connsiteX3" fmla="*/ 358034 w 1169628"/>
              <a:gd name="connsiteY3" fmla="*/ 1204389 h 1354712"/>
              <a:gd name="connsiteX4" fmla="*/ 2988 w 1169628"/>
              <a:gd name="connsiteY4" fmla="*/ 182204 h 1354712"/>
              <a:gd name="connsiteX5" fmla="*/ 542461 w 1169628"/>
              <a:gd name="connsiteY5" fmla="*/ 745863 h 1354712"/>
              <a:gd name="connsiteX6" fmla="*/ 180235 w 1169628"/>
              <a:gd name="connsiteY6" fmla="*/ 1532 h 1354712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80283 w 1184344"/>
              <a:gd name="connsiteY0" fmla="*/ 1562 h 1391501"/>
              <a:gd name="connsiteX1" fmla="*/ 1048741 w 1184344"/>
              <a:gd name="connsiteY1" fmla="*/ 616575 h 1391501"/>
              <a:gd name="connsiteX2" fmla="*/ 1066190 w 1184344"/>
              <a:gd name="connsiteY2" fmla="*/ 1277746 h 1391501"/>
              <a:gd name="connsiteX3" fmla="*/ 358082 w 1184344"/>
              <a:gd name="connsiteY3" fmla="*/ 1204419 h 1391501"/>
              <a:gd name="connsiteX4" fmla="*/ 3036 w 1184344"/>
              <a:gd name="connsiteY4" fmla="*/ 182234 h 1391501"/>
              <a:gd name="connsiteX5" fmla="*/ 542509 w 1184344"/>
              <a:gd name="connsiteY5" fmla="*/ 745893 h 1391501"/>
              <a:gd name="connsiteX6" fmla="*/ 180283 w 1184344"/>
              <a:gd name="connsiteY6" fmla="*/ 1562 h 1391501"/>
              <a:gd name="connsiteX0" fmla="*/ 177247 w 1181308"/>
              <a:gd name="connsiteY0" fmla="*/ 1562 h 1391501"/>
              <a:gd name="connsiteX1" fmla="*/ 1045705 w 1181308"/>
              <a:gd name="connsiteY1" fmla="*/ 616575 h 1391501"/>
              <a:gd name="connsiteX2" fmla="*/ 1063154 w 1181308"/>
              <a:gd name="connsiteY2" fmla="*/ 1277746 h 1391501"/>
              <a:gd name="connsiteX3" fmla="*/ 355046 w 1181308"/>
              <a:gd name="connsiteY3" fmla="*/ 1204419 h 1391501"/>
              <a:gd name="connsiteX4" fmla="*/ 0 w 1181308"/>
              <a:gd name="connsiteY4" fmla="*/ 182234 h 1391501"/>
              <a:gd name="connsiteX5" fmla="*/ 539473 w 1181308"/>
              <a:gd name="connsiteY5" fmla="*/ 745893 h 1391501"/>
              <a:gd name="connsiteX6" fmla="*/ 177247 w 1181308"/>
              <a:gd name="connsiteY6" fmla="*/ 1562 h 13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308" h="1391501">
                <a:moveTo>
                  <a:pt x="177247" y="1562"/>
                </a:moveTo>
                <a:cubicBezTo>
                  <a:pt x="199334" y="-29268"/>
                  <a:pt x="898054" y="403878"/>
                  <a:pt x="1045705" y="616575"/>
                </a:cubicBezTo>
                <a:cubicBezTo>
                  <a:pt x="1193356" y="829272"/>
                  <a:pt x="1249826" y="1076405"/>
                  <a:pt x="1063154" y="1277746"/>
                </a:cubicBezTo>
                <a:cubicBezTo>
                  <a:pt x="876482" y="1479087"/>
                  <a:pt x="532238" y="1387004"/>
                  <a:pt x="355046" y="1204419"/>
                </a:cubicBezTo>
                <a:cubicBezTo>
                  <a:pt x="177854" y="1021834"/>
                  <a:pt x="16970" y="171190"/>
                  <a:pt x="0" y="182234"/>
                </a:cubicBezTo>
                <a:cubicBezTo>
                  <a:pt x="6884" y="193277"/>
                  <a:pt x="337653" y="868255"/>
                  <a:pt x="539473" y="745893"/>
                </a:cubicBezTo>
                <a:cubicBezTo>
                  <a:pt x="773098" y="599162"/>
                  <a:pt x="194917" y="587"/>
                  <a:pt x="177247" y="156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5" y="1196752"/>
                <a:ext cx="11151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23528" y="4653136"/>
                <a:ext cx="2448876" cy="992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A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2448876" cy="9923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5" y="2137054"/>
                <a:ext cx="4563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08"/>
            <a:ext cx="9144000" cy="69799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04981" y="207279"/>
            <a:ext cx="6431514" cy="9144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AU" smtClean="0">
                <a:latin typeface="Calibri" panose="020F0502020204030204" pitchFamily="34" charset="0"/>
              </a:rPr>
              <a:t>Initiation </a:t>
            </a:r>
            <a:r>
              <a:rPr lang="en-AU" dirty="0">
                <a:latin typeface="Calibri" panose="020F0502020204030204" pitchFamily="34" charset="0"/>
              </a:rPr>
              <a:t>of Covariance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0976" y="166093"/>
            <a:ext cx="259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spc="-1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Estimators –</a:t>
            </a:r>
            <a:endParaRPr lang="en-US" sz="4000" spc="-100" dirty="0">
              <a:solidFill>
                <a:schemeClr val="tx2">
                  <a:satMod val="20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14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1681</Words>
  <Application>Microsoft Office PowerPoint</Application>
  <PresentationFormat>On-screen Show (4:3)</PresentationFormat>
  <Paragraphs>214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EXPLORING ADVANCED ESTIMATORS FROM GUIDANCE, NAVIGATION  AND CONTROL  IN FIREBALL MODELLING</vt:lpstr>
      <vt:lpstr>PowerPoint Presentation</vt:lpstr>
      <vt:lpstr>PowerPoint Presentation</vt:lpstr>
      <vt:lpstr>Mass Determination</vt:lpstr>
      <vt:lpstr>Mass Determination</vt:lpstr>
      <vt:lpstr>Mass Determination</vt:lpstr>
      <vt:lpstr>Mass Determination</vt:lpstr>
      <vt:lpstr>Initiation of State</vt:lpstr>
      <vt:lpstr>Initiation of Covariance</vt:lpstr>
      <vt:lpstr>Prediction</vt:lpstr>
      <vt:lpstr>Update</vt:lpstr>
      <vt:lpstr>Prediction</vt:lpstr>
      <vt:lpstr>Update</vt:lpstr>
      <vt:lpstr>PowerPoint Presentation</vt:lpstr>
      <vt:lpstr>Update</vt:lpstr>
      <vt:lpstr>Final Estimates</vt:lpstr>
      <vt:lpstr>Final Covariance</vt:lpstr>
      <vt:lpstr>New Approach Using Estimators -testing the Bunburra Rockhole dataset</vt:lpstr>
      <vt:lpstr>Unscented Kalman Filter (UKF)</vt:lpstr>
      <vt:lpstr>Final Covariance</vt:lpstr>
      <vt:lpstr>New Approach Using Estimators -testing the Bunburra Rockhole dataset</vt:lpstr>
      <vt:lpstr>PowerPoint Presentation</vt:lpstr>
      <vt:lpstr>PowerPoint Presentation</vt:lpstr>
      <vt:lpstr>PowerPoint Presentation</vt:lpstr>
      <vt:lpstr>PowerPoint Presentation</vt:lpstr>
      <vt:lpstr>Final Covariance</vt:lpstr>
      <vt:lpstr>New Approach Using Estimators -testing the Bunburra Rockhole dataset</vt:lpstr>
      <vt:lpstr>PowerPoint Presentation</vt:lpstr>
      <vt:lpstr>Summary</vt:lpstr>
      <vt:lpstr>Thank You Any Questions?      fireballs@curtin.edu.au fireballsinthesky.com.au 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METEORITES IN THE ATMOSPHERE: FIREBALL AND TRAJECTORY ANALYSIS</dc:title>
  <dc:creator>Eleanor Sansom</dc:creator>
  <cp:lastModifiedBy>Detlef Koschny</cp:lastModifiedBy>
  <cp:revision>205</cp:revision>
  <cp:lastPrinted>2013-06-06T08:36:29Z</cp:lastPrinted>
  <dcterms:created xsi:type="dcterms:W3CDTF">2013-05-29T03:07:21Z</dcterms:created>
  <dcterms:modified xsi:type="dcterms:W3CDTF">2016-06-10T13:57:36Z</dcterms:modified>
</cp:coreProperties>
</file>