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6" r:id="rId4"/>
    <p:sldId id="265" r:id="rId5"/>
    <p:sldId id="258" r:id="rId6"/>
    <p:sldId id="264" r:id="rId7"/>
    <p:sldId id="261" r:id="rId8"/>
    <p:sldId id="268" r:id="rId9"/>
    <p:sldId id="269" r:id="rId10"/>
    <p:sldId id="262" r:id="rId11"/>
    <p:sldId id="270" r:id="rId12"/>
    <p:sldId id="263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100" autoAdjust="0"/>
    <p:restoredTop sz="94660"/>
  </p:normalViewPr>
  <p:slideViewPr>
    <p:cSldViewPr>
      <p:cViewPr>
        <p:scale>
          <a:sx n="60" d="100"/>
          <a:sy n="60" d="100"/>
        </p:scale>
        <p:origin x="-1013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B843-BAA7-4777-AFD3-F40185758FB5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78D76-A82B-4778-909E-EC23F79B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8D76-A82B-4778-909E-EC23F79BC68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8D76-A82B-4778-909E-EC23F79BC68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A5E3-1569-4BD9-9D3A-F907FBB206F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8CA7-C55B-472C-B4B3-A9C5C10F9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A5E3-1569-4BD9-9D3A-F907FBB206F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8CA7-C55B-472C-B4B3-A9C5C10F9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A5E3-1569-4BD9-9D3A-F907FBB206F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8CA7-C55B-472C-B4B3-A9C5C10F9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A5E3-1569-4BD9-9D3A-F907FBB206F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8CA7-C55B-472C-B4B3-A9C5C10F9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A5E3-1569-4BD9-9D3A-F907FBB206F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8CA7-C55B-472C-B4B3-A9C5C10F9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A5E3-1569-4BD9-9D3A-F907FBB206F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8CA7-C55B-472C-B4B3-A9C5C10F9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A5E3-1569-4BD9-9D3A-F907FBB206F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8CA7-C55B-472C-B4B3-A9C5C10F9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A5E3-1569-4BD9-9D3A-F907FBB206F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8CA7-C55B-472C-B4B3-A9C5C10F9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A5E3-1569-4BD9-9D3A-F907FBB206F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8CA7-C55B-472C-B4B3-A9C5C10F9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A5E3-1569-4BD9-9D3A-F907FBB206F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8CA7-C55B-472C-B4B3-A9C5C10F9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A5E3-1569-4BD9-9D3A-F907FBB206F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8CA7-C55B-472C-B4B3-A9C5C10F9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A5E3-1569-4BD9-9D3A-F907FBB206F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38CA7-C55B-472C-B4B3-A9C5C10F9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pi.usra.edu/meteor/metbull.php" TargetMode="External"/><Relationship Id="rId2" Type="http://schemas.openxmlformats.org/officeDocument/2006/relationships/hyperlink" Target="http://www.astro.sk/~ne/IAUMDC/Ph2003/databas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sabs.harvard/edu/abstract_servic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Annual occurrence of meteorite-dropping fireballs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en-US" sz="31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N.A.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Konovalova</a:t>
            </a:r>
            <a:r>
              <a:rPr lang="en-US" sz="28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T.J.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Jopek</a:t>
            </a:r>
            <a:r>
              <a:rPr lang="en-US" sz="28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en-US" sz="2400" dirty="0"/>
              <a:t>(1) Institute of Astrophysics of the Academy of Sciences of the Republic of </a:t>
            </a:r>
            <a:r>
              <a:rPr lang="en-US" sz="2400" dirty="0" smtClean="0"/>
              <a:t>Tajikistan, nakonovalova@mail.ru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(2) Institute </a:t>
            </a:r>
            <a:r>
              <a:rPr lang="es-ES" sz="2400" dirty="0"/>
              <a:t>Astronomical Observatory, Faculty of Physics, A.M. University</a:t>
            </a:r>
            <a:r>
              <a:rPr lang="en-US" sz="2400" dirty="0"/>
              <a:t>, Poznan, Poland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8280920" cy="792088"/>
          </a:xfrm>
        </p:spPr>
        <p:txBody>
          <a:bodyPr>
            <a:normAutofit/>
          </a:bodyPr>
          <a:lstStyle/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Parent bodies of the studied meteor-dropping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fireballs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60212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Near-Earth Objects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contained in the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NeoDys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database (NEODyS-2)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 investigated in search for the parent bodies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analyzed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meteorite-dropping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fireballs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observed in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Tajikistan. First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Southworth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Hawkins similarity criterion D</a:t>
            </a:r>
            <a:r>
              <a:rPr lang="en-US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was used to find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potential parent bodies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several candidates from the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NeoDys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database have been found, all of them satisfying the condition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&lt;0.2. 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analyze the relationship of the studied meteoroids with their potential parent NEO’s we studied the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object’s orbital evolution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backwards in time over large intervals. The results have shown the orbit similarity criterion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Dsh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remain below the critical value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0.2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(Fig. 4,5) (</a:t>
            </a:r>
            <a:r>
              <a:rPr lang="en-US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Konovalova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Madiedo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Trigo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-Rodriguez, 2015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560"/>
              </a:lnSpc>
            </a:pPr>
            <a:endParaRPr lang="en-US" sz="18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lnSpc>
                <a:spcPts val="1560"/>
              </a:lnSpc>
            </a:pPr>
            <a:endParaRPr lang="en-US" sz="18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lnSpc>
                <a:spcPts val="1560"/>
              </a:lnSpc>
            </a:pPr>
            <a:r>
              <a:rPr lang="en-US" sz="1800" dirty="0" smtClean="0">
                <a:solidFill>
                  <a:schemeClr val="tx1"/>
                </a:solidFill>
                <a:cs typeface="Arial" pitchFamily="34" charset="0"/>
              </a:rPr>
              <a:t>Figure 4. Evolution of </a:t>
            </a:r>
            <a:r>
              <a:rPr lang="en-US" sz="1800" dirty="0" err="1" smtClean="0">
                <a:solidFill>
                  <a:schemeClr val="tx1"/>
                </a:solidFill>
                <a:cs typeface="Arial" pitchFamily="34" charset="0"/>
              </a:rPr>
              <a:t>Dsh</a:t>
            </a:r>
            <a:r>
              <a:rPr lang="en-US" sz="1800" dirty="0" smtClean="0">
                <a:solidFill>
                  <a:schemeClr val="tx1"/>
                </a:solidFill>
                <a:cs typeface="Arial" pitchFamily="34" charset="0"/>
              </a:rPr>
              <a:t> criterion meteoroid       Figure 5. Evolution of </a:t>
            </a:r>
            <a:r>
              <a:rPr lang="en-US" sz="1800" dirty="0" err="1" smtClean="0">
                <a:solidFill>
                  <a:schemeClr val="tx1"/>
                </a:solidFill>
                <a:cs typeface="Arial" pitchFamily="34" charset="0"/>
              </a:rPr>
              <a:t>Dsh</a:t>
            </a:r>
            <a:r>
              <a:rPr lang="en-US" sz="1800" dirty="0" smtClean="0">
                <a:solidFill>
                  <a:schemeClr val="tx1"/>
                </a:solidFill>
                <a:cs typeface="Arial" pitchFamily="34" charset="0"/>
              </a:rPr>
              <a:t> criterion meteoroid </a:t>
            </a:r>
          </a:p>
          <a:p>
            <a:pPr algn="just">
              <a:lnSpc>
                <a:spcPts val="1560"/>
              </a:lnSpc>
            </a:pPr>
            <a:r>
              <a:rPr lang="en-US" sz="1800" dirty="0" smtClean="0">
                <a:solidFill>
                  <a:schemeClr val="tx1"/>
                </a:solidFill>
                <a:cs typeface="Arial" pitchFamily="34" charset="0"/>
              </a:rPr>
              <a:t>058D8 and NEAs 1999CV8, 2001DF47.                    062D3 and NEA 2011VB.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22" t="3705" r="4716" b="3705"/>
          <a:stretch>
            <a:fillRect/>
          </a:stretch>
        </p:blipFill>
        <p:spPr bwMode="auto">
          <a:xfrm>
            <a:off x="827584" y="4077072"/>
            <a:ext cx="279654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2870200" cy="20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6632"/>
            <a:ext cx="475252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764704"/>
            <a:ext cx="3384376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60"/>
              </a:lnSpc>
            </a:pPr>
            <a:endParaRPr lang="en-US" dirty="0" smtClean="0">
              <a:cs typeface="Arial" pitchFamily="34" charset="0"/>
            </a:endParaRPr>
          </a:p>
          <a:p>
            <a:pPr algn="just"/>
            <a:r>
              <a:rPr lang="en-US" dirty="0" smtClean="0">
                <a:cs typeface="Arial" pitchFamily="34" charset="0"/>
              </a:rPr>
              <a:t>Figure 6. Evolution of the 1998OP4 (red) and TJ230708 </a:t>
            </a:r>
            <a:r>
              <a:rPr lang="en-US" dirty="0" err="1" smtClean="0">
                <a:cs typeface="Arial" pitchFamily="34" charset="0"/>
              </a:rPr>
              <a:t>bolide</a:t>
            </a:r>
            <a:r>
              <a:rPr lang="en-US" dirty="0" smtClean="0">
                <a:cs typeface="Arial" pitchFamily="34" charset="0"/>
              </a:rPr>
              <a:t> (green)  for 20 KA. </a:t>
            </a:r>
            <a:r>
              <a:rPr lang="en-US" dirty="0" smtClean="0"/>
              <a:t>In case of the orbital elements the blue curves represent the differences between corresponding elements of the NEA and </a:t>
            </a:r>
            <a:r>
              <a:rPr lang="en-US" dirty="0" err="1" smtClean="0"/>
              <a:t>bolide</a:t>
            </a:r>
            <a:r>
              <a:rPr lang="en-US" dirty="0" smtClean="0"/>
              <a:t> orbits.</a:t>
            </a:r>
            <a:endParaRPr lang="en-US" dirty="0" smtClean="0">
              <a:cs typeface="Arial" pitchFamily="34" charset="0"/>
            </a:endParaRPr>
          </a:p>
          <a:p>
            <a:pPr algn="just">
              <a:lnSpc>
                <a:spcPts val="156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studied</a:t>
            </a:r>
            <a:r>
              <a:rPr lang="ru-RU" sz="2400" dirty="0" smtClean="0"/>
              <a:t> </a:t>
            </a:r>
            <a:r>
              <a:rPr lang="ru-RU" sz="2400" dirty="0" err="1" smtClean="0"/>
              <a:t>meteoroids</a:t>
            </a:r>
            <a:r>
              <a:rPr lang="ru-RU" sz="2400" dirty="0" smtClean="0"/>
              <a:t> </a:t>
            </a:r>
            <a:r>
              <a:rPr lang="ru-RU" sz="2400" dirty="0" err="1" smtClean="0"/>
              <a:t>with</a:t>
            </a:r>
            <a:r>
              <a:rPr lang="ru-RU" sz="2400" dirty="0" smtClean="0"/>
              <a:t> </a:t>
            </a:r>
            <a:r>
              <a:rPr lang="ru-RU" sz="2400" dirty="0" err="1" smtClean="0"/>
              <a:t>close</a:t>
            </a:r>
            <a:r>
              <a:rPr lang="ru-RU" sz="2400" dirty="0" smtClean="0"/>
              <a:t>, </a:t>
            </a:r>
            <a:r>
              <a:rPr lang="ru-RU" sz="2400" dirty="0" err="1" smtClean="0"/>
              <a:t>dynamically</a:t>
            </a:r>
            <a:r>
              <a:rPr lang="ru-RU" sz="2400" dirty="0" smtClean="0"/>
              <a:t> </a:t>
            </a:r>
            <a:r>
              <a:rPr lang="ru-RU" sz="2400" dirty="0" err="1" smtClean="0"/>
              <a:t>linked</a:t>
            </a:r>
            <a:r>
              <a:rPr lang="ru-RU" sz="2400" dirty="0" smtClean="0"/>
              <a:t> </a:t>
            </a:r>
            <a:r>
              <a:rPr lang="ru-RU" sz="2400" dirty="0" err="1" smtClean="0"/>
              <a:t>orbits</a:t>
            </a:r>
            <a:r>
              <a:rPr lang="ru-RU" sz="2400" dirty="0" smtClean="0"/>
              <a:t> </a:t>
            </a:r>
            <a:r>
              <a:rPr lang="ru-RU" sz="2400" dirty="0" err="1" smtClean="0"/>
              <a:t>appeared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groups</a:t>
            </a:r>
            <a:r>
              <a:rPr lang="ru-RU" sz="2400" dirty="0" smtClean="0"/>
              <a:t> (</a:t>
            </a:r>
            <a:r>
              <a:rPr lang="ru-RU" sz="2400" dirty="0" err="1" smtClean="0"/>
              <a:t>clusters</a:t>
            </a:r>
            <a:r>
              <a:rPr lang="ru-RU" sz="2400" dirty="0" smtClean="0"/>
              <a:t>). </a:t>
            </a:r>
            <a:r>
              <a:rPr lang="ru-RU" sz="2400" dirty="0" err="1" smtClean="0"/>
              <a:t>Such</a:t>
            </a:r>
            <a:r>
              <a:rPr lang="ru-RU" sz="2400" dirty="0" smtClean="0"/>
              <a:t> </a:t>
            </a:r>
            <a:r>
              <a:rPr lang="ru-RU" sz="2400" dirty="0" err="1" smtClean="0"/>
              <a:t>groups</a:t>
            </a:r>
            <a:r>
              <a:rPr lang="ru-RU" sz="2400" dirty="0" smtClean="0"/>
              <a:t> </a:t>
            </a:r>
            <a:r>
              <a:rPr lang="ru-RU" sz="2400" dirty="0" err="1" smtClean="0"/>
              <a:t>still</a:t>
            </a:r>
            <a:r>
              <a:rPr lang="ru-RU" sz="2400" dirty="0" smtClean="0"/>
              <a:t> </a:t>
            </a:r>
            <a:r>
              <a:rPr lang="ru-RU" sz="2400" dirty="0" err="1" smtClean="0"/>
              <a:t>could</a:t>
            </a:r>
            <a:r>
              <a:rPr lang="ru-RU" sz="2400" dirty="0" smtClean="0"/>
              <a:t> </a:t>
            </a:r>
            <a:r>
              <a:rPr lang="ru-RU" sz="2400" dirty="0" err="1" smtClean="0"/>
              <a:t>also</a:t>
            </a:r>
            <a:r>
              <a:rPr lang="ru-RU" sz="2400" dirty="0" smtClean="0"/>
              <a:t> </a:t>
            </a:r>
            <a:r>
              <a:rPr lang="ru-RU" sz="2400" dirty="0" err="1" smtClean="0"/>
              <a:t>contain</a:t>
            </a:r>
            <a:r>
              <a:rPr lang="ru-RU" sz="2400" dirty="0" smtClean="0"/>
              <a:t> </a:t>
            </a:r>
            <a:r>
              <a:rPr lang="ru-RU" sz="2400" dirty="0" err="1" smtClean="0"/>
              <a:t>large</a:t>
            </a:r>
            <a:r>
              <a:rPr lang="ru-RU" sz="2400" dirty="0" smtClean="0"/>
              <a:t> </a:t>
            </a:r>
            <a:r>
              <a:rPr lang="ru-RU" sz="2400" dirty="0" err="1" smtClean="0"/>
              <a:t>meteoroids</a:t>
            </a:r>
            <a:r>
              <a:rPr lang="ru-RU" sz="2400" dirty="0" smtClean="0"/>
              <a:t>—</a:t>
            </a:r>
            <a:r>
              <a:rPr lang="ru-RU" sz="2400" dirty="0" err="1" smtClean="0"/>
              <a:t>potential</a:t>
            </a:r>
            <a:r>
              <a:rPr lang="ru-RU" sz="2400" dirty="0" smtClean="0"/>
              <a:t> </a:t>
            </a:r>
            <a:r>
              <a:rPr lang="ru-RU" sz="2400" dirty="0" err="1" smtClean="0"/>
              <a:t>meteorites</a:t>
            </a:r>
            <a:r>
              <a:rPr lang="ru-RU" sz="2400" dirty="0" smtClean="0"/>
              <a:t>—</a:t>
            </a:r>
            <a:r>
              <a:rPr lang="ru-RU" sz="2400" dirty="0" err="1" smtClean="0"/>
              <a:t>that</a:t>
            </a:r>
            <a:r>
              <a:rPr lang="ru-RU" sz="2400" dirty="0" smtClean="0"/>
              <a:t> </a:t>
            </a:r>
            <a:r>
              <a:rPr lang="ru-RU" sz="2400" dirty="0" err="1" smtClean="0"/>
              <a:t>upon</a:t>
            </a:r>
            <a:r>
              <a:rPr lang="ru-RU" sz="2400" dirty="0" smtClean="0"/>
              <a:t> </a:t>
            </a:r>
            <a:r>
              <a:rPr lang="ru-RU" sz="2400" dirty="0" err="1" smtClean="0"/>
              <a:t>entering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Earth's</a:t>
            </a:r>
            <a:r>
              <a:rPr lang="ru-RU" sz="2400" dirty="0" smtClean="0"/>
              <a:t> </a:t>
            </a:r>
            <a:r>
              <a:rPr lang="ru-RU" sz="2400" dirty="0" err="1" smtClean="0"/>
              <a:t>atmosphere</a:t>
            </a:r>
            <a:r>
              <a:rPr lang="ru-RU" sz="2400" dirty="0" smtClean="0"/>
              <a:t> </a:t>
            </a:r>
            <a:r>
              <a:rPr lang="ru-RU" sz="2400" dirty="0" err="1" smtClean="0"/>
              <a:t>would</a:t>
            </a:r>
            <a:r>
              <a:rPr lang="ru-RU" sz="2400" dirty="0" smtClean="0"/>
              <a:t> </a:t>
            </a:r>
            <a:r>
              <a:rPr lang="ru-RU" sz="2400" dirty="0" err="1" smtClean="0"/>
              <a:t>produce</a:t>
            </a:r>
            <a:r>
              <a:rPr lang="ru-RU" sz="2400" dirty="0" smtClean="0"/>
              <a:t> </a:t>
            </a:r>
            <a:r>
              <a:rPr lang="ru-RU" sz="2400" dirty="0" err="1" smtClean="0"/>
              <a:t>bright</a:t>
            </a:r>
            <a:r>
              <a:rPr lang="ru-RU" sz="2400" dirty="0" smtClean="0"/>
              <a:t> </a:t>
            </a:r>
            <a:r>
              <a:rPr lang="ru-RU" sz="2400" dirty="0" err="1" smtClean="0"/>
              <a:t>fireballs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err="1" smtClean="0"/>
              <a:t>To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observers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fireballs</a:t>
            </a:r>
            <a:r>
              <a:rPr lang="ru-RU" sz="2400" dirty="0" smtClean="0"/>
              <a:t> </a:t>
            </a:r>
            <a:r>
              <a:rPr lang="ru-RU" sz="2400" dirty="0" err="1" smtClean="0"/>
              <a:t>as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Chelyabinsk</a:t>
            </a:r>
            <a:r>
              <a:rPr lang="ru-RU" sz="2400" dirty="0" smtClean="0"/>
              <a:t> </a:t>
            </a:r>
            <a:r>
              <a:rPr lang="ru-RU" sz="2400" dirty="0" err="1" smtClean="0"/>
              <a:t>this</a:t>
            </a:r>
            <a:r>
              <a:rPr lang="ru-RU" sz="2400" dirty="0" smtClean="0"/>
              <a:t> </a:t>
            </a:r>
            <a:r>
              <a:rPr lang="ru-RU" sz="2400" dirty="0" err="1" smtClean="0"/>
              <a:t>could</a:t>
            </a:r>
            <a:r>
              <a:rPr lang="ru-RU" sz="2400" dirty="0" smtClean="0"/>
              <a:t> </a:t>
            </a:r>
            <a:r>
              <a:rPr lang="ru-RU" sz="2400" dirty="0" err="1" smtClean="0"/>
              <a:t>be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interest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relation</a:t>
            </a:r>
            <a:r>
              <a:rPr lang="ru-RU" sz="2400" dirty="0" smtClean="0"/>
              <a:t> </a:t>
            </a:r>
            <a:r>
              <a:rPr lang="ru-RU" sz="2400" dirty="0" err="1" smtClean="0"/>
              <a:t>to</a:t>
            </a:r>
            <a:r>
              <a:rPr lang="ru-RU" sz="2400" dirty="0" smtClean="0"/>
              <a:t> </a:t>
            </a:r>
            <a:r>
              <a:rPr lang="ru-RU" sz="2400" dirty="0" err="1" smtClean="0"/>
              <a:t>targeted</a:t>
            </a:r>
            <a:r>
              <a:rPr lang="ru-RU" sz="2400" dirty="0" smtClean="0"/>
              <a:t> </a:t>
            </a:r>
            <a:r>
              <a:rPr lang="ru-RU" sz="2400" dirty="0" err="1" smtClean="0"/>
              <a:t>monitoring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indicated</a:t>
            </a:r>
            <a:r>
              <a:rPr lang="ru-RU" sz="2400" dirty="0" smtClean="0"/>
              <a:t> </a:t>
            </a:r>
            <a:r>
              <a:rPr lang="ru-RU" sz="2400" dirty="0" err="1" smtClean="0"/>
              <a:t>areas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radiant</a:t>
            </a:r>
            <a:r>
              <a:rPr lang="ru-RU" sz="2400" dirty="0" smtClean="0"/>
              <a:t> </a:t>
            </a:r>
            <a:r>
              <a:rPr lang="ru-RU" sz="2400" dirty="0" err="1" smtClean="0"/>
              <a:t>planes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identified</a:t>
            </a:r>
            <a:r>
              <a:rPr lang="ru-RU" sz="2400" dirty="0" smtClean="0"/>
              <a:t> </a:t>
            </a:r>
            <a:r>
              <a:rPr lang="ru-RU" sz="2400" dirty="0" err="1" smtClean="0"/>
              <a:t>periods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increased</a:t>
            </a:r>
            <a:r>
              <a:rPr lang="ru-RU" sz="2400" dirty="0" smtClean="0"/>
              <a:t> </a:t>
            </a:r>
            <a:r>
              <a:rPr lang="ru-RU" sz="2400" dirty="0" err="1" smtClean="0"/>
              <a:t>annual</a:t>
            </a:r>
            <a:r>
              <a:rPr lang="ru-RU" sz="2400" dirty="0" smtClean="0"/>
              <a:t> </a:t>
            </a:r>
            <a:r>
              <a:rPr lang="ru-RU" sz="2400" dirty="0" err="1" smtClean="0"/>
              <a:t>occurrence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meteorite-dropping</a:t>
            </a:r>
            <a:r>
              <a:rPr lang="ru-RU" sz="2400" dirty="0" smtClean="0"/>
              <a:t> </a:t>
            </a:r>
            <a:r>
              <a:rPr lang="ru-RU" sz="2400" dirty="0" err="1" smtClean="0"/>
              <a:t>fireballs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meteorites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270892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THANK for ATTENTION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goal of studying of the annual occurrence of meteorite-dropping fireballs</a:t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51020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400" dirty="0" smtClean="0"/>
              <a:t>Event of the Chelyabinsk meteorite has shown that the </a:t>
            </a:r>
            <a:r>
              <a:rPr lang="en-US" sz="2400" b="1" dirty="0" smtClean="0">
                <a:solidFill>
                  <a:srgbClr val="002060"/>
                </a:solidFill>
              </a:rPr>
              <a:t>meteoroids of the decameters size also can be dangerous.</a:t>
            </a:r>
          </a:p>
          <a:p>
            <a:pPr algn="just">
              <a:buNone/>
            </a:pPr>
            <a:r>
              <a:rPr lang="en-US" sz="2400" dirty="0" smtClean="0"/>
              <a:t> In resent time the interest has increased to study the meteorite-dropping   fireballs  similar Chelyabinsk </a:t>
            </a:r>
            <a:r>
              <a:rPr lang="en-US" sz="2400" dirty="0" err="1" smtClean="0"/>
              <a:t>bolide</a:t>
            </a:r>
            <a:r>
              <a:rPr lang="en-US" sz="2400" dirty="0" smtClean="0"/>
              <a:t> to understand </a:t>
            </a:r>
            <a:r>
              <a:rPr lang="en-US" sz="2400" b="1" dirty="0" smtClean="0">
                <a:solidFill>
                  <a:srgbClr val="002060"/>
                </a:solidFill>
              </a:rPr>
              <a:t>when and whence can arrive on the Earth the meteorites of such class.</a:t>
            </a:r>
            <a:r>
              <a:rPr lang="en-US" sz="2400" dirty="0" smtClean="0"/>
              <a:t> </a:t>
            </a:r>
          </a:p>
          <a:p>
            <a:pPr algn="just">
              <a:buNone/>
            </a:pPr>
            <a:r>
              <a:rPr lang="en-US" sz="2400" dirty="0" smtClean="0"/>
              <a:t>In this regard, it is interesting to analyze the </a:t>
            </a:r>
            <a:r>
              <a:rPr lang="en-US" sz="2400" b="1" dirty="0" smtClean="0">
                <a:solidFill>
                  <a:srgbClr val="002060"/>
                </a:solidFill>
              </a:rPr>
              <a:t>annual occurrence </a:t>
            </a:r>
            <a:r>
              <a:rPr lang="en-US" sz="2400" dirty="0" smtClean="0"/>
              <a:t>of both the potential meteorite-dropping sporadic fireballs and the meteorites with the known dates of fall. </a:t>
            </a:r>
          </a:p>
          <a:p>
            <a:pPr algn="just">
              <a:buNone/>
            </a:pPr>
            <a:r>
              <a:rPr lang="en-US" sz="2400" dirty="0" smtClean="0"/>
              <a:t>The study was conducted using the </a:t>
            </a:r>
            <a:r>
              <a:rPr lang="en-US" sz="2400" b="1" dirty="0" smtClean="0">
                <a:solidFill>
                  <a:srgbClr val="002060"/>
                </a:solidFill>
              </a:rPr>
              <a:t>data published </a:t>
            </a:r>
            <a:r>
              <a:rPr lang="en-US" sz="2400" dirty="0" smtClean="0"/>
              <a:t>in meteor and fireball catalogues, as well as in scientific publications, from which were selected the sporadic fireballs brighter than magnitude -8 according to the criteria shown on a following slide.</a:t>
            </a:r>
            <a:endParaRPr lang="ru-RU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967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 base of Meteors, Meteorites and </a:t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Near Earth Objects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6209928"/>
          <a:ext cx="9036495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83"/>
                <a:gridCol w="792088"/>
                <a:gridCol w="720080"/>
                <a:gridCol w="504056"/>
                <a:gridCol w="576064"/>
                <a:gridCol w="576064"/>
                <a:gridCol w="523352"/>
                <a:gridCol w="444520"/>
                <a:gridCol w="518607"/>
                <a:gridCol w="444520"/>
                <a:gridCol w="518607"/>
                <a:gridCol w="592693"/>
                <a:gridCol w="666780"/>
                <a:gridCol w="592693"/>
                <a:gridCol w="73878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1" kern="1200" baseline="-250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mag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RA 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(°)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(°)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ru-RU" sz="1800" b="1" kern="1200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r>
                        <a:rPr lang="en-US" sz="1800" b="1" kern="1200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US" sz="1800" b="1" kern="1200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Km/s   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ru-RU" sz="1800" b="1" kern="1200" baseline="-250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800" b="1" kern="1200" baseline="-250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Km/s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800" b="1" kern="1200" baseline="-250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800" b="1" kern="1200" baseline="-250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a.e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kern="5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WenQuanYi Micro Hei"/>
                        <a:cs typeface="Lohit Hindi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WenQuanYi Micro Hei"/>
                          <a:cs typeface="Lohit Hindi"/>
                        </a:rPr>
                        <a:t>e</a:t>
                      </a:r>
                      <a:endParaRPr lang="ru-RU" sz="1800" kern="5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WenQuanYi Micro Hei"/>
                        <a:cs typeface="Lohit Hindi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(°)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a.e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(°)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(°)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1" kern="1200" baseline="-250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764704"/>
            <a:ext cx="9144000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cs typeface="Arial" pitchFamily="34" charset="0"/>
              </a:rPr>
              <a:t>IAU Meteor Data Center </a:t>
            </a:r>
            <a:r>
              <a:rPr lang="ru-RU" sz="2200" dirty="0" smtClean="0">
                <a:cs typeface="Arial" pitchFamily="34" charset="0"/>
              </a:rPr>
              <a:t>(</a:t>
            </a:r>
            <a:r>
              <a:rPr lang="en-US" sz="2200" u="sng" dirty="0" smtClean="0">
                <a:cs typeface="Arial" pitchFamily="34" charset="0"/>
                <a:hlinkClick r:id="rId2"/>
              </a:rPr>
              <a:t>http</a:t>
            </a:r>
            <a:r>
              <a:rPr lang="ru-RU" sz="2200" u="sng" dirty="0" smtClean="0">
                <a:cs typeface="Arial" pitchFamily="34" charset="0"/>
                <a:hlinkClick r:id="rId2"/>
              </a:rPr>
              <a:t>://</a:t>
            </a:r>
            <a:r>
              <a:rPr lang="en-US" sz="2200" u="sng" dirty="0" smtClean="0">
                <a:cs typeface="Arial" pitchFamily="34" charset="0"/>
                <a:hlinkClick r:id="rId2"/>
              </a:rPr>
              <a:t>www</a:t>
            </a:r>
            <a:r>
              <a:rPr lang="ru-RU" sz="2200" u="sng" dirty="0" smtClean="0">
                <a:cs typeface="Arial" pitchFamily="34" charset="0"/>
                <a:hlinkClick r:id="rId2"/>
              </a:rPr>
              <a:t>.</a:t>
            </a:r>
            <a:r>
              <a:rPr lang="en-US" sz="2200" u="sng" dirty="0" err="1" smtClean="0">
                <a:cs typeface="Arial" pitchFamily="34" charset="0"/>
                <a:hlinkClick r:id="rId2"/>
              </a:rPr>
              <a:t>astro</a:t>
            </a:r>
            <a:r>
              <a:rPr lang="ru-RU" sz="2200" u="sng" dirty="0" smtClean="0">
                <a:cs typeface="Arial" pitchFamily="34" charset="0"/>
                <a:hlinkClick r:id="rId2"/>
              </a:rPr>
              <a:t>.</a:t>
            </a:r>
            <a:r>
              <a:rPr lang="en-US" sz="2200" u="sng" dirty="0" err="1" smtClean="0">
                <a:cs typeface="Arial" pitchFamily="34" charset="0"/>
                <a:hlinkClick r:id="rId2"/>
              </a:rPr>
              <a:t>sk</a:t>
            </a:r>
            <a:r>
              <a:rPr lang="ru-RU" sz="2200" u="sng" dirty="0" smtClean="0">
                <a:cs typeface="Arial" pitchFamily="34" charset="0"/>
                <a:hlinkClick r:id="rId2"/>
              </a:rPr>
              <a:t>/~</a:t>
            </a:r>
            <a:r>
              <a:rPr lang="en-US" sz="2200" u="sng" dirty="0" smtClean="0">
                <a:cs typeface="Arial" pitchFamily="34" charset="0"/>
                <a:hlinkClick r:id="rId2"/>
              </a:rPr>
              <a:t>ne</a:t>
            </a:r>
            <a:r>
              <a:rPr lang="ru-RU" sz="2200" u="sng" dirty="0" smtClean="0">
                <a:cs typeface="Arial" pitchFamily="34" charset="0"/>
                <a:hlinkClick r:id="rId2"/>
              </a:rPr>
              <a:t>/</a:t>
            </a:r>
            <a:r>
              <a:rPr lang="en-US" sz="2200" u="sng" dirty="0" smtClean="0">
                <a:cs typeface="Arial" pitchFamily="34" charset="0"/>
                <a:hlinkClick r:id="rId2"/>
              </a:rPr>
              <a:t>IAUMDC</a:t>
            </a:r>
            <a:r>
              <a:rPr lang="ru-RU" sz="2200" u="sng" dirty="0" smtClean="0">
                <a:cs typeface="Arial" pitchFamily="34" charset="0"/>
                <a:hlinkClick r:id="rId2"/>
              </a:rPr>
              <a:t>/</a:t>
            </a:r>
            <a:r>
              <a:rPr lang="en-US" sz="2200" u="sng" dirty="0" smtClean="0">
                <a:cs typeface="Arial" pitchFamily="34" charset="0"/>
                <a:hlinkClick r:id="rId2"/>
              </a:rPr>
              <a:t>Ph</a:t>
            </a:r>
            <a:r>
              <a:rPr lang="ru-RU" sz="2200" u="sng" dirty="0" smtClean="0">
                <a:cs typeface="Arial" pitchFamily="34" charset="0"/>
                <a:hlinkClick r:id="rId2"/>
              </a:rPr>
              <a:t>2003/</a:t>
            </a:r>
            <a:r>
              <a:rPr lang="en-US" sz="2200" u="sng" dirty="0" smtClean="0">
                <a:cs typeface="Arial" pitchFamily="34" charset="0"/>
                <a:hlinkClick r:id="rId2"/>
              </a:rPr>
              <a:t>database</a:t>
            </a:r>
            <a:r>
              <a:rPr lang="ru-RU" sz="2200" u="sng" dirty="0" smtClean="0">
                <a:cs typeface="Arial" pitchFamily="34" charset="0"/>
                <a:hlinkClick r:id="rId2"/>
              </a:rPr>
              <a:t>.</a:t>
            </a:r>
            <a:r>
              <a:rPr lang="en-US" sz="2200" u="sng" dirty="0" smtClean="0">
                <a:cs typeface="Arial" pitchFamily="34" charset="0"/>
                <a:hlinkClick r:id="rId2"/>
              </a:rPr>
              <a:t>html</a:t>
            </a:r>
            <a:r>
              <a:rPr lang="ru-RU" sz="2200" dirty="0" smtClean="0">
                <a:cs typeface="Arial" pitchFamily="34" charset="0"/>
              </a:rPr>
              <a:t>).</a:t>
            </a:r>
          </a:p>
          <a:p>
            <a:r>
              <a:rPr lang="en-US" sz="2200" b="1" dirty="0" err="1" smtClean="0">
                <a:solidFill>
                  <a:srgbClr val="002060"/>
                </a:solidFill>
                <a:cs typeface="Arial" pitchFamily="34" charset="0"/>
              </a:rPr>
              <a:t>Meteoritical</a:t>
            </a:r>
            <a:r>
              <a:rPr lang="en-US" sz="2200" b="1" dirty="0" smtClean="0">
                <a:solidFill>
                  <a:srgbClr val="002060"/>
                </a:solidFill>
                <a:cs typeface="Arial" pitchFamily="34" charset="0"/>
              </a:rPr>
              <a:t> Bulletin Database</a:t>
            </a:r>
            <a:r>
              <a:rPr lang="en-US" sz="2200" dirty="0" smtClean="0">
                <a:cs typeface="Arial" pitchFamily="34" charset="0"/>
              </a:rPr>
              <a:t>. July 2013 </a:t>
            </a:r>
            <a:r>
              <a:rPr lang="en-US" sz="2200" dirty="0" smtClean="0">
                <a:cs typeface="Arial" pitchFamily="34" charset="0"/>
                <a:hlinkClick r:id="rId3"/>
              </a:rPr>
              <a:t>http://www.lpi.usra.edu/meteor/metbull.php</a:t>
            </a:r>
            <a:r>
              <a:rPr lang="en-US" sz="2200" dirty="0" smtClean="0">
                <a:cs typeface="Arial" pitchFamily="34" charset="0"/>
              </a:rPr>
              <a:t> </a:t>
            </a:r>
          </a:p>
          <a:p>
            <a:r>
              <a:rPr lang="en-US" sz="2200" b="1" dirty="0" err="1" smtClean="0">
                <a:solidFill>
                  <a:srgbClr val="002060"/>
                </a:solidFill>
                <a:cs typeface="Arial" pitchFamily="34" charset="0"/>
              </a:rPr>
              <a:t>NeoDys</a:t>
            </a:r>
            <a:r>
              <a:rPr lang="en-US" sz="2200" b="1" dirty="0" smtClean="0">
                <a:solidFill>
                  <a:srgbClr val="002060"/>
                </a:solidFill>
                <a:cs typeface="Arial" pitchFamily="34" charset="0"/>
              </a:rPr>
              <a:t> database (NEODyS-2) ;        </a:t>
            </a:r>
            <a:r>
              <a:rPr lang="en-US" sz="2200" b="1" dirty="0" smtClean="0">
                <a:solidFill>
                  <a:srgbClr val="002060"/>
                </a:solidFill>
              </a:rPr>
              <a:t>JPL Small-Body Database</a:t>
            </a:r>
            <a:r>
              <a:rPr lang="en-US" sz="2200" dirty="0" smtClean="0"/>
              <a:t> </a:t>
            </a:r>
            <a:endParaRPr lang="ru-RU" sz="2200" dirty="0" smtClean="0"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cs typeface="Arial" pitchFamily="34" charset="0"/>
              </a:rPr>
              <a:t>SAO/NASA  ADS</a:t>
            </a:r>
            <a:r>
              <a:rPr lang="en-US" sz="22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200" dirty="0" smtClean="0">
                <a:cs typeface="Arial" pitchFamily="34" charset="0"/>
              </a:rPr>
              <a:t>Astronomy Query Form </a:t>
            </a:r>
            <a:r>
              <a:rPr lang="en-US" sz="2200" dirty="0" smtClean="0">
                <a:cs typeface="Arial" pitchFamily="34" charset="0"/>
                <a:hlinkClick r:id="rId4"/>
              </a:rPr>
              <a:t>http://adsabs.harvard/edu/abstract_service.html</a:t>
            </a:r>
            <a:endParaRPr lang="en-US" sz="2200" dirty="0" smtClean="0">
              <a:cs typeface="Arial" pitchFamily="34" charset="0"/>
            </a:endParaRPr>
          </a:p>
          <a:p>
            <a:pPr>
              <a:buNone/>
            </a:pPr>
            <a:r>
              <a:rPr lang="ru-RU" sz="2200" dirty="0" err="1" smtClean="0"/>
              <a:t>The</a:t>
            </a:r>
            <a:r>
              <a:rPr lang="ru-RU" sz="2200" dirty="0" smtClean="0"/>
              <a:t> </a:t>
            </a:r>
            <a:r>
              <a:rPr lang="ru-RU" sz="2200" dirty="0" err="1" smtClean="0"/>
              <a:t>result</a:t>
            </a:r>
            <a:r>
              <a:rPr lang="ru-RU" sz="2200" dirty="0" smtClean="0"/>
              <a:t> </a:t>
            </a:r>
            <a:r>
              <a:rPr lang="ru-RU" sz="2200" dirty="0" err="1" smtClean="0"/>
              <a:t>was</a:t>
            </a:r>
            <a:r>
              <a:rPr lang="ru-RU" sz="2200" dirty="0" smtClean="0"/>
              <a:t> </a:t>
            </a:r>
            <a:r>
              <a:rPr lang="ru-RU" sz="2200" dirty="0" err="1" smtClean="0"/>
              <a:t>a</a:t>
            </a:r>
            <a:r>
              <a:rPr lang="ru-RU" sz="2200" dirty="0" smtClean="0"/>
              <a:t> </a:t>
            </a:r>
            <a:r>
              <a:rPr lang="ru-RU" sz="2200" dirty="0" err="1" smtClean="0"/>
              <a:t>compilation</a:t>
            </a:r>
            <a:r>
              <a:rPr lang="ru-RU" sz="2200" dirty="0" smtClean="0"/>
              <a:t> </a:t>
            </a:r>
            <a:r>
              <a:rPr lang="ru-RU" sz="2200" dirty="0" err="1" smtClean="0"/>
              <a:t>of</a:t>
            </a:r>
            <a:r>
              <a:rPr lang="ru-RU" sz="2200" dirty="0" smtClean="0"/>
              <a:t> </a:t>
            </a:r>
            <a:r>
              <a:rPr lang="ru-RU" sz="2200" dirty="0" err="1" smtClean="0"/>
              <a:t>more</a:t>
            </a:r>
            <a:r>
              <a:rPr lang="ru-RU" sz="2200" dirty="0" smtClean="0"/>
              <a:t> </a:t>
            </a:r>
            <a:r>
              <a:rPr lang="ru-RU" sz="2200" dirty="0" err="1" smtClean="0"/>
              <a:t>than</a:t>
            </a:r>
            <a:r>
              <a:rPr lang="ru-RU" sz="2200" dirty="0" smtClean="0"/>
              <a:t> </a:t>
            </a:r>
            <a:r>
              <a:rPr lang="ru-RU" sz="2200" dirty="0" err="1" smtClean="0"/>
              <a:t>some</a:t>
            </a:r>
            <a:r>
              <a:rPr lang="ru-RU" sz="2200" dirty="0" smtClean="0"/>
              <a:t> </a:t>
            </a:r>
            <a:r>
              <a:rPr lang="ru-RU" sz="2200" dirty="0" err="1" smtClean="0"/>
              <a:t>hundreds</a:t>
            </a:r>
            <a:r>
              <a:rPr lang="ru-RU" sz="2200" dirty="0" smtClean="0"/>
              <a:t> </a:t>
            </a:r>
            <a:r>
              <a:rPr lang="ru-RU" sz="2200" dirty="0" err="1" smtClean="0"/>
              <a:t>objects</a:t>
            </a:r>
            <a:r>
              <a:rPr lang="ru-RU" sz="2200" dirty="0" smtClean="0"/>
              <a:t>: </a:t>
            </a:r>
            <a:r>
              <a:rPr lang="ru-RU" sz="2200" dirty="0" err="1" smtClean="0"/>
              <a:t>the</a:t>
            </a:r>
            <a:r>
              <a:rPr lang="ru-RU" sz="2200" dirty="0" smtClean="0"/>
              <a:t> </a:t>
            </a:r>
            <a:r>
              <a:rPr lang="ru-RU" sz="2200" dirty="0" err="1" smtClean="0"/>
              <a:t>meteorites</a:t>
            </a:r>
            <a:r>
              <a:rPr lang="ru-RU" sz="2200" dirty="0" smtClean="0"/>
              <a:t> </a:t>
            </a:r>
            <a:r>
              <a:rPr lang="ru-RU" sz="2200" dirty="0" err="1" smtClean="0"/>
              <a:t>with</a:t>
            </a:r>
            <a:r>
              <a:rPr lang="ru-RU" sz="2200" dirty="0" smtClean="0"/>
              <a:t> </a:t>
            </a:r>
            <a:r>
              <a:rPr lang="ru-RU" sz="2200" dirty="0" err="1" smtClean="0"/>
              <a:t>known</a:t>
            </a:r>
            <a:r>
              <a:rPr lang="ru-RU" sz="2200" dirty="0" smtClean="0"/>
              <a:t> </a:t>
            </a:r>
            <a:r>
              <a:rPr lang="ru-RU" sz="2200" dirty="0" err="1" smtClean="0"/>
              <a:t>dates</a:t>
            </a:r>
            <a:r>
              <a:rPr lang="ru-RU" sz="2200" dirty="0" smtClean="0"/>
              <a:t> </a:t>
            </a:r>
            <a:r>
              <a:rPr lang="ru-RU" sz="2200" dirty="0" err="1" smtClean="0"/>
              <a:t>of</a:t>
            </a:r>
            <a:r>
              <a:rPr lang="ru-RU" sz="2200" dirty="0" smtClean="0"/>
              <a:t> </a:t>
            </a:r>
            <a:r>
              <a:rPr lang="ru-RU" sz="2200" dirty="0" err="1" smtClean="0"/>
              <a:t>fall</a:t>
            </a:r>
            <a:r>
              <a:rPr lang="ru-RU" sz="2200" dirty="0" smtClean="0"/>
              <a:t> </a:t>
            </a:r>
            <a:r>
              <a:rPr lang="ru-RU" sz="2200" dirty="0" err="1" smtClean="0"/>
              <a:t>and</a:t>
            </a:r>
            <a:r>
              <a:rPr lang="ru-RU" sz="2200" dirty="0" smtClean="0"/>
              <a:t> </a:t>
            </a:r>
            <a:r>
              <a:rPr lang="ru-RU" sz="2200" dirty="0" err="1" smtClean="0"/>
              <a:t>the</a:t>
            </a:r>
            <a:r>
              <a:rPr lang="ru-RU" sz="2200" dirty="0" smtClean="0"/>
              <a:t> </a:t>
            </a:r>
            <a:r>
              <a:rPr lang="ru-RU" sz="2200" dirty="0" err="1" smtClean="0"/>
              <a:t>sporadic</a:t>
            </a:r>
            <a:r>
              <a:rPr lang="ru-RU" sz="2200" dirty="0" smtClean="0"/>
              <a:t>  </a:t>
            </a:r>
            <a:r>
              <a:rPr lang="ru-RU" sz="2200" dirty="0" err="1" smtClean="0"/>
              <a:t>fireballs</a:t>
            </a:r>
            <a:r>
              <a:rPr lang="en-US" sz="2200" dirty="0" smtClean="0"/>
              <a:t>.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Criteria for selection:       sporadic fireballs brighter than magnitude  -8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initial velocity         V</a:t>
            </a:r>
            <a:r>
              <a:rPr lang="en-US" sz="2200" b="1" baseline="-25000" dirty="0" smtClean="0">
                <a:solidFill>
                  <a:schemeClr val="tx2">
                    <a:lumMod val="50000"/>
                  </a:schemeClr>
                </a:solidFill>
              </a:rPr>
              <a:t>∞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≤ 25 km/s;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terminal velocity     </a:t>
            </a:r>
            <a:r>
              <a:rPr lang="en-US" sz="2200" b="1" dirty="0" err="1" smtClean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sz="2200" b="1" baseline="-250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200" b="1" baseline="-250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≤ 10 km/s;</a:t>
            </a:r>
          </a:p>
          <a:p>
            <a:pPr algn="ctr">
              <a:buNone/>
            </a:pPr>
            <a:r>
              <a:rPr lang="en-US" sz="2200" b="1" smtClean="0">
                <a:solidFill>
                  <a:schemeClr val="tx2">
                    <a:lumMod val="50000"/>
                  </a:schemeClr>
                </a:solidFill>
              </a:rPr>
              <a:t>terminal height     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200" b="1" baseline="-25000" dirty="0" smtClean="0"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≤ 30 km;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terminal mass   m</a:t>
            </a:r>
            <a:r>
              <a:rPr lang="en-US" sz="2200" b="1" baseline="-25000" dirty="0" smtClean="0">
                <a:solidFill>
                  <a:schemeClr val="tx2">
                    <a:lumMod val="50000"/>
                  </a:schemeClr>
                </a:solidFill>
              </a:rPr>
              <a:t>end 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&gt; several tens of grams.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002060"/>
                </a:solidFill>
                <a:cs typeface="Arial" pitchFamily="34" charset="0"/>
              </a:rPr>
              <a:t>Table: </a:t>
            </a:r>
            <a:r>
              <a:rPr lang="en-US" sz="2200" dirty="0" smtClean="0">
                <a:cs typeface="Arial" pitchFamily="34" charset="0"/>
              </a:rPr>
              <a:t>Data for both the potential meteorite-dropping and the known    meteorite-producing sporadic bright fireballs.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Different  types of ablation and instantaneous images of fireballs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CONFERENCE\Meteoroids\Meteoroids_2016\PRESENTATION\FIGURE\IMG_дастбол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4020680" cy="1795798"/>
          </a:xfrm>
          <a:prstGeom prst="rect">
            <a:avLst/>
          </a:prstGeom>
          <a:noFill/>
        </p:spPr>
      </p:pic>
      <p:pic>
        <p:nvPicPr>
          <p:cNvPr id="2051" name="Picture 3" descr="D:\CONFERENCE\Meteoroids\Meteoroids_2016\PRESENTATION\FIGURE\IMG_осколки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4176464" cy="864096"/>
          </a:xfrm>
          <a:prstGeom prst="rect">
            <a:avLst/>
          </a:prstGeom>
          <a:noFill/>
        </p:spPr>
      </p:pic>
      <p:pic>
        <p:nvPicPr>
          <p:cNvPr id="2052" name="Picture 4" descr="D:\CONFERENCE\Meteoroids\Meteoroids_2016\PRESENTATION\FIGURE\IMG_осколки мгн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437112"/>
            <a:ext cx="4319761" cy="11521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2060"/>
                </a:solidFill>
              </a:rPr>
              <a:t>Other criteria for selection: </a:t>
            </a:r>
            <a:r>
              <a:rPr lang="en-US" sz="2200" dirty="0" smtClean="0"/>
              <a:t>Type of ablation depend on the physical characteristics of the meteor particle: its bulk density, structural strength, and  manifest themselves in the  features of the  luminescence that is visible on the light curve.</a:t>
            </a:r>
          </a:p>
          <a:p>
            <a:pPr algn="just"/>
            <a:r>
              <a:rPr lang="en-US" sz="2200" dirty="0" smtClean="0"/>
              <a:t>For an example figures 1, 2  show the different types of ablation  and instantaneous  images of  some  slow fireballs observed in Tajikistan.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endParaRPr lang="en-US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Figure 1. Type of ablation of </a:t>
            </a:r>
            <a:r>
              <a:rPr lang="en-US" sz="2000" b="1" dirty="0" err="1" smtClean="0">
                <a:solidFill>
                  <a:srgbClr val="002060"/>
                </a:solidFill>
                <a:cs typeface="Arial" pitchFamily="34" charset="0"/>
              </a:rPr>
              <a:t>dustball</a:t>
            </a: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  Figure 2. Type of ablation of ordinary                 brighter than full Moon and instantaneous     </a:t>
            </a:r>
            <a:r>
              <a:rPr lang="en-US" sz="2000" b="1" dirty="0" err="1" smtClean="0">
                <a:solidFill>
                  <a:srgbClr val="002060"/>
                </a:solidFill>
                <a:cs typeface="Arial" pitchFamily="34" charset="0"/>
              </a:rPr>
              <a:t>chondrite</a:t>
            </a: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 (- 8 </a:t>
            </a:r>
            <a:r>
              <a:rPr lang="en-US" sz="2000" b="1" dirty="0" err="1" smtClean="0">
                <a:solidFill>
                  <a:srgbClr val="002060"/>
                </a:solidFill>
                <a:cs typeface="Arial" pitchFamily="34" charset="0"/>
              </a:rPr>
              <a:t>mag</a:t>
            </a: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) - some flares - and                      images of wakes.                                                       instantaneous images of splinters. </a:t>
            </a:r>
          </a:p>
          <a:p>
            <a:pPr algn="just"/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Annual occurrence of meteorite-dropping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fireballs  </a:t>
            </a:r>
            <a:b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meteorites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/>
              <a:t> </a:t>
            </a:r>
            <a:r>
              <a:rPr lang="en-US" sz="2200" dirty="0" smtClean="0"/>
              <a:t>All studied sporadic bright fireballs were divided into </a:t>
            </a:r>
            <a:r>
              <a:rPr lang="en-US" sz="2200" dirty="0" err="1" smtClean="0"/>
              <a:t>cometary</a:t>
            </a:r>
            <a:r>
              <a:rPr lang="en-US" sz="2200" dirty="0" smtClean="0"/>
              <a:t> and </a:t>
            </a:r>
            <a:r>
              <a:rPr lang="en-US" sz="2200" dirty="0" err="1" smtClean="0"/>
              <a:t>asteroidal</a:t>
            </a:r>
            <a:r>
              <a:rPr lang="en-US" sz="2200" dirty="0" smtClean="0"/>
              <a:t>, according  to the </a:t>
            </a:r>
            <a:r>
              <a:rPr lang="en-US" sz="2200" dirty="0" err="1" smtClean="0"/>
              <a:t>Tisserand</a:t>
            </a:r>
            <a:r>
              <a:rPr lang="en-US" sz="2200" dirty="0" smtClean="0"/>
              <a:t> parameter T</a:t>
            </a:r>
            <a:r>
              <a:rPr lang="en-US" sz="2200" baseline="-25000" dirty="0" smtClean="0"/>
              <a:t>J</a:t>
            </a:r>
            <a:r>
              <a:rPr lang="en-US" sz="2200" dirty="0" smtClean="0"/>
              <a:t>:</a:t>
            </a:r>
            <a:endParaRPr lang="ru-RU" sz="2200" dirty="0" smtClean="0"/>
          </a:p>
          <a:p>
            <a:pPr algn="just">
              <a:buNone/>
            </a:pPr>
            <a:r>
              <a:rPr lang="en-US" sz="2200" i="1" dirty="0" smtClean="0"/>
              <a:t>   T</a:t>
            </a:r>
            <a:r>
              <a:rPr lang="en-US" sz="2200" baseline="-25000" dirty="0" smtClean="0"/>
              <a:t>J</a:t>
            </a:r>
            <a:r>
              <a:rPr lang="en-US" sz="2200" dirty="0" smtClean="0"/>
              <a:t> = </a:t>
            </a:r>
            <a:r>
              <a:rPr lang="en-US" sz="2200" i="1" dirty="0" err="1" smtClean="0"/>
              <a:t>a</a:t>
            </a:r>
            <a:r>
              <a:rPr lang="en-US" sz="2200" baseline="-25000" dirty="0" err="1" smtClean="0"/>
              <a:t>J</a:t>
            </a:r>
            <a:r>
              <a:rPr lang="en-US" sz="2200" dirty="0" smtClean="0"/>
              <a:t>/</a:t>
            </a:r>
            <a:r>
              <a:rPr lang="en-US" sz="2200" i="1" dirty="0" smtClean="0"/>
              <a:t>a </a:t>
            </a:r>
            <a:r>
              <a:rPr lang="en-US" sz="2200" dirty="0" smtClean="0"/>
              <a:t>+ 2 </a:t>
            </a:r>
            <a:r>
              <a:rPr lang="en-US" sz="2200" dirty="0" err="1" smtClean="0"/>
              <a:t>cos</a:t>
            </a:r>
            <a:r>
              <a:rPr lang="en-US" sz="2200" dirty="0" smtClean="0"/>
              <a:t> 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 </a:t>
            </a:r>
            <a:r>
              <a:rPr lang="en-US" sz="2200" dirty="0" smtClean="0"/>
              <a:t>(</a:t>
            </a:r>
            <a:r>
              <a:rPr lang="en-US" sz="2200" i="1" dirty="0" smtClean="0"/>
              <a:t>a</a:t>
            </a:r>
            <a:r>
              <a:rPr lang="en-US" sz="2200" dirty="0" smtClean="0"/>
              <a:t>/</a:t>
            </a:r>
            <a:r>
              <a:rPr lang="en-US" sz="2200" i="1" dirty="0" err="1" smtClean="0"/>
              <a:t>a</a:t>
            </a:r>
            <a:r>
              <a:rPr lang="en-US" sz="2200" baseline="-25000" dirty="0" err="1" smtClean="0"/>
              <a:t>J</a:t>
            </a:r>
            <a:r>
              <a:rPr lang="en-US" sz="2200" dirty="0" smtClean="0"/>
              <a:t>)(1 − </a:t>
            </a:r>
            <a:r>
              <a:rPr lang="en-US" sz="2200" i="1" dirty="0" smtClean="0"/>
              <a:t>e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),    </a:t>
            </a:r>
            <a:r>
              <a:rPr lang="en-US" sz="2200" i="1" dirty="0" smtClean="0"/>
              <a:t>T</a:t>
            </a:r>
            <a:r>
              <a:rPr lang="en-US" sz="2200" baseline="-25000" dirty="0" smtClean="0"/>
              <a:t>J  </a:t>
            </a:r>
            <a:r>
              <a:rPr lang="en-US" sz="2200" dirty="0" smtClean="0"/>
              <a:t>≤ 3 – </a:t>
            </a:r>
            <a:r>
              <a:rPr lang="en-US" sz="2200" dirty="0" err="1" smtClean="0"/>
              <a:t>cometary</a:t>
            </a:r>
            <a:r>
              <a:rPr lang="en-US" sz="2200" dirty="0" smtClean="0"/>
              <a:t>,   </a:t>
            </a:r>
            <a:r>
              <a:rPr lang="en-US" sz="2200" i="1" dirty="0" smtClean="0"/>
              <a:t>T</a:t>
            </a:r>
            <a:r>
              <a:rPr lang="en-US" sz="2200" baseline="-25000" dirty="0" smtClean="0"/>
              <a:t>J   </a:t>
            </a:r>
            <a:r>
              <a:rPr lang="en-US" sz="2200" dirty="0" smtClean="0"/>
              <a:t>&gt; 3  – </a:t>
            </a:r>
            <a:r>
              <a:rPr lang="en-US" sz="2200" dirty="0" err="1" smtClean="0"/>
              <a:t>asteroidal</a:t>
            </a:r>
            <a:r>
              <a:rPr lang="en-US" sz="2200" dirty="0" smtClean="0"/>
              <a:t> orbits</a:t>
            </a:r>
            <a:endParaRPr lang="ru-RU" sz="2200" dirty="0" smtClean="0"/>
          </a:p>
          <a:p>
            <a:pPr algn="just">
              <a:buNone/>
            </a:pPr>
            <a:r>
              <a:rPr lang="en-US" sz="2200" dirty="0" smtClean="0"/>
              <a:t>We created a </a:t>
            </a:r>
            <a:r>
              <a:rPr lang="en-US" sz="2200" b="1" dirty="0" smtClean="0">
                <a:solidFill>
                  <a:srgbClr val="002060"/>
                </a:solidFill>
              </a:rPr>
              <a:t>histogram of the Annual occurrence</a:t>
            </a:r>
            <a:r>
              <a:rPr lang="en-US" sz="2200" dirty="0" smtClean="0"/>
              <a:t> of meteorite-dropping sporadic fireballs of </a:t>
            </a:r>
            <a:r>
              <a:rPr lang="en-US" sz="2200" dirty="0" err="1" smtClean="0"/>
              <a:t>asteroidal</a:t>
            </a:r>
            <a:r>
              <a:rPr lang="en-US" sz="2200" dirty="0" smtClean="0"/>
              <a:t> (green line) and </a:t>
            </a:r>
            <a:r>
              <a:rPr lang="en-US" sz="2200" dirty="0" err="1" smtClean="0"/>
              <a:t>cometary</a:t>
            </a:r>
            <a:r>
              <a:rPr lang="en-US" sz="2200" dirty="0" smtClean="0"/>
              <a:t> (blue line) origin and meteorites with known fall dates (red line) with 2-day bins. </a:t>
            </a:r>
          </a:p>
          <a:p>
            <a:pPr algn="just">
              <a:buNone/>
            </a:pPr>
            <a:r>
              <a:rPr lang="en-US" sz="2200" dirty="0" smtClean="0"/>
              <a:t>As one can see, the Annual occurrence shows </a:t>
            </a:r>
            <a:r>
              <a:rPr lang="en-US" sz="2200" b="1" dirty="0" smtClean="0">
                <a:solidFill>
                  <a:srgbClr val="002060"/>
                </a:solidFill>
              </a:rPr>
              <a:t>four major </a:t>
            </a:r>
            <a:r>
              <a:rPr lang="en-US" sz="2200" dirty="0" smtClean="0"/>
              <a:t>(around the dates: </a:t>
            </a:r>
            <a:r>
              <a:rPr lang="en-US" sz="2200" dirty="0" smtClean="0">
                <a:solidFill>
                  <a:srgbClr val="002060"/>
                </a:solidFill>
              </a:rPr>
              <a:t>1 Aug., 24 Oct., 4 Dec., 7 Jan</a:t>
            </a:r>
            <a:r>
              <a:rPr lang="en-US" sz="2200" dirty="0" smtClean="0"/>
              <a:t>.) and </a:t>
            </a:r>
            <a:r>
              <a:rPr lang="en-US" sz="2200" b="1" dirty="0" smtClean="0">
                <a:solidFill>
                  <a:srgbClr val="002060"/>
                </a:solidFill>
              </a:rPr>
              <a:t>two minor</a:t>
            </a:r>
            <a:r>
              <a:rPr lang="en-US" sz="2200" dirty="0" smtClean="0"/>
              <a:t> (around </a:t>
            </a:r>
            <a:r>
              <a:rPr lang="en-US" sz="2200" dirty="0" smtClean="0">
                <a:solidFill>
                  <a:srgbClr val="002060"/>
                </a:solidFill>
              </a:rPr>
              <a:t>16 Apr., 9 Feb.</a:t>
            </a:r>
            <a:r>
              <a:rPr lang="en-US" sz="2200" dirty="0" smtClean="0"/>
              <a:t>) </a:t>
            </a:r>
            <a:r>
              <a:rPr lang="en-US" sz="2200" b="1" dirty="0" smtClean="0">
                <a:solidFill>
                  <a:srgbClr val="002060"/>
                </a:solidFill>
              </a:rPr>
              <a:t>increases in fireball activity </a:t>
            </a:r>
            <a:r>
              <a:rPr lang="en-US" sz="2200" dirty="0" smtClean="0"/>
              <a:t>within a year (Fig. 3).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3" descr="COMON_An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8784976" cy="270892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454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011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100" b="1" dirty="0" smtClean="0">
                <a:solidFill>
                  <a:srgbClr val="C00000"/>
                </a:solidFill>
              </a:rPr>
              <a:t>Potential meteorite-dropping fireballs </a:t>
            </a:r>
            <a:br>
              <a:rPr lang="en-US" sz="3100" b="1" dirty="0" smtClean="0">
                <a:solidFill>
                  <a:srgbClr val="C00000"/>
                </a:solidFill>
              </a:rPr>
            </a:br>
            <a:r>
              <a:rPr lang="en-US" sz="3100" b="1" dirty="0" smtClean="0">
                <a:solidFill>
                  <a:srgbClr val="C00000"/>
                </a:solidFill>
              </a:rPr>
              <a:t>observed in Tajikistan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12" y="1052736"/>
            <a:ext cx="9107488" cy="580526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>
              <a:lnSpc>
                <a:spcPts val="2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       </a:t>
            </a:r>
            <a:r>
              <a:rPr lang="en-US" sz="2000" dirty="0" err="1" smtClean="0">
                <a:solidFill>
                  <a:schemeClr val="tx1"/>
                </a:solidFill>
              </a:rPr>
              <a:t>Hissar</a:t>
            </a:r>
            <a:r>
              <a:rPr lang="en-US" sz="2000" dirty="0" smtClean="0">
                <a:solidFill>
                  <a:schemeClr val="tx1"/>
                </a:solidFill>
              </a:rPr>
              <a:t> astronomical observatory                Instantaneous meteor cameras,</a:t>
            </a:r>
          </a:p>
          <a:p>
            <a:pPr algn="just">
              <a:lnSpc>
                <a:spcPts val="2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                    (</a:t>
            </a:r>
            <a:r>
              <a:rPr lang="en-US" sz="2000" dirty="0" err="1" smtClean="0">
                <a:solidFill>
                  <a:schemeClr val="tx1"/>
                </a:solidFill>
              </a:rPr>
              <a:t>HisAO</a:t>
            </a:r>
            <a:r>
              <a:rPr lang="en-US" sz="2000" dirty="0" smtClean="0">
                <a:solidFill>
                  <a:schemeClr val="tx1"/>
                </a:solidFill>
              </a:rPr>
              <a:t>), Tajikistan.                     equipped with long-focused apertures.   </a:t>
            </a:r>
          </a:p>
          <a:p>
            <a:pPr algn="just">
              <a:lnSpc>
                <a:spcPts val="2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In Figure 3, the black arrows indicate the dates of appearance of </a:t>
            </a:r>
            <a:r>
              <a:rPr lang="en-US" sz="2000" dirty="0" smtClean="0">
                <a:solidFill>
                  <a:srgbClr val="002060"/>
                </a:solidFill>
              </a:rPr>
              <a:t>four potential meteorite-dropping fireballs observed in Tajikistan</a:t>
            </a:r>
            <a:r>
              <a:rPr lang="en-US" sz="2000" dirty="0" smtClean="0">
                <a:solidFill>
                  <a:schemeClr val="tx1"/>
                </a:solidFill>
              </a:rPr>
              <a:t> in the previous years; and one can see, the </a:t>
            </a:r>
            <a:r>
              <a:rPr lang="en-US" sz="2000" dirty="0" smtClean="0">
                <a:solidFill>
                  <a:srgbClr val="002060"/>
                </a:solidFill>
              </a:rPr>
              <a:t>dates of three of them fall within the specified periods of annual occurrence.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2784276" cy="206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2880320" cy="203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7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Groups </a:t>
            </a:r>
            <a:r>
              <a:rPr lang="en-US" sz="3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meteorite-dropping 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meteoroids</a:t>
            </a:r>
            <a:b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observed in Tajikistan 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      The existence 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of </a:t>
            </a:r>
            <a:r>
              <a:rPr lang="en-US" sz="2200" b="1" dirty="0">
                <a:solidFill>
                  <a:srgbClr val="002060"/>
                </a:solidFill>
                <a:cs typeface="Arial" pitchFamily="34" charset="0"/>
              </a:rPr>
              <a:t>groups of meteoroids that contain meteorite-dropping bodies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 has been investigated in </a:t>
            </a:r>
            <a:r>
              <a:rPr lang="en-US" sz="2200" i="1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sz="2200" i="1" dirty="0" err="1">
                <a:solidFill>
                  <a:schemeClr val="tx1"/>
                </a:solidFill>
                <a:cs typeface="Arial" pitchFamily="34" charset="0"/>
              </a:rPr>
              <a:t>Halliday</a:t>
            </a:r>
            <a:r>
              <a:rPr lang="en-US" sz="2200" i="1" dirty="0">
                <a:solidFill>
                  <a:schemeClr val="tx1"/>
                </a:solidFill>
                <a:cs typeface="Arial" pitchFamily="34" charset="0"/>
              </a:rPr>
              <a:t> 1990)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 based on the analysis of the precise orbits of fireballs performed by the Canadian project (</a:t>
            </a:r>
            <a:r>
              <a:rPr lang="en-US" sz="2200" b="1" dirty="0">
                <a:solidFill>
                  <a:srgbClr val="002060"/>
                </a:solidFill>
                <a:cs typeface="Arial" pitchFamily="34" charset="0"/>
              </a:rPr>
              <a:t>MORP</a:t>
            </a: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). 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      For the </a:t>
            </a:r>
            <a:r>
              <a:rPr lang="en-US" sz="2200" b="1" dirty="0" smtClean="0">
                <a:solidFill>
                  <a:srgbClr val="002060"/>
                </a:solidFill>
                <a:cs typeface="Arial" pitchFamily="34" charset="0"/>
              </a:rPr>
              <a:t>fireballs observed in Tajikistan</a:t>
            </a: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 we searched for the members of their groups  according to the orbital similarity as determined by </a:t>
            </a:r>
            <a:r>
              <a:rPr lang="en-US" sz="2200" dirty="0" err="1" smtClean="0">
                <a:solidFill>
                  <a:schemeClr val="tx1"/>
                </a:solidFill>
                <a:cs typeface="Arial" pitchFamily="34" charset="0"/>
              </a:rPr>
              <a:t>Dsh</a:t>
            </a: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-criterion.</a:t>
            </a:r>
          </a:p>
          <a:p>
            <a:pPr algn="just"/>
            <a:r>
              <a:rPr lang="en-US" sz="2200" b="1" dirty="0" smtClean="0">
                <a:solidFill>
                  <a:schemeClr val="tx1"/>
                </a:solidFill>
                <a:cs typeface="Arial" pitchFamily="34" charset="0"/>
              </a:rPr>
              <a:t>Table 1. Atmospheric  and orbital data for  fireball TJ058D8 and members of Group I.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en-US" sz="22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/>
            <a:endParaRPr lang="en-US" sz="22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/>
            <a:endParaRPr lang="en-US" sz="22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789040"/>
          <a:ext cx="9143999" cy="2560320"/>
        </p:xfrm>
        <a:graphic>
          <a:graphicData uri="http://schemas.openxmlformats.org/drawingml/2006/table">
            <a:tbl>
              <a:tblPr/>
              <a:tblGrid>
                <a:gridCol w="791242"/>
                <a:gridCol w="827848"/>
                <a:gridCol w="708631"/>
                <a:gridCol w="591083"/>
                <a:gridCol w="591083"/>
                <a:gridCol w="562650"/>
                <a:gridCol w="618681"/>
                <a:gridCol w="470198"/>
                <a:gridCol w="709465"/>
                <a:gridCol w="708631"/>
                <a:gridCol w="591083"/>
                <a:gridCol w="709465"/>
                <a:gridCol w="708631"/>
                <a:gridCol w="555308"/>
              </a:tblGrid>
              <a:tr h="6995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Date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αR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(°)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δR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(°)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V∞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kms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He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km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kg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mg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q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a.u.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(°)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ω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(°)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Ω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(°)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DSH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Times New Roman"/>
                        </a:rPr>
                        <a:t>Group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058D8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800805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308.4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31.6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16.6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33.1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-9.0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0.791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0.258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17.9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270.7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133.6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‒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154F1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670828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298.5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32.6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14.1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36.4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-5.8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0.945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0.289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12.5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224.4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154.6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0.12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1999CV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+mn-lt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0.841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0.352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15.3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279.3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132.0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2001DF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0.767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0.371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260.2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146.7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US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b="1" dirty="0" smtClean="0">
                <a:solidFill>
                  <a:srgbClr val="002060"/>
                </a:solidFill>
                <a:cs typeface="Arial" pitchFamily="34" charset="0"/>
              </a:rPr>
              <a:t>Table 2.  Atmospheric  and orbital data for  fireball  TJ062D3 and members </a:t>
            </a:r>
          </a:p>
          <a:p>
            <a:pPr algn="just"/>
            <a:r>
              <a:rPr lang="en-US" sz="2200" b="1" dirty="0" smtClean="0">
                <a:solidFill>
                  <a:srgbClr val="002060"/>
                </a:solidFill>
                <a:cs typeface="Arial" pitchFamily="34" charset="0"/>
              </a:rPr>
              <a:t>of Group II.</a:t>
            </a:r>
            <a:endParaRPr lang="ru-RU" sz="22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497" y="1110199"/>
          <a:ext cx="9108507" cy="4862912"/>
        </p:xfrm>
        <a:graphic>
          <a:graphicData uri="http://schemas.openxmlformats.org/drawingml/2006/table">
            <a:tbl>
              <a:tblPr/>
              <a:tblGrid>
                <a:gridCol w="785101"/>
                <a:gridCol w="821420"/>
                <a:gridCol w="703130"/>
                <a:gridCol w="586494"/>
                <a:gridCol w="586494"/>
                <a:gridCol w="586494"/>
                <a:gridCol w="585665"/>
                <a:gridCol w="466547"/>
                <a:gridCol w="703957"/>
                <a:gridCol w="703130"/>
                <a:gridCol w="586494"/>
                <a:gridCol w="703957"/>
                <a:gridCol w="703130"/>
                <a:gridCol w="586494"/>
              </a:tblGrid>
              <a:tr h="6879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Date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(°)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(°)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∞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kms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km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kg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mg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a.u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ω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Ω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2413"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Group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-4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[1]  11 23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336  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-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60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13.4        ‒          ‒         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0.990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0.590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185.0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241.0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‒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16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062D3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621030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332.6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-12.3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35.2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6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.47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-7.3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0.984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0.583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15.3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36.7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4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190F1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671121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330.6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-10.6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27.0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&gt;0.2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-9.3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0.988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0.591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180.9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239.3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51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406PN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711125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326.7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-5.9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30.9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&gt;0.2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‒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0.990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179.0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242.0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160E1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851020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333.6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-1.6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15.1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38.3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&gt;0.2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-9.1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0.959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0.675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204.5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207.5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4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289F1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711112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327.3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-5.5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30.9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-6.9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0.987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0.604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178.4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242.8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169I1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801125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340.7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33.5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-7.1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0.980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0.576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191.5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243.4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0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291103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031129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344.6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-12.0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46.7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-4.9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0.543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67.2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27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SL189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0.566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63.0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347.9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27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1.044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0.618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107.9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305.3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0" marR="59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Superbolide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TJ230708 (-20.3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mag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and NEAs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In Table 3 we listed the orbital elements of the </a:t>
            </a:r>
            <a:r>
              <a:rPr lang="en-US" sz="2000" b="1" dirty="0" smtClean="0">
                <a:solidFill>
                  <a:srgbClr val="002060"/>
                </a:solidFill>
              </a:rPr>
              <a:t>TJ230708 </a:t>
            </a:r>
            <a:r>
              <a:rPr lang="en-US" sz="2000" b="1" dirty="0" err="1" smtClean="0">
                <a:solidFill>
                  <a:srgbClr val="002060"/>
                </a:solidFill>
              </a:rPr>
              <a:t>superbolide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/>
              <a:t>as well as the corresponding orbits of </a:t>
            </a:r>
            <a:r>
              <a:rPr lang="en-US" sz="2000" b="1" dirty="0" smtClean="0">
                <a:solidFill>
                  <a:srgbClr val="002060"/>
                </a:solidFill>
              </a:rPr>
              <a:t>13 NEAs with small D-values</a:t>
            </a:r>
            <a:r>
              <a:rPr lang="en-US" sz="2000" dirty="0" smtClean="0"/>
              <a:t>. </a:t>
            </a:r>
          </a:p>
          <a:p>
            <a:pPr algn="just"/>
            <a:r>
              <a:rPr lang="en-US" sz="2000" dirty="0" smtClean="0"/>
              <a:t>As can see, </a:t>
            </a:r>
            <a:r>
              <a:rPr lang="en-US" sz="2000" b="1" dirty="0" smtClean="0">
                <a:solidFill>
                  <a:srgbClr val="002060"/>
                </a:solidFill>
              </a:rPr>
              <a:t>2006SV19, 2012VE82 </a:t>
            </a:r>
            <a:r>
              <a:rPr lang="en-US" sz="2000" dirty="0" smtClean="0"/>
              <a:t>have similar orbits with the </a:t>
            </a:r>
            <a:r>
              <a:rPr lang="en-US" sz="2000" dirty="0" err="1" smtClean="0"/>
              <a:t>bolide</a:t>
            </a:r>
            <a:r>
              <a:rPr lang="en-US" sz="2000" dirty="0" smtClean="0"/>
              <a:t>. </a:t>
            </a:r>
          </a:p>
          <a:p>
            <a:pPr algn="just"/>
            <a:r>
              <a:rPr lang="en-US" sz="2000" dirty="0" smtClean="0"/>
              <a:t>The orbits given in Table 3 was integrated numerically backward in time for the </a:t>
            </a:r>
            <a:r>
              <a:rPr lang="en-US" sz="2000" b="1" dirty="0" smtClean="0">
                <a:solidFill>
                  <a:srgbClr val="002060"/>
                </a:solidFill>
              </a:rPr>
              <a:t>interval -20 KA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>
                <a:solidFill>
                  <a:srgbClr val="002060"/>
                </a:solidFill>
              </a:rPr>
              <a:t>Table 3.</a:t>
            </a:r>
          </a:p>
          <a:p>
            <a:r>
              <a:rPr lang="en-US" sz="1600" dirty="0" smtClean="0"/>
              <a:t>No       Object            a  [AU]               e           Inc  [deg]       Node  [deg]        </a:t>
            </a:r>
            <a:r>
              <a:rPr lang="en-US" sz="1600" dirty="0" err="1" smtClean="0"/>
              <a:t>Peri</a:t>
            </a:r>
            <a:r>
              <a:rPr lang="en-US" sz="1600" dirty="0" smtClean="0"/>
              <a:t>  [deg]         DSH         DD  </a:t>
            </a:r>
            <a:r>
              <a:rPr lang="ru-RU" sz="1600" dirty="0" smtClean="0"/>
              <a:t> </a:t>
            </a:r>
            <a:r>
              <a:rPr lang="en-US" sz="1600" dirty="0" smtClean="0"/>
              <a:t> </a:t>
            </a:r>
            <a:endParaRPr lang="ru-RU" sz="1600" dirty="0" smtClean="0"/>
          </a:p>
          <a:p>
            <a:r>
              <a:rPr lang="en-US" sz="1600" dirty="0" smtClean="0">
                <a:solidFill>
                  <a:srgbClr val="C00000"/>
                </a:solidFill>
              </a:rPr>
              <a:t>    1       D230708      2.130 00     0.52300       9.57000        120.988200        175.30000       0.000     0.000  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/>
              <a:t>    2      2006SV19     2.131754    0.516778    7.362205       116.2899753      182.24732       0.048     0.017  </a:t>
            </a:r>
            <a:endParaRPr lang="ru-RU" sz="1600" dirty="0" smtClean="0"/>
          </a:p>
          <a:p>
            <a:r>
              <a:rPr lang="en-US" sz="1600" dirty="0" smtClean="0"/>
              <a:t>    3      2012VE82     2.107963    0.546075    9.957000       110.5467804      186.27807       0.071     0.039  </a:t>
            </a:r>
            <a:endParaRPr lang="ru-RU" sz="1600" dirty="0" smtClean="0"/>
          </a:p>
          <a:p>
            <a:r>
              <a:rPr lang="en-US" sz="1600" dirty="0" smtClean="0"/>
              <a:t>    4       (212546)      2.131754    0.516778    7.362205       116.2899785      182.24731       0.048     0.017  </a:t>
            </a:r>
            <a:endParaRPr lang="ru-RU" sz="1600" dirty="0" smtClean="0"/>
          </a:p>
          <a:p>
            <a:r>
              <a:rPr lang="en-US" sz="1600" dirty="0" smtClean="0"/>
              <a:t>    5       (439313)      2.107963    0.546075    9.957000       110.5467802      186.27807       0.071     0.039  </a:t>
            </a:r>
            <a:endParaRPr lang="ru-RU" sz="1600" dirty="0" smtClean="0"/>
          </a:p>
          <a:p>
            <a:r>
              <a:rPr lang="en-US" sz="1600" dirty="0" smtClean="0"/>
              <a:t>    6       1998OP4      2.252189    0.539855  13.412829      126.7154055      167.52032        0.077    0.030  </a:t>
            </a:r>
            <a:endParaRPr lang="ru-RU" sz="1600" dirty="0" smtClean="0"/>
          </a:p>
          <a:p>
            <a:r>
              <a:rPr lang="en-US" sz="1600" dirty="0" smtClean="0"/>
              <a:t>    7     2001QD34     2.135400    0.510873    8.251561       149.0828890      147.13696       0.084     0.033  </a:t>
            </a:r>
            <a:endParaRPr lang="ru-RU" sz="1600" dirty="0" smtClean="0"/>
          </a:p>
          <a:p>
            <a:r>
              <a:rPr lang="en-US" sz="1600" dirty="0" smtClean="0"/>
              <a:t>    8      2004QA2      2.124528    0.515724     8.360894      132.8759678      159.41951       0.056     0.020  </a:t>
            </a:r>
            <a:endParaRPr lang="ru-RU" sz="1600" dirty="0" smtClean="0"/>
          </a:p>
          <a:p>
            <a:r>
              <a:rPr lang="en-US" sz="1600" dirty="0" smtClean="0"/>
              <a:t>    9      2012HS15    2.110059    0.497433      8.364191     134.7451078       157.24365      0.078     0.038  </a:t>
            </a:r>
            <a:endParaRPr lang="ru-RU" sz="1600" dirty="0" smtClean="0"/>
          </a:p>
          <a:p>
            <a:r>
              <a:rPr lang="en-US" sz="1600" dirty="0" smtClean="0"/>
              <a:t>   10     2014MJ26   2.011908     0.502031      6.451906      111.2081402     188.66364       0.072     0.031  </a:t>
            </a:r>
            <a:endParaRPr lang="ru-RU" sz="1600" dirty="0" smtClean="0"/>
          </a:p>
          <a:p>
            <a:r>
              <a:rPr lang="en-US" sz="1600" dirty="0" smtClean="0"/>
              <a:t>   11   2014OQ207  2.143694    0.510338     8.822560      130.1120242      167.69177       0.048     0.023  </a:t>
            </a:r>
            <a:endParaRPr lang="ru-RU" sz="1600" dirty="0" smtClean="0"/>
          </a:p>
          <a:p>
            <a:r>
              <a:rPr lang="en-US" sz="1600" dirty="0" smtClean="0"/>
              <a:t>   12   2014SV141    2.130317   0.522795     7.796652      158.6994887      141.63829       0.107     0.037  </a:t>
            </a:r>
            <a:endParaRPr lang="ru-RU" sz="1600" dirty="0" smtClean="0"/>
          </a:p>
          <a:p>
            <a:r>
              <a:rPr lang="en-US" sz="1600" dirty="0" smtClean="0"/>
              <a:t>   13  2014WD201   2.095726     0.503014     8.476103      105.814684       199.716950     0.101     0.039  </a:t>
            </a:r>
            <a:endParaRPr lang="ru-RU" sz="1600" dirty="0" smtClean="0"/>
          </a:p>
          <a:p>
            <a:r>
              <a:rPr lang="en-US" sz="1600" dirty="0" smtClean="0"/>
              <a:t>   14   2015MO89    2.118597     0.522681     7.743720       86.297138        212.860115     0.099     0.034  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1308</TotalTime>
  <Words>1221</Words>
  <Application>Microsoft Office PowerPoint</Application>
  <PresentationFormat>Экран (4:3)</PresentationFormat>
  <Paragraphs>331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Annual occurrence of meteorite-dropping fireballs    N.A. Konovalova1, T.J. Jopek2  (1) Institute of Astrophysics of the Academy of Sciences of the Republic of Tajikistan, nakonovalova@mail.ru  (2) Institute Astronomical Observatory, Faculty of Physics, A.M. University, Poznan, Poland </vt:lpstr>
      <vt:lpstr> The goal of studying of the annual occurrence of meteorite-dropping fireballs </vt:lpstr>
      <vt:lpstr>Data base of Meteors, Meteorites and  Near Earth Objects</vt:lpstr>
      <vt:lpstr>Different  types of ablation and instantaneous images of fireballs</vt:lpstr>
      <vt:lpstr>Annual occurrence of meteorite-dropping fireballs   and meteorites</vt:lpstr>
      <vt:lpstr> Potential meteorite-dropping fireballs  observed in Tajikistan </vt:lpstr>
      <vt:lpstr> Groups of meteorite-dropping meteoroids  observed in Tajikistan  </vt:lpstr>
      <vt:lpstr>Слайд 8</vt:lpstr>
      <vt:lpstr>Слайд 9</vt:lpstr>
      <vt:lpstr>Parent bodies of the studied meteor-dropping fireballs  </vt:lpstr>
      <vt:lpstr>Слайд 11</vt:lpstr>
      <vt:lpstr>Conclusions</vt:lpstr>
      <vt:lpstr>Слайд 13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occurrence of meteorite-dropping fireballs    N.A. Konovalova (1), T.J. Jopek (2)  (1) Institute of Astrophysics of the Academy of Sciences of the Republic of Tajikistan (nakonovalova@mail.ru),  (2) Institute Astronomical Observatory, Faculty of Physics, A.M. University, Poznan, Poland</dc:title>
  <dc:creator>AutoBVT</dc:creator>
  <cp:lastModifiedBy>AutoBVT</cp:lastModifiedBy>
  <cp:revision>248</cp:revision>
  <dcterms:created xsi:type="dcterms:W3CDTF">2016-05-11T06:13:32Z</dcterms:created>
  <dcterms:modified xsi:type="dcterms:W3CDTF">2016-06-03T09:07:35Z</dcterms:modified>
</cp:coreProperties>
</file>