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8"/>
  </p:notesMasterIdLst>
  <p:sldIdLst>
    <p:sldId id="256" r:id="rId2"/>
    <p:sldId id="257" r:id="rId3"/>
    <p:sldId id="280" r:id="rId4"/>
    <p:sldId id="281" r:id="rId5"/>
    <p:sldId id="258" r:id="rId6"/>
    <p:sldId id="284" r:id="rId7"/>
    <p:sldId id="283" r:id="rId8"/>
    <p:sldId id="259" r:id="rId9"/>
    <p:sldId id="263" r:id="rId10"/>
    <p:sldId id="290" r:id="rId11"/>
    <p:sldId id="291" r:id="rId12"/>
    <p:sldId id="293" r:id="rId13"/>
    <p:sldId id="299" r:id="rId14"/>
    <p:sldId id="260" r:id="rId15"/>
    <p:sldId id="288" r:id="rId16"/>
    <p:sldId id="298" r:id="rId17"/>
    <p:sldId id="261" r:id="rId18"/>
    <p:sldId id="262" r:id="rId19"/>
    <p:sldId id="289" r:id="rId20"/>
    <p:sldId id="297" r:id="rId21"/>
    <p:sldId id="264" r:id="rId22"/>
    <p:sldId id="265" r:id="rId23"/>
    <p:sldId id="294" r:id="rId24"/>
    <p:sldId id="295" r:id="rId25"/>
    <p:sldId id="296" r:id="rId26"/>
    <p:sldId id="28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5311" autoAdjust="0"/>
  </p:normalViewPr>
  <p:slideViewPr>
    <p:cSldViewPr>
      <p:cViewPr varScale="1">
        <p:scale>
          <a:sx n="55" d="100"/>
          <a:sy n="55" d="100"/>
        </p:scale>
        <p:origin x="-1806" y="-78"/>
      </p:cViewPr>
      <p:guideLst>
        <p:guide orient="horz" pos="2160"/>
        <p:guide pos="2880"/>
      </p:guideLst>
    </p:cSldViewPr>
  </p:slideViewPr>
  <p:outlineViewPr>
    <p:cViewPr>
      <p:scale>
        <a:sx n="33" d="100"/>
        <a:sy n="33" d="100"/>
      </p:scale>
      <p:origin x="0" y="720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367C17-915D-4F43-80F0-E00689E9823D}" type="datetimeFigureOut">
              <a:rPr lang="en-CA" smtClean="0"/>
              <a:t>08/06/2016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C37DFA-6846-4AE4-8CED-F3A41FD8B098}" type="slidenum">
              <a:rPr lang="en-CA" smtClean="0"/>
              <a:t>‹#›</a:t>
            </a:fld>
            <a:endParaRPr lang="en-CA"/>
          </a:p>
        </p:txBody>
      </p:sp>
    </p:spTree>
    <p:extLst>
      <p:ext uri="{BB962C8B-B14F-4D97-AF65-F5344CB8AC3E}">
        <p14:creationId xmlns:p14="http://schemas.microsoft.com/office/powerpoint/2010/main" val="333099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Physical</a:t>
            </a:r>
            <a:r>
              <a:rPr lang="en-CA" baseline="0" dirty="0" smtClean="0"/>
              <a:t> – a review of current knowledge of physical properties and chemical composition of meteoroids entering the Earth’s atmosphere </a:t>
            </a:r>
          </a:p>
          <a:p>
            <a:pPr marL="628650" lvl="1" indent="-171450">
              <a:buFont typeface="Arial" panose="020B0604020202020204" pitchFamily="34" charset="0"/>
              <a:buChar char="•"/>
            </a:pPr>
            <a:r>
              <a:rPr lang="en-CA" baseline="0" dirty="0" smtClean="0"/>
              <a:t>discusses observations of ablation.  </a:t>
            </a:r>
          </a:p>
          <a:p>
            <a:pPr marL="628650" lvl="1" indent="-171450">
              <a:buFont typeface="Arial" panose="020B0604020202020204" pitchFamily="34" charset="0"/>
              <a:buChar char="•"/>
            </a:pPr>
            <a:r>
              <a:rPr lang="en-CA" baseline="0" dirty="0" smtClean="0"/>
              <a:t>Use light to gain information about meteoroid properties</a:t>
            </a:r>
          </a:p>
          <a:p>
            <a:pPr marL="628650" lvl="1" indent="-171450">
              <a:buFont typeface="Arial" panose="020B0604020202020204" pitchFamily="34" charset="0"/>
              <a:buChar char="•"/>
            </a:pPr>
            <a:r>
              <a:rPr lang="en-CA" baseline="0" dirty="0" smtClean="0"/>
              <a:t>Fainter meteors produced have been classified according to height</a:t>
            </a:r>
          </a:p>
          <a:p>
            <a:pPr marL="628650" lvl="1" indent="-171450">
              <a:buFont typeface="Arial" panose="020B0604020202020204" pitchFamily="34" charset="0"/>
              <a:buChar char="•"/>
            </a:pPr>
            <a:r>
              <a:rPr lang="en-CA" baseline="0" dirty="0" smtClean="0"/>
              <a:t>Faint meteor observations have shown that meteor beginning heights depend on mass</a:t>
            </a:r>
          </a:p>
          <a:p>
            <a:pPr marL="628650" lvl="1" indent="-171450">
              <a:buFont typeface="Arial" panose="020B0604020202020204" pitchFamily="34" charset="0"/>
              <a:buChar char="•"/>
            </a:pPr>
            <a:r>
              <a:rPr lang="en-CA" baseline="0" dirty="0" smtClean="0"/>
              <a:t>Blue spectrum – mostly meteoric material</a:t>
            </a:r>
          </a:p>
          <a:p>
            <a:pPr marL="628650" lvl="1" indent="-171450">
              <a:buFont typeface="Arial" panose="020B0604020202020204" pitchFamily="34" charset="0"/>
              <a:buChar char="•"/>
            </a:pPr>
            <a:r>
              <a:rPr lang="en-CA" baseline="0" dirty="0" smtClean="0"/>
              <a:t>Red/IR – mostly heated air</a:t>
            </a:r>
          </a:p>
          <a:p>
            <a:pPr marL="628650" lvl="1" indent="-171450">
              <a:buFont typeface="Arial" panose="020B0604020202020204" pitchFamily="34" charset="0"/>
              <a:buChar char="•"/>
            </a:pPr>
            <a:r>
              <a:rPr lang="en-CA" baseline="0" dirty="0" smtClean="0"/>
              <a:t>Larger bodies do not get as disrupted as smaller bodies</a:t>
            </a:r>
          </a:p>
          <a:p>
            <a:pPr marL="628650" lvl="1" indent="-171450">
              <a:buFont typeface="Arial" panose="020B0604020202020204" pitchFamily="34" charset="0"/>
              <a:buChar char="•"/>
            </a:pPr>
            <a:r>
              <a:rPr lang="en-CA" baseline="0" dirty="0" smtClean="0"/>
              <a:t>Ablation of regular chondritic (stony) material may not be uniform – thermodynamic equilibrium calculations show that fractionation occurs during melting and vaporization</a:t>
            </a:r>
          </a:p>
          <a:p>
            <a:pPr marL="628650" lvl="1" indent="-171450">
              <a:buFont typeface="Arial" panose="020B0604020202020204" pitchFamily="34" charset="0"/>
              <a:buChar char="•"/>
            </a:pPr>
            <a:r>
              <a:rPr lang="en-CA" baseline="0" dirty="0" smtClean="0"/>
              <a:t>Degree of volatility leads to differential ablation</a:t>
            </a:r>
          </a:p>
          <a:p>
            <a:pPr marL="628650" lvl="1" indent="-171450">
              <a:buFont typeface="Arial" panose="020B0604020202020204" pitchFamily="34" charset="0"/>
              <a:buChar char="•"/>
            </a:pPr>
            <a:r>
              <a:rPr lang="en-CA" baseline="0" dirty="0" smtClean="0"/>
              <a:t>Suggests bright spectral lines of Na and Mg to be present while also fainter lines of Ca and Fe – this is starting point of my project</a:t>
            </a:r>
          </a:p>
          <a:p>
            <a:pPr marL="628650" lvl="1" indent="-171450">
              <a:buFont typeface="Arial" panose="020B0604020202020204" pitchFamily="34" charset="0"/>
              <a:buChar char="•"/>
            </a:pPr>
            <a:r>
              <a:rPr lang="en-CA" baseline="0" dirty="0" smtClean="0"/>
              <a:t>Early release of Na is indication of meteoroid disruption well before heating </a:t>
            </a:r>
          </a:p>
          <a:p>
            <a:pPr marL="628650" lvl="1" indent="-171450">
              <a:buFont typeface="Arial" panose="020B0604020202020204" pitchFamily="34" charset="0"/>
              <a:buChar char="•"/>
            </a:pPr>
            <a:r>
              <a:rPr lang="en-CA" baseline="0" dirty="0" smtClean="0"/>
              <a:t>There are different disruption heights</a:t>
            </a:r>
          </a:p>
          <a:p>
            <a:pPr marL="628650" lvl="1" indent="-171450">
              <a:buFont typeface="Arial" panose="020B0604020202020204" pitchFamily="34" charset="0"/>
              <a:buChar char="•"/>
            </a:pPr>
            <a:r>
              <a:rPr lang="en-CA" baseline="0" dirty="0" smtClean="0"/>
              <a:t>Derivation of elemental abundances can in principle be done from meteor spectroscopy</a:t>
            </a:r>
          </a:p>
          <a:p>
            <a:pPr marL="457200" lvl="1" indent="0">
              <a:buFont typeface="Arial" panose="020B0604020202020204" pitchFamily="34" charset="0"/>
              <a:buNone/>
            </a:pPr>
            <a:r>
              <a:rPr lang="en-CA" baseline="0" dirty="0" smtClean="0"/>
              <a:t> </a:t>
            </a:r>
          </a:p>
          <a:p>
            <a:pPr marL="171450" indent="-171450">
              <a:buFont typeface="Arial" panose="020B0604020202020204" pitchFamily="34" charset="0"/>
              <a:buChar char="•"/>
            </a:pPr>
            <a:r>
              <a:rPr lang="en-CA" baseline="0" dirty="0" smtClean="0"/>
              <a:t>Properties – provides an understanding of the properties of meteoroids as deduced from their parent body.  Physical makeup will be different depending</a:t>
            </a:r>
          </a:p>
          <a:p>
            <a:pPr marL="628650" lvl="1" indent="-171450">
              <a:buFont typeface="Arial" panose="020B0604020202020204" pitchFamily="34" charset="0"/>
              <a:buChar char="•"/>
            </a:pPr>
            <a:r>
              <a:rPr lang="en-CA" baseline="0" dirty="0" smtClean="0"/>
              <a:t>on the body from which they originate</a:t>
            </a:r>
          </a:p>
          <a:p>
            <a:pPr marL="628650" lvl="1" indent="-171450">
              <a:buFont typeface="Arial" panose="020B0604020202020204" pitchFamily="34" charset="0"/>
              <a:buChar char="•"/>
            </a:pPr>
            <a:r>
              <a:rPr lang="en-CA" baseline="0" dirty="0" smtClean="0"/>
              <a:t>Meteoroids observed to disintegrate in terrestrial atmosphere can be directly linked to parent bodies that they belong to certain meteor showers</a:t>
            </a:r>
          </a:p>
          <a:p>
            <a:pPr marL="628650" lvl="1" indent="-171450">
              <a:buFont typeface="Arial" panose="020B0604020202020204" pitchFamily="34" charset="0"/>
              <a:buChar char="•"/>
            </a:pPr>
            <a:r>
              <a:rPr lang="en-CA" baseline="0" dirty="0" smtClean="0"/>
              <a:t>Strength of cometary material is enhanced be long term exposure to cosmic rays and solar heating – loss of volatile Na</a:t>
            </a:r>
          </a:p>
          <a:p>
            <a:pPr marL="628650" lvl="1" indent="-171450">
              <a:buFont typeface="Arial" panose="020B0604020202020204" pitchFamily="34" charset="0"/>
              <a:buChar char="•"/>
            </a:pPr>
            <a:r>
              <a:rPr lang="en-CA" baseline="0" dirty="0" smtClean="0"/>
              <a:t>Physical properties can be derived from meteor observations</a:t>
            </a:r>
          </a:p>
          <a:p>
            <a:pPr marL="628650" lvl="1" indent="-171450">
              <a:buFont typeface="Arial" panose="020B0604020202020204" pitchFamily="34" charset="0"/>
              <a:buChar char="•"/>
            </a:pPr>
            <a:r>
              <a:rPr lang="en-CA" baseline="0" dirty="0" smtClean="0"/>
              <a:t>Would like to know how do meteoroids look before and after encountering atmosphere – meteor observations provide some clues</a:t>
            </a:r>
          </a:p>
          <a:p>
            <a:pPr marL="628650" lvl="1" indent="-171450">
              <a:buFont typeface="Arial" panose="020B0604020202020204" pitchFamily="34" charset="0"/>
              <a:buChar char="•"/>
            </a:pPr>
            <a:r>
              <a:rPr lang="en-CA" baseline="0" dirty="0" smtClean="0"/>
              <a:t>End height increases with increasing fragility </a:t>
            </a:r>
          </a:p>
          <a:p>
            <a:pPr marL="628650" lvl="1" indent="-171450">
              <a:buFont typeface="Arial" panose="020B0604020202020204" pitchFamily="34" charset="0"/>
              <a:buChar char="•"/>
            </a:pPr>
            <a:r>
              <a:rPr lang="en-CA" baseline="0" dirty="0" smtClean="0"/>
              <a:t>Approximate chemical composition can be inferred from meteor spectra</a:t>
            </a:r>
          </a:p>
          <a:p>
            <a:pPr marL="628650" lvl="1" indent="-171450">
              <a:buFont typeface="Arial" panose="020B0604020202020204" pitchFamily="34" charset="0"/>
              <a:buChar char="•"/>
            </a:pPr>
            <a:r>
              <a:rPr lang="en-CA" baseline="0" dirty="0" smtClean="0"/>
              <a:t>Low abundance of Ca caused by incomplete evaporation of meteoric matter</a:t>
            </a:r>
          </a:p>
          <a:p>
            <a:pPr marL="628650" lvl="1" indent="-171450">
              <a:buFont typeface="Arial" panose="020B0604020202020204" pitchFamily="34" charset="0"/>
              <a:buChar char="•"/>
            </a:pPr>
            <a:r>
              <a:rPr lang="en-CA" baseline="0" dirty="0" smtClean="0"/>
              <a:t>Southern delta </a:t>
            </a:r>
            <a:r>
              <a:rPr lang="en-CA" baseline="0" dirty="0" err="1" smtClean="0"/>
              <a:t>Aquarids</a:t>
            </a:r>
            <a:r>
              <a:rPr lang="en-CA" baseline="0" dirty="0" smtClean="0"/>
              <a:t> are old enough to have lost all Na due to low perihelion distance (0.07 AU)</a:t>
            </a:r>
          </a:p>
          <a:p>
            <a:pPr marL="628650" lvl="1" indent="-171450">
              <a:buFont typeface="Arial" panose="020B0604020202020204" pitchFamily="34" charset="0"/>
              <a:buChar char="•"/>
            </a:pPr>
            <a:r>
              <a:rPr lang="en-CA" baseline="0" dirty="0" smtClean="0"/>
              <a:t>Analysis of meteor data can reveal differences in physical and chemical composition of various small bodies in the solar system</a:t>
            </a:r>
          </a:p>
          <a:p>
            <a:pPr marL="628650" lvl="1" indent="-171450">
              <a:buFont typeface="Arial" panose="020B0604020202020204" pitchFamily="34" charset="0"/>
              <a:buChar char="•"/>
            </a:pPr>
            <a:r>
              <a:rPr lang="en-CA" baseline="0" dirty="0" smtClean="0"/>
              <a:t>This project will attempt to provide more statistical evidence of the properties of known parent bodies in the solar system</a:t>
            </a:r>
          </a:p>
          <a:p>
            <a:pPr marL="628650" lvl="1" indent="-171450">
              <a:buFont typeface="Arial" panose="020B0604020202020204" pitchFamily="34" charset="0"/>
              <a:buChar char="•"/>
            </a:pPr>
            <a:endParaRPr lang="en-CA" baseline="0" dirty="0" smtClean="0"/>
          </a:p>
          <a:p>
            <a:pPr marL="628650" lvl="1" indent="-171450">
              <a:buFont typeface="Arial" panose="020B0604020202020204" pitchFamily="34" charset="0"/>
              <a:buChar char="•"/>
            </a:pPr>
            <a:r>
              <a:rPr lang="en-CA" baseline="0" dirty="0" smtClean="0"/>
              <a:t> </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2</a:t>
            </a:fld>
            <a:endParaRPr lang="en-CA"/>
          </a:p>
        </p:txBody>
      </p:sp>
    </p:spTree>
    <p:extLst>
      <p:ext uri="{BB962C8B-B14F-4D97-AF65-F5344CB8AC3E}">
        <p14:creationId xmlns:p14="http://schemas.microsoft.com/office/powerpoint/2010/main" val="2529549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Multi-camera</a:t>
            </a:r>
            <a:r>
              <a:rPr lang="en-CA" baseline="0" dirty="0" smtClean="0"/>
              <a:t> event captured September 22, 2015 at 06:31:03 UTC </a:t>
            </a:r>
          </a:p>
          <a:p>
            <a:endParaRPr lang="en-CA" baseline="0" dirty="0" smtClean="0"/>
          </a:p>
          <a:p>
            <a:pPr marL="171450" indent="-171450">
              <a:buFont typeface="Arial" panose="020B0604020202020204" pitchFamily="34" charset="0"/>
              <a:buChar char="•"/>
            </a:pPr>
            <a:r>
              <a:rPr lang="en-CA" baseline="0" dirty="0" smtClean="0"/>
              <a:t>Another case for differential ablation based on the skewness of the Na and Mg curves </a:t>
            </a:r>
          </a:p>
          <a:p>
            <a:pPr marL="171450" indent="-171450">
              <a:buFont typeface="Arial" panose="020B0604020202020204" pitchFamily="34" charset="0"/>
              <a:buChar char="•"/>
            </a:pPr>
            <a:r>
              <a:rPr lang="en-CA" baseline="0" dirty="0" smtClean="0"/>
              <a:t>We note the earlier and higher release of volatile Na </a:t>
            </a:r>
          </a:p>
          <a:p>
            <a:pPr marL="171450" indent="-171450">
              <a:buFont typeface="Arial" panose="020B0604020202020204" pitchFamily="34" charset="0"/>
              <a:buChar char="•"/>
            </a:pPr>
            <a:r>
              <a:rPr lang="en-CA" baseline="0" dirty="0" smtClean="0"/>
              <a:t>At peak of Na and Mg curves we note that they contribute to approximately 10% of the total light output each</a:t>
            </a:r>
          </a:p>
          <a:p>
            <a:pPr marL="171450" indent="-171450">
              <a:buFont typeface="Arial" panose="020B0604020202020204" pitchFamily="34" charset="0"/>
              <a:buChar char="•"/>
            </a:pPr>
            <a:r>
              <a:rPr lang="en-CA" baseline="0" dirty="0" smtClean="0"/>
              <a:t>Also note the earlier end time of Na compared to Mg </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12</a:t>
            </a:fld>
            <a:endParaRPr lang="en-CA"/>
          </a:p>
        </p:txBody>
      </p:sp>
    </p:spTree>
    <p:extLst>
      <p:ext uri="{BB962C8B-B14F-4D97-AF65-F5344CB8AC3E}">
        <p14:creationId xmlns:p14="http://schemas.microsoft.com/office/powerpoint/2010/main" val="4146306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Multi-camera</a:t>
            </a:r>
            <a:r>
              <a:rPr lang="en-CA" baseline="0" dirty="0" smtClean="0"/>
              <a:t> event capture October 8, 2015 at 05:03:08 UTC</a:t>
            </a:r>
          </a:p>
          <a:p>
            <a:endParaRPr lang="en-CA" baseline="0" dirty="0" smtClean="0"/>
          </a:p>
          <a:p>
            <a:pPr marL="171450" indent="-171450">
              <a:buFont typeface="Arial" panose="020B0604020202020204" pitchFamily="34" charset="0"/>
              <a:buChar char="•"/>
            </a:pPr>
            <a:r>
              <a:rPr lang="en-CA" baseline="0" dirty="0" smtClean="0"/>
              <a:t>This event was able to capture a move complete light curve from the Fe filtered camera.</a:t>
            </a:r>
          </a:p>
          <a:p>
            <a:pPr marL="171450" indent="-171450">
              <a:buFont typeface="Arial" panose="020B0604020202020204" pitchFamily="34" charset="0"/>
              <a:buChar char="•"/>
            </a:pPr>
            <a:r>
              <a:rPr lang="en-CA" baseline="0" dirty="0" smtClean="0"/>
              <a:t>Note again the early release of Na indicating some disruption to the meteor prior to entry or there may have been an outer crust of Na that would have caused Na to ablate first </a:t>
            </a:r>
          </a:p>
          <a:p>
            <a:pPr marL="171450" indent="-171450">
              <a:buFont typeface="Arial" panose="020B0604020202020204" pitchFamily="34" charset="0"/>
              <a:buChar char="•"/>
            </a:pPr>
            <a:r>
              <a:rPr lang="en-CA" baseline="0" dirty="0" smtClean="0"/>
              <a:t>However after Mg begins to ablate we notice Na and Mg ablating uniformly until the end of the event</a:t>
            </a:r>
          </a:p>
          <a:p>
            <a:pPr marL="171450" indent="-171450">
              <a:buFont typeface="Arial" panose="020B0604020202020204" pitchFamily="34" charset="0"/>
              <a:buChar char="•"/>
            </a:pPr>
            <a:r>
              <a:rPr lang="en-CA" baseline="0" dirty="0" smtClean="0"/>
              <a:t>At peak intensity it appears that Fe, Mg, and Na all contribute approximately the same degree of light – 45% of the light total </a:t>
            </a:r>
          </a:p>
          <a:p>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13</a:t>
            </a:fld>
            <a:endParaRPr lang="en-CA"/>
          </a:p>
        </p:txBody>
      </p:sp>
    </p:spTree>
    <p:extLst>
      <p:ext uri="{BB962C8B-B14F-4D97-AF65-F5344CB8AC3E}">
        <p14:creationId xmlns:p14="http://schemas.microsoft.com/office/powerpoint/2010/main" val="32731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Camo – wide field  – 25 x 20 deg., Mg/Na – 22 x 16.5 deg., </a:t>
            </a:r>
            <a:r>
              <a:rPr lang="en-CA" dirty="0" err="1" smtClean="0"/>
              <a:t>Watec</a:t>
            </a:r>
            <a:r>
              <a:rPr lang="en-CA" dirty="0" smtClean="0"/>
              <a:t> – 14.2 x 10.6</a:t>
            </a:r>
            <a:r>
              <a:rPr lang="en-CA" baseline="0" dirty="0" smtClean="0"/>
              <a:t> deg., Fe – 14 x 11 deg. </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14</a:t>
            </a:fld>
            <a:endParaRPr lang="en-CA"/>
          </a:p>
        </p:txBody>
      </p:sp>
    </p:spTree>
    <p:extLst>
      <p:ext uri="{BB962C8B-B14F-4D97-AF65-F5344CB8AC3E}">
        <p14:creationId xmlns:p14="http://schemas.microsoft.com/office/powerpoint/2010/main" val="2816401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Would like</a:t>
            </a:r>
            <a:r>
              <a:rPr lang="en-CA" baseline="0" dirty="0" smtClean="0"/>
              <a:t> to know more about the effects of airglow on results.  Specifically on Na light curves.  Though it seems airglow effects are mostly just after sundown and most meteors are observed in the early morning.   However I have a concern Na in atmosphere may be excited and add to the observed magnitude of the meteor.  </a:t>
            </a:r>
          </a:p>
          <a:p>
            <a:pPr marL="171450" indent="-171450">
              <a:buFont typeface="Arial" panose="020B0604020202020204" pitchFamily="34" charset="0"/>
              <a:buChar char="•"/>
            </a:pPr>
            <a:r>
              <a:rPr lang="en-CA" baseline="0" dirty="0" smtClean="0"/>
              <a:t>Luminous efficiency – which is essentially the conversion of kinetic energy to light and is determine through observations based on the intensity of light that is produced.  Current observations use intensified video which extends from IR to just shy of blue and doesn’t see quite the entire spectrum. Hopefully using specific spectral lines, specifically Ca and Fe which has their peak emission at 420 and 394 nm, one can later be applied to improving the determination of luminous efficiency .  </a:t>
            </a:r>
          </a:p>
          <a:p>
            <a:pPr marL="171450" indent="-171450">
              <a:buFont typeface="Arial" panose="020B0604020202020204" pitchFamily="34" charset="0"/>
              <a:buChar char="•"/>
            </a:pPr>
            <a:r>
              <a:rPr lang="en-CA" baseline="0" dirty="0" smtClean="0"/>
              <a:t>In addition using four filter data we will gain insight into where the light is coming from (i.e. elemental emission) that is emitted by the meteor and we can estimate the fraction of white light emitted at various wavelengths.  With a understanding of the light that is emitted (wavelength, magnitude and fraction of light) we can refine the luminous efficiency models by updated the tau parameter as it is applied to meteors with various densities and chemical structure.</a:t>
            </a:r>
          </a:p>
          <a:p>
            <a:pPr marL="171450" indent="-171450">
              <a:buFont typeface="Arial" panose="020B0604020202020204" pitchFamily="34" charset="0"/>
              <a:buChar char="•"/>
            </a:pPr>
            <a:r>
              <a:rPr lang="en-CA" baseline="0" dirty="0" smtClean="0"/>
              <a:t>Essentially we hope to gain a more complete understanding of our observations but also apply this to models to build our expectations of what we expect to see and also better predict ablation characteristics of meteors.  </a:t>
            </a:r>
          </a:p>
          <a:p>
            <a:pPr marL="171450" indent="-171450">
              <a:buFont typeface="Arial" panose="020B0604020202020204" pitchFamily="34" charset="0"/>
              <a:buChar char="•"/>
            </a:pPr>
            <a:r>
              <a:rPr lang="en-CA" baseline="0" dirty="0" smtClean="0"/>
              <a:t>In turn if we understand the expected light output of meteors we gain a understanding of the mass </a:t>
            </a:r>
          </a:p>
        </p:txBody>
      </p:sp>
      <p:sp>
        <p:nvSpPr>
          <p:cNvPr id="4" name="Slide Number Placeholder 3"/>
          <p:cNvSpPr>
            <a:spLocks noGrp="1"/>
          </p:cNvSpPr>
          <p:nvPr>
            <p:ph type="sldNum" sz="quarter" idx="10"/>
          </p:nvPr>
        </p:nvSpPr>
        <p:spPr/>
        <p:txBody>
          <a:bodyPr/>
          <a:lstStyle/>
          <a:p>
            <a:fld id="{11C37DFA-6846-4AE4-8CED-F3A41FD8B098}" type="slidenum">
              <a:rPr lang="en-CA" smtClean="0"/>
              <a:t>15</a:t>
            </a:fld>
            <a:endParaRPr lang="en-CA"/>
          </a:p>
        </p:txBody>
      </p:sp>
    </p:spTree>
    <p:extLst>
      <p:ext uri="{BB962C8B-B14F-4D97-AF65-F5344CB8AC3E}">
        <p14:creationId xmlns:p14="http://schemas.microsoft.com/office/powerpoint/2010/main" val="151841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aseline="0" dirty="0" smtClean="0"/>
              <a:t>We would also like to look into a comparison between the </a:t>
            </a:r>
            <a:r>
              <a:rPr lang="en-CA" baseline="0" dirty="0" err="1" smtClean="0"/>
              <a:t>Watec</a:t>
            </a:r>
            <a:r>
              <a:rPr lang="en-CA" baseline="0" dirty="0" smtClean="0"/>
              <a:t> (white light) camera and the intensified system.  The intensified system looks more into the IR with a range to just shy of blue.  We would like to know how the light curves that are produced will vary between the cameras and we can apply this to luminous efficiency and see if there is a correction factor that we can apply.  </a:t>
            </a:r>
          </a:p>
          <a:p>
            <a:pPr marL="171450" indent="-171450">
              <a:buFont typeface="Arial" panose="020B0604020202020204" pitchFamily="34" charset="0"/>
              <a:buChar char="•"/>
            </a:pPr>
            <a:r>
              <a:rPr lang="en-CA" baseline="0" dirty="0" smtClean="0"/>
              <a:t>Want to swap the Fe for the Ca filter on the gated camera.  Since bright stars and meteors were faintly visible with the Ca filtered intensified COHU if we use the gated instead we will be able to see a tremendous amount of stars and meteors clearly (considering when we first started the Fe was on an intensified COHU and we couldn’t observe anything) </a:t>
            </a:r>
          </a:p>
          <a:p>
            <a:pPr marL="171450" indent="-171450">
              <a:buFont typeface="Arial" panose="020B0604020202020204" pitchFamily="34" charset="0"/>
              <a:buChar char="•"/>
            </a:pPr>
            <a:r>
              <a:rPr lang="en-CA" baseline="0" dirty="0" smtClean="0"/>
              <a:t>Again by looking at Ca light output we can see the fraction of total light that Ca contributes to which helps with luminous efficiency.  Also it would be interesting to observe how Ca ablates – does it ablate later on due to its refractory nature as </a:t>
            </a:r>
            <a:r>
              <a:rPr lang="en-CA" baseline="0" dirty="0" err="1" smtClean="0"/>
              <a:t>Borovicka</a:t>
            </a:r>
            <a:r>
              <a:rPr lang="en-CA" baseline="0" dirty="0" smtClean="0"/>
              <a:t> suggests?  </a:t>
            </a:r>
          </a:p>
          <a:p>
            <a:pPr marL="171450" indent="-171450">
              <a:buFont typeface="Arial" panose="020B0604020202020204" pitchFamily="34" charset="0"/>
              <a:buChar char="•"/>
            </a:pPr>
            <a:r>
              <a:rPr lang="en-CA" baseline="0" dirty="0" smtClean="0"/>
              <a:t>Try to increase the fps of the gated camera – if possible – also try to improve timing of gated events so they match other cameras perfectly - as to increase accuracy </a:t>
            </a:r>
          </a:p>
          <a:p>
            <a:pPr marL="171450" indent="-171450">
              <a:buFont typeface="Arial" panose="020B0604020202020204" pitchFamily="34" charset="0"/>
              <a:buChar char="•"/>
            </a:pPr>
            <a:r>
              <a:rPr lang="en-CA" baseline="0" dirty="0" smtClean="0"/>
              <a:t>Finally we would also like to continue going through the data collect and reduce any events that are associated with known showers and parent bodies.  By examine the light produced by these meteors we can help build and refine the statistics of parent body characteristics </a:t>
            </a:r>
            <a:endParaRPr lang="en-CA" dirty="0" smtClean="0"/>
          </a:p>
        </p:txBody>
      </p:sp>
      <p:sp>
        <p:nvSpPr>
          <p:cNvPr id="4" name="Slide Number Placeholder 3"/>
          <p:cNvSpPr>
            <a:spLocks noGrp="1"/>
          </p:cNvSpPr>
          <p:nvPr>
            <p:ph type="sldNum" sz="quarter" idx="10"/>
          </p:nvPr>
        </p:nvSpPr>
        <p:spPr/>
        <p:txBody>
          <a:bodyPr/>
          <a:lstStyle/>
          <a:p>
            <a:fld id="{11C37DFA-6846-4AE4-8CED-F3A41FD8B098}" type="slidenum">
              <a:rPr lang="en-CA" smtClean="0"/>
              <a:t>16</a:t>
            </a:fld>
            <a:endParaRPr lang="en-CA"/>
          </a:p>
        </p:txBody>
      </p:sp>
    </p:spTree>
    <p:extLst>
      <p:ext uri="{BB962C8B-B14F-4D97-AF65-F5344CB8AC3E}">
        <p14:creationId xmlns:p14="http://schemas.microsoft.com/office/powerpoint/2010/main" val="1518419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Our preliminary</a:t>
            </a:r>
            <a:r>
              <a:rPr lang="en-CA" baseline="0" dirty="0" smtClean="0"/>
              <a:t> results indicate we have evidence for both uniform and differential ablation.</a:t>
            </a:r>
          </a:p>
          <a:p>
            <a:pPr marL="171450" indent="-171450">
              <a:buFont typeface="Arial" panose="020B0604020202020204" pitchFamily="34" charset="0"/>
              <a:buChar char="•"/>
            </a:pPr>
            <a:r>
              <a:rPr lang="en-CA" baseline="0" dirty="0" smtClean="0"/>
              <a:t>In the cases of differential ablation we see that Na is being released earlier/higher in the atmosphere due to its higher volatility</a:t>
            </a:r>
          </a:p>
          <a:p>
            <a:pPr marL="171450" indent="-171450">
              <a:buFont typeface="Arial" panose="020B0604020202020204" pitchFamily="34" charset="0"/>
              <a:buChar char="•"/>
            </a:pPr>
            <a:r>
              <a:rPr lang="en-CA" baseline="0" dirty="0" smtClean="0"/>
              <a:t>As a result of earlier release we see a skewness in the light curve that Na produces compared to Mg</a:t>
            </a:r>
          </a:p>
          <a:p>
            <a:pPr marL="171450" indent="-171450">
              <a:buFont typeface="Arial" panose="020B0604020202020204" pitchFamily="34" charset="0"/>
              <a:buChar char="•"/>
            </a:pPr>
            <a:r>
              <a:rPr lang="en-CA" baseline="0" dirty="0" smtClean="0"/>
              <a:t>At the peak magnitudes Na and Mg we see that they emit approximately the same output of light  </a:t>
            </a:r>
          </a:p>
          <a:p>
            <a:pPr marL="171450" indent="-171450">
              <a:buFont typeface="Arial" panose="020B0604020202020204" pitchFamily="34" charset="0"/>
              <a:buChar char="•"/>
            </a:pPr>
            <a:r>
              <a:rPr lang="en-CA" baseline="0" dirty="0" smtClean="0"/>
              <a:t>We definitely see that meteoroid structure plays an important role in differential ablation.  If the meteor is disrupted before entry the chances of differential ablation occurring are increased and skewed light curves are the result.  </a:t>
            </a:r>
          </a:p>
        </p:txBody>
      </p:sp>
      <p:sp>
        <p:nvSpPr>
          <p:cNvPr id="4" name="Slide Number Placeholder 3"/>
          <p:cNvSpPr>
            <a:spLocks noGrp="1"/>
          </p:cNvSpPr>
          <p:nvPr>
            <p:ph type="sldNum" sz="quarter" idx="10"/>
          </p:nvPr>
        </p:nvSpPr>
        <p:spPr/>
        <p:txBody>
          <a:bodyPr/>
          <a:lstStyle/>
          <a:p>
            <a:fld id="{11C37DFA-6846-4AE4-8CED-F3A41FD8B098}" type="slidenum">
              <a:rPr lang="en-CA" smtClean="0"/>
              <a:t>17</a:t>
            </a:fld>
            <a:endParaRPr lang="en-CA"/>
          </a:p>
        </p:txBody>
      </p:sp>
    </p:spTree>
    <p:extLst>
      <p:ext uri="{BB962C8B-B14F-4D97-AF65-F5344CB8AC3E}">
        <p14:creationId xmlns:p14="http://schemas.microsoft.com/office/powerpoint/2010/main" val="3041420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event was not captured by the CAMO system, however it was captured on all other cameras except for Ca.  By comparing the data with WATEC we will hope to discover more insight into luminous efficiency since WATEC is a white light camera and captures more of the smaller wavelengths compared to the intensified CAMO wide-field cameras. We can also follow the shape light curves of the various filters as they compare to the WATEC curve.</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20</a:t>
            </a:fld>
            <a:endParaRPr lang="en-CA"/>
          </a:p>
        </p:txBody>
      </p:sp>
    </p:spTree>
    <p:extLst>
      <p:ext uri="{BB962C8B-B14F-4D97-AF65-F5344CB8AC3E}">
        <p14:creationId xmlns:p14="http://schemas.microsoft.com/office/powerpoint/2010/main" val="3907591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Footage</a:t>
            </a:r>
            <a:r>
              <a:rPr lang="en-CA" baseline="0" dirty="0" smtClean="0"/>
              <a:t> captured with the gated camera.  It is digitized at a higher bit rate (12 bits) and is why the footage appears white.  However once we load the event into METAL we can adjust the light so that it resembles the output of the COHU and </a:t>
            </a:r>
            <a:r>
              <a:rPr lang="en-CA" baseline="0" dirty="0" err="1" smtClean="0"/>
              <a:t>Watec</a:t>
            </a:r>
            <a:r>
              <a:rPr lang="en-CA" baseline="0" dirty="0" smtClean="0"/>
              <a:t>, which are both 8 bit.</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21</a:t>
            </a:fld>
            <a:endParaRPr lang="en-CA"/>
          </a:p>
        </p:txBody>
      </p:sp>
    </p:spTree>
    <p:extLst>
      <p:ext uri="{BB962C8B-B14F-4D97-AF65-F5344CB8AC3E}">
        <p14:creationId xmlns:p14="http://schemas.microsoft.com/office/powerpoint/2010/main" val="1360595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Abstract</a:t>
            </a:r>
            <a:r>
              <a:rPr lang="en-CA" baseline="0" dirty="0" smtClean="0"/>
              <a:t> curve before star catalogue was adjusted.  This was normalized by taking searching for the max magnitude for each filter and taking the offset at that point and applying this offset to the entire curve to ensure that the magnitude didn’t surpass the CAMO light curve.  </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22</a:t>
            </a:fld>
            <a:endParaRPr lang="en-CA"/>
          </a:p>
        </p:txBody>
      </p:sp>
    </p:spTree>
    <p:extLst>
      <p:ext uri="{BB962C8B-B14F-4D97-AF65-F5344CB8AC3E}">
        <p14:creationId xmlns:p14="http://schemas.microsoft.com/office/powerpoint/2010/main" val="3929056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Example</a:t>
            </a:r>
            <a:r>
              <a:rPr lang="en-CA" baseline="0" dirty="0" smtClean="0"/>
              <a:t> of a blackbody curve fitted using the Planck function for a 6000K star.  The R, V, and B bandwidths were juxtaposed on top of the curve and the respective transmission of Na, Mg, and Fe were also incorporated.  Na – uses R band. Mg – V band.  Fe – B band.</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23</a:t>
            </a:fld>
            <a:endParaRPr lang="en-CA"/>
          </a:p>
        </p:txBody>
      </p:sp>
    </p:spTree>
    <p:extLst>
      <p:ext uri="{BB962C8B-B14F-4D97-AF65-F5344CB8AC3E}">
        <p14:creationId xmlns:p14="http://schemas.microsoft.com/office/powerpoint/2010/main" val="1157786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Sodium</a:t>
            </a:r>
            <a:r>
              <a:rPr lang="en-CA" baseline="0" dirty="0" smtClean="0"/>
              <a:t> may be released preferentially at the beginning of the luminous trajectory</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3</a:t>
            </a:fld>
            <a:endParaRPr lang="en-CA"/>
          </a:p>
        </p:txBody>
      </p:sp>
    </p:spTree>
    <p:extLst>
      <p:ext uri="{BB962C8B-B14F-4D97-AF65-F5344CB8AC3E}">
        <p14:creationId xmlns:p14="http://schemas.microsoft.com/office/powerpoint/2010/main" val="1699522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Johnson</a:t>
            </a:r>
            <a:r>
              <a:rPr lang="en-CA" baseline="0" dirty="0" smtClean="0"/>
              <a:t>-Cousins UBVRI filter curves – representation of the transmission of light in these various bands.  The website provides data of the transmissions at 0.5 nm intervals.  This data was incorporated into the determination of the magnitudes of the star catalogue used in Metal as seen in the respective wavelengths (i.e. Na, Mg, Fe). The peak wavelengths of Fe, Ca, Mg, and Na have are displayed.</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24</a:t>
            </a:fld>
            <a:endParaRPr lang="en-CA"/>
          </a:p>
        </p:txBody>
      </p:sp>
    </p:spTree>
    <p:extLst>
      <p:ext uri="{BB962C8B-B14F-4D97-AF65-F5344CB8AC3E}">
        <p14:creationId xmlns:p14="http://schemas.microsoft.com/office/powerpoint/2010/main" val="4188617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use</a:t>
            </a:r>
            <a:r>
              <a:rPr lang="en-CA" baseline="0" dirty="0" smtClean="0"/>
              <a:t> Planck’s law to determine the intensity over a range of wavelengths from 10 to 3000 nm at 0.5nm intervals and build the blackbody curve.</a:t>
            </a:r>
          </a:p>
          <a:p>
            <a:r>
              <a:rPr lang="en-CA" baseline="0" dirty="0" smtClean="0"/>
              <a:t>We then apply the Johnson-Cousins UBVRI filter curve transmissions to determine the perceived intensity in R,V, and B band widths.</a:t>
            </a:r>
          </a:p>
          <a:p>
            <a:r>
              <a:rPr lang="en-CA" baseline="0" dirty="0" smtClean="0"/>
              <a:t>We also look at the peak wavelengths of each filter +- 10nm and sum the intensities.</a:t>
            </a:r>
          </a:p>
          <a:p>
            <a:r>
              <a:rPr lang="en-CA" baseline="0" dirty="0" smtClean="0"/>
              <a:t>Since we have a star catalogue with known R and V magnitudes we could sum the intensities over these ranges, sum the intensities over filters and determine the apparent magnitude for each of the filters.</a:t>
            </a:r>
          </a:p>
          <a:p>
            <a:r>
              <a:rPr lang="en-CA" baseline="0" dirty="0" smtClean="0"/>
              <a:t>We then updated the star catalogues with the new magnitudes and reduced the events which gave more reasonable magnitudes compared to before when a simple normalization was applied.  </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25</a:t>
            </a:fld>
            <a:endParaRPr lang="en-CA"/>
          </a:p>
        </p:txBody>
      </p:sp>
    </p:spTree>
    <p:extLst>
      <p:ext uri="{BB962C8B-B14F-4D97-AF65-F5344CB8AC3E}">
        <p14:creationId xmlns:p14="http://schemas.microsoft.com/office/powerpoint/2010/main" val="4289960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Though this</a:t>
            </a:r>
            <a:r>
              <a:rPr lang="en-CA" baseline="0" dirty="0" smtClean="0"/>
              <a:t> seems to occur early evening after sunset and considering most events occur early morning this shouldn’t be too much of an issue</a:t>
            </a:r>
          </a:p>
          <a:p>
            <a:pPr marL="171450" indent="-171450">
              <a:buFont typeface="Arial" panose="020B0604020202020204" pitchFamily="34" charset="0"/>
              <a:buChar char="•"/>
            </a:pPr>
            <a:r>
              <a:rPr lang="en-CA" baseline="0" dirty="0" smtClean="0"/>
              <a:t>Due to early release of volatile Na </a:t>
            </a:r>
          </a:p>
          <a:p>
            <a:pPr marL="171450" indent="-171450">
              <a:buFont typeface="Arial" panose="020B0604020202020204" pitchFamily="34" charset="0"/>
              <a:buChar char="•"/>
            </a:pPr>
            <a:r>
              <a:rPr lang="en-CA" baseline="0" dirty="0" smtClean="0"/>
              <a:t>Na gets deposited in atmosphere  </a:t>
            </a:r>
          </a:p>
          <a:p>
            <a:pPr marL="171450" indent="-171450">
              <a:buFont typeface="Arial" panose="020B0604020202020204" pitchFamily="34" charset="0"/>
              <a:buChar char="•"/>
            </a:pPr>
            <a:r>
              <a:rPr lang="en-CA" baseline="0" dirty="0" smtClean="0"/>
              <a:t>Though one may need to consider the notion of the meteor’s energy transfer to the sodium in the atmosphere and causing more sodium to appear than there really is </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26</a:t>
            </a:fld>
            <a:endParaRPr lang="en-CA"/>
          </a:p>
        </p:txBody>
      </p:sp>
    </p:spTree>
    <p:extLst>
      <p:ext uri="{BB962C8B-B14F-4D97-AF65-F5344CB8AC3E}">
        <p14:creationId xmlns:p14="http://schemas.microsoft.com/office/powerpoint/2010/main" val="381458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u="none" dirty="0" smtClean="0"/>
              <a:t>Main</a:t>
            </a:r>
            <a:r>
              <a:rPr lang="en-CA" u="none" baseline="0" dirty="0" smtClean="0"/>
              <a:t> component of radiation is oxygen triplet at 777nm</a:t>
            </a:r>
          </a:p>
          <a:p>
            <a:pPr marL="171450" indent="-171450">
              <a:buFont typeface="Arial" panose="020B0604020202020204" pitchFamily="34" charset="0"/>
              <a:buChar char="•"/>
            </a:pPr>
            <a:endParaRPr lang="en-CA" u="none" dirty="0"/>
          </a:p>
        </p:txBody>
      </p:sp>
      <p:sp>
        <p:nvSpPr>
          <p:cNvPr id="4" name="Slide Number Placeholder 3"/>
          <p:cNvSpPr>
            <a:spLocks noGrp="1"/>
          </p:cNvSpPr>
          <p:nvPr>
            <p:ph type="sldNum" sz="quarter" idx="10"/>
          </p:nvPr>
        </p:nvSpPr>
        <p:spPr/>
        <p:txBody>
          <a:bodyPr/>
          <a:lstStyle/>
          <a:p>
            <a:fld id="{11C37DFA-6846-4AE4-8CED-F3A41FD8B098}" type="slidenum">
              <a:rPr lang="en-CA" smtClean="0"/>
              <a:t>4</a:t>
            </a:fld>
            <a:endParaRPr lang="en-CA"/>
          </a:p>
        </p:txBody>
      </p:sp>
    </p:spTree>
    <p:extLst>
      <p:ext uri="{BB962C8B-B14F-4D97-AF65-F5344CB8AC3E}">
        <p14:creationId xmlns:p14="http://schemas.microsoft.com/office/powerpoint/2010/main" val="2257757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3 COHU: 4910 Series – High Performance CCD Cameras,</a:t>
            </a:r>
            <a:r>
              <a:rPr lang="en-CA" baseline="0" dirty="0" smtClean="0"/>
              <a:t> 1 </a:t>
            </a:r>
            <a:r>
              <a:rPr lang="en-CA" baseline="0" dirty="0" err="1" smtClean="0"/>
              <a:t>Watec</a:t>
            </a:r>
            <a:r>
              <a:rPr lang="en-CA" baseline="0" dirty="0" smtClean="0"/>
              <a:t> – white light camera, 1 gated camera – Intensified </a:t>
            </a:r>
            <a:r>
              <a:rPr lang="en-CA" baseline="0" dirty="0" err="1" smtClean="0"/>
              <a:t>Retiga</a:t>
            </a:r>
            <a:r>
              <a:rPr lang="en-CA" baseline="0" dirty="0" smtClean="0"/>
              <a:t> Fast 1394 Monochrome super high sensitivity – extended blue range </a:t>
            </a:r>
          </a:p>
          <a:p>
            <a:pPr marL="171450" indent="-171450">
              <a:buFont typeface="Arial" panose="020B0604020202020204" pitchFamily="34" charset="0"/>
              <a:buChar char="•"/>
            </a:pPr>
            <a:r>
              <a:rPr lang="en-CA" baseline="0" dirty="0" smtClean="0"/>
              <a:t>Filters are 25 mm diameter, Hard coated, 10 nm bandpass</a:t>
            </a:r>
          </a:p>
          <a:p>
            <a:pPr marL="171450" indent="-171450">
              <a:buFont typeface="Arial" panose="020B0604020202020204" pitchFamily="34" charset="0"/>
              <a:buChar char="•"/>
            </a:pPr>
            <a:r>
              <a:rPr lang="en-CA" baseline="0" dirty="0" smtClean="0"/>
              <a:t>Intensifiers – IR – just shy of blue spectral range </a:t>
            </a:r>
          </a:p>
          <a:p>
            <a:pPr marL="171450" indent="-171450">
              <a:buFont typeface="Arial" panose="020B0604020202020204" pitchFamily="34" charset="0"/>
              <a:buChar char="•"/>
            </a:pPr>
            <a:endParaRPr lang="en-CA" baseline="0" dirty="0" smtClean="0"/>
          </a:p>
          <a:p>
            <a:pPr marL="171450" indent="-171450">
              <a:buFont typeface="Arial" panose="020B0604020202020204" pitchFamily="34" charset="0"/>
              <a:buChar char="•"/>
            </a:pPr>
            <a:r>
              <a:rPr lang="en-CA" baseline="0" dirty="0" smtClean="0"/>
              <a:t>Unfortunately Ca proved to be a little too dark to see with the intensified COHU.  Though some stars were faintly visible and some brighter meteors were seen there was no way this data could be reduced.</a:t>
            </a:r>
          </a:p>
          <a:p>
            <a:pPr marL="171450" indent="-171450">
              <a:buFont typeface="Arial" panose="020B0604020202020204" pitchFamily="34" charset="0"/>
              <a:buChar char="•"/>
            </a:pPr>
            <a:r>
              <a:rPr lang="en-CA" baseline="0" dirty="0" smtClean="0"/>
              <a:t>COHUs are digitized at 8 bit rate – can lead to some oversaturation due to limitations </a:t>
            </a:r>
          </a:p>
          <a:p>
            <a:pPr marL="628650" lvl="1" indent="-171450">
              <a:buFont typeface="Arial" panose="020B0604020202020204" pitchFamily="34" charset="0"/>
              <a:buChar char="•"/>
            </a:pPr>
            <a:r>
              <a:rPr lang="en-CA" baseline="0" dirty="0" smtClean="0"/>
              <a:t>Gamma = 1</a:t>
            </a:r>
          </a:p>
          <a:p>
            <a:pPr marL="628650" lvl="1" indent="-171450">
              <a:buFont typeface="Arial" panose="020B0604020202020204" pitchFamily="34" charset="0"/>
              <a:buChar char="•"/>
            </a:pPr>
            <a:r>
              <a:rPr lang="en-CA" baseline="0" dirty="0" smtClean="0"/>
              <a:t>Gain turned up as far as possible </a:t>
            </a:r>
          </a:p>
          <a:p>
            <a:pPr marL="171450" indent="-171450">
              <a:buFont typeface="Arial" panose="020B0604020202020204" pitchFamily="34" charset="0"/>
              <a:buChar char="•"/>
            </a:pPr>
            <a:r>
              <a:rPr lang="en-CA" baseline="0" dirty="0" smtClean="0"/>
              <a:t>Fe proved to filter out too much light and no stars were visible.  As a result the second summer working on this project we swapped the COHU and replaced it with a gated camera to increase the spectral range. </a:t>
            </a:r>
          </a:p>
          <a:p>
            <a:pPr marL="171450" indent="-171450">
              <a:buFont typeface="Arial" panose="020B0604020202020204" pitchFamily="34" charset="0"/>
              <a:buChar char="•"/>
            </a:pPr>
            <a:r>
              <a:rPr lang="en-CA" baseline="0" dirty="0" err="1" smtClean="0"/>
              <a:t>Watec</a:t>
            </a:r>
            <a:r>
              <a:rPr lang="en-CA" baseline="0" dirty="0" smtClean="0"/>
              <a:t> is 8 bit</a:t>
            </a:r>
          </a:p>
          <a:p>
            <a:pPr marL="171450" indent="-171450">
              <a:buFont typeface="Arial" panose="020B0604020202020204" pitchFamily="34" charset="0"/>
              <a:buChar char="•"/>
            </a:pPr>
            <a:r>
              <a:rPr lang="en-CA" baseline="0" dirty="0" smtClean="0"/>
              <a:t>CAMO  </a:t>
            </a:r>
            <a:r>
              <a:rPr lang="en-CA" baseline="0" dirty="0" err="1" smtClean="0"/>
              <a:t>widefield</a:t>
            </a:r>
            <a:r>
              <a:rPr lang="en-CA" baseline="0" dirty="0" smtClean="0"/>
              <a:t> – 80 fps</a:t>
            </a:r>
          </a:p>
          <a:p>
            <a:pPr marL="171450" indent="-171450">
              <a:buFont typeface="Arial" panose="020B0604020202020204" pitchFamily="34" charset="0"/>
              <a:buChar char="•"/>
            </a:pPr>
            <a:r>
              <a:rPr lang="en-CA" baseline="0" dirty="0" err="1" smtClean="0"/>
              <a:t>Watec</a:t>
            </a:r>
            <a:r>
              <a:rPr lang="en-CA" baseline="0" dirty="0" smtClean="0"/>
              <a:t>, Na, Mg – 60 fps</a:t>
            </a:r>
          </a:p>
          <a:p>
            <a:pPr marL="171450" indent="-171450">
              <a:buFont typeface="Arial" panose="020B0604020202020204" pitchFamily="34" charset="0"/>
              <a:buChar char="•"/>
            </a:pPr>
            <a:r>
              <a:rPr lang="en-CA" baseline="0" dirty="0" smtClean="0"/>
              <a:t>Gated – 10 fps </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5</a:t>
            </a:fld>
            <a:endParaRPr lang="en-CA"/>
          </a:p>
        </p:txBody>
      </p:sp>
    </p:spTree>
    <p:extLst>
      <p:ext uri="{BB962C8B-B14F-4D97-AF65-F5344CB8AC3E}">
        <p14:creationId xmlns:p14="http://schemas.microsoft.com/office/powerpoint/2010/main" val="381921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Na,</a:t>
            </a:r>
            <a:r>
              <a:rPr lang="en-CA" baseline="0" dirty="0" smtClean="0"/>
              <a:t> Mg, Ca, Fe, and WATEC </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6</a:t>
            </a:fld>
            <a:endParaRPr lang="en-CA"/>
          </a:p>
        </p:txBody>
      </p:sp>
    </p:spTree>
    <p:extLst>
      <p:ext uri="{BB962C8B-B14F-4D97-AF65-F5344CB8AC3E}">
        <p14:creationId xmlns:p14="http://schemas.microsoft.com/office/powerpoint/2010/main" val="2367911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Elginfield and Tavistock</a:t>
            </a:r>
            <a:r>
              <a:rPr lang="en-CA" baseline="0" dirty="0" smtClean="0"/>
              <a:t> are separated by a baseline of 50km</a:t>
            </a:r>
          </a:p>
          <a:p>
            <a:endParaRPr lang="en-CA" baseline="0" dirty="0" smtClean="0"/>
          </a:p>
          <a:p>
            <a:r>
              <a:rPr lang="en-CA" baseline="0" dirty="0" smtClean="0"/>
              <a:t>The CAMO system provides a universal timestamp to each of the camera’s video footage so that we can properly compare events. </a:t>
            </a:r>
          </a:p>
          <a:p>
            <a:r>
              <a:rPr lang="en-CA" baseline="0" dirty="0" smtClean="0"/>
              <a:t>The same timestamp is given to the filtered cameras.</a:t>
            </a:r>
          </a:p>
          <a:p>
            <a:endParaRPr lang="en-CA" baseline="0" dirty="0" smtClean="0"/>
          </a:p>
          <a:p>
            <a:r>
              <a:rPr lang="en-CA" baseline="0" dirty="0" smtClean="0"/>
              <a:t>Each night’s worth of data is cut around the time the system detects a meteor and a list of potential meteor events are compiled each night.  Using the time of the events the 4-filter data is cut and each event as seen on each of the cameras can be compared to one another and reduced using a specially designed software called METAL which allows for the development of light curves. </a:t>
            </a:r>
          </a:p>
          <a:p>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7</a:t>
            </a:fld>
            <a:endParaRPr lang="en-CA"/>
          </a:p>
        </p:txBody>
      </p:sp>
    </p:spTree>
    <p:extLst>
      <p:ext uri="{BB962C8B-B14F-4D97-AF65-F5344CB8AC3E}">
        <p14:creationId xmlns:p14="http://schemas.microsoft.com/office/powerpoint/2010/main" val="685160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following is a sample of</a:t>
            </a:r>
            <a:r>
              <a:rPr lang="en-CA" baseline="0" dirty="0" smtClean="0"/>
              <a:t> sporadic meteors detected during September and October 2015.</a:t>
            </a:r>
          </a:p>
          <a:p>
            <a:endParaRPr lang="en-CA" baseline="0" dirty="0" smtClean="0"/>
          </a:p>
        </p:txBody>
      </p:sp>
      <p:sp>
        <p:nvSpPr>
          <p:cNvPr id="4" name="Slide Number Placeholder 3"/>
          <p:cNvSpPr>
            <a:spLocks noGrp="1"/>
          </p:cNvSpPr>
          <p:nvPr>
            <p:ph type="sldNum" sz="quarter" idx="10"/>
          </p:nvPr>
        </p:nvSpPr>
        <p:spPr/>
        <p:txBody>
          <a:bodyPr/>
          <a:lstStyle/>
          <a:p>
            <a:fld id="{11C37DFA-6846-4AE4-8CED-F3A41FD8B098}" type="slidenum">
              <a:rPr lang="en-CA" smtClean="0"/>
              <a:t>8</a:t>
            </a:fld>
            <a:endParaRPr lang="en-CA"/>
          </a:p>
        </p:txBody>
      </p:sp>
    </p:spTree>
    <p:extLst>
      <p:ext uri="{BB962C8B-B14F-4D97-AF65-F5344CB8AC3E}">
        <p14:creationId xmlns:p14="http://schemas.microsoft.com/office/powerpoint/2010/main" val="58166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event is the one from my abstract.  This event occurred September 13, 2015 at 07:09:53 UTC.</a:t>
            </a:r>
          </a:p>
          <a:p>
            <a:r>
              <a:rPr lang="en-CA" baseline="0" dirty="0" smtClean="0"/>
              <a:t>Please note that time after the beginning of the event (i.e. the length of the video clip associated with the event) is along the bottom, the associated height is along the top, and the y-axis is represented by the apparent magnitude.</a:t>
            </a:r>
          </a:p>
          <a:p>
            <a:endParaRPr lang="en-CA" baseline="0" dirty="0" smtClean="0"/>
          </a:p>
          <a:p>
            <a:pPr marL="171450" indent="-171450">
              <a:buFont typeface="Arial" panose="020B0604020202020204" pitchFamily="34" charset="0"/>
              <a:buChar char="•"/>
            </a:pPr>
            <a:r>
              <a:rPr lang="en-CA" baseline="0" dirty="0" smtClean="0"/>
              <a:t>We see that expect for the very beginning this event produces a light curve that exhibits characteristics of a uniformly ablating meteor.</a:t>
            </a:r>
          </a:p>
          <a:p>
            <a:pPr marL="171450" indent="-171450">
              <a:buFont typeface="Arial" panose="020B0604020202020204" pitchFamily="34" charset="0"/>
              <a:buChar char="•"/>
            </a:pPr>
            <a:r>
              <a:rPr lang="en-CA" baseline="0" dirty="0" smtClean="0"/>
              <a:t>Based on the magnitudes of the Mg, Na, and Fe compared to the total magnitude of the CAMO system we can conclude that at the peak of the curve approximately 15% of the light is produced by Mg, Na, and Fe each.  </a:t>
            </a:r>
          </a:p>
          <a:p>
            <a:pPr marL="171450" indent="-171450">
              <a:buFont typeface="Arial" panose="020B0604020202020204" pitchFamily="34" charset="0"/>
              <a:buChar char="•"/>
            </a:pPr>
            <a:r>
              <a:rPr lang="en-CA" baseline="0" dirty="0" smtClean="0"/>
              <a:t>Lower beginning height – more uniform ablation </a:t>
            </a:r>
          </a:p>
          <a:p>
            <a:pPr marL="171450" indent="-171450">
              <a:buFont typeface="Arial" panose="020B0604020202020204" pitchFamily="34" charset="0"/>
              <a:buChar char="•"/>
            </a:pPr>
            <a:r>
              <a:rPr lang="en-CA" baseline="0" dirty="0" smtClean="0"/>
              <a:t>Meteor likely wasn’t disrupted before entry </a:t>
            </a:r>
          </a:p>
          <a:p>
            <a:r>
              <a:rPr lang="en-CA" baseline="0" dirty="0" smtClean="0"/>
              <a:t>  </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10</a:t>
            </a:fld>
            <a:endParaRPr lang="en-CA"/>
          </a:p>
        </p:txBody>
      </p:sp>
    </p:spTree>
    <p:extLst>
      <p:ext uri="{BB962C8B-B14F-4D97-AF65-F5344CB8AC3E}">
        <p14:creationId xmlns:p14="http://schemas.microsoft.com/office/powerpoint/2010/main" val="655938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Multi-camera event captured September</a:t>
            </a:r>
            <a:r>
              <a:rPr lang="en-CA" baseline="0" dirty="0" smtClean="0"/>
              <a:t> 20, 2015 at 06:53:04 UTC.</a:t>
            </a:r>
          </a:p>
          <a:p>
            <a:pPr marL="171450" indent="-171450">
              <a:buFont typeface="Arial" panose="020B0604020202020204" pitchFamily="34" charset="0"/>
              <a:buChar char="•"/>
            </a:pPr>
            <a:r>
              <a:rPr lang="en-CA" baseline="0" dirty="0" smtClean="0"/>
              <a:t>Strong evidence for differential ablation exhibited by this curve.  </a:t>
            </a:r>
          </a:p>
          <a:p>
            <a:pPr marL="171450" indent="-171450">
              <a:buFont typeface="Arial" panose="020B0604020202020204" pitchFamily="34" charset="0"/>
              <a:buChar char="•"/>
            </a:pPr>
            <a:r>
              <a:rPr lang="en-CA" baseline="0" dirty="0" smtClean="0"/>
              <a:t>Notice the clear skewness of the Na curve compared to the Mg</a:t>
            </a:r>
          </a:p>
          <a:p>
            <a:pPr marL="171450" indent="-171450">
              <a:buFont typeface="Arial" panose="020B0604020202020204" pitchFamily="34" charset="0"/>
              <a:buChar char="•"/>
            </a:pPr>
            <a:r>
              <a:rPr lang="en-CA" baseline="0" dirty="0" smtClean="0"/>
              <a:t>Na begins to ablate much sooner than Mg – which implied ablation is beginning at higher altitude </a:t>
            </a:r>
          </a:p>
          <a:p>
            <a:pPr marL="171450" indent="-171450">
              <a:buFont typeface="Arial" panose="020B0604020202020204" pitchFamily="34" charset="0"/>
              <a:buChar char="•"/>
            </a:pPr>
            <a:r>
              <a:rPr lang="en-CA" baseline="0" dirty="0" smtClean="0"/>
              <a:t>Notice how the curve for Mg follows the peak of total magnitude as captured by the CAMO system </a:t>
            </a:r>
          </a:p>
          <a:p>
            <a:pPr marL="171450" indent="-171450">
              <a:buFont typeface="Arial" panose="020B0604020202020204" pitchFamily="34" charset="0"/>
              <a:buChar char="•"/>
            </a:pPr>
            <a:r>
              <a:rPr lang="en-CA" baseline="0" dirty="0" smtClean="0"/>
              <a:t>Na ends much sooner than Mg </a:t>
            </a:r>
          </a:p>
          <a:p>
            <a:pPr marL="171450" indent="-171450">
              <a:buFont typeface="Arial" panose="020B0604020202020204" pitchFamily="34" charset="0"/>
              <a:buChar char="•"/>
            </a:pPr>
            <a:r>
              <a:rPr lang="en-CA" baseline="0" dirty="0" smtClean="0"/>
              <a:t>Also notice how at the beginning the fraction of total light that is emitted is strongly exhibited by 589 nm (sodium) de-excitation</a:t>
            </a:r>
            <a:endParaRPr lang="en-CA" dirty="0"/>
          </a:p>
        </p:txBody>
      </p:sp>
      <p:sp>
        <p:nvSpPr>
          <p:cNvPr id="4" name="Slide Number Placeholder 3"/>
          <p:cNvSpPr>
            <a:spLocks noGrp="1"/>
          </p:cNvSpPr>
          <p:nvPr>
            <p:ph type="sldNum" sz="quarter" idx="10"/>
          </p:nvPr>
        </p:nvSpPr>
        <p:spPr/>
        <p:txBody>
          <a:bodyPr/>
          <a:lstStyle/>
          <a:p>
            <a:fld id="{11C37DFA-6846-4AE4-8CED-F3A41FD8B098}" type="slidenum">
              <a:rPr lang="en-CA" smtClean="0"/>
              <a:t>11</a:t>
            </a:fld>
            <a:endParaRPr lang="en-CA"/>
          </a:p>
        </p:txBody>
      </p:sp>
    </p:spTree>
    <p:extLst>
      <p:ext uri="{BB962C8B-B14F-4D97-AF65-F5344CB8AC3E}">
        <p14:creationId xmlns:p14="http://schemas.microsoft.com/office/powerpoint/2010/main" val="1424634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A016233D-C1A0-4960-BCD7-AA8EF5515757}" type="datetimeFigureOut">
              <a:rPr lang="en-CA" smtClean="0"/>
              <a:t>08/06/2016</a:t>
            </a:fld>
            <a:endParaRPr lang="en-CA"/>
          </a:p>
        </p:txBody>
      </p:sp>
      <p:sp>
        <p:nvSpPr>
          <p:cNvPr id="17" name="Footer Placeholder 16"/>
          <p:cNvSpPr>
            <a:spLocks noGrp="1"/>
          </p:cNvSpPr>
          <p:nvPr>
            <p:ph type="ftr" sz="quarter" idx="11"/>
          </p:nvPr>
        </p:nvSpPr>
        <p:spPr>
          <a:xfrm>
            <a:off x="5410200" y="4205288"/>
            <a:ext cx="1295400" cy="457200"/>
          </a:xfrm>
        </p:spPr>
        <p:txBody>
          <a:bodyPr/>
          <a:lstStyle/>
          <a:p>
            <a:endParaRPr lang="en-CA"/>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276255CB-9B49-4835-B514-94D255B0436C}"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16233D-C1A0-4960-BCD7-AA8EF5515757}" type="datetimeFigureOut">
              <a:rPr lang="en-CA" smtClean="0"/>
              <a:t>08/06/2016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6255CB-9B49-4835-B514-94D255B0436C}"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16233D-C1A0-4960-BCD7-AA8EF5515757}" type="datetimeFigureOut">
              <a:rPr lang="en-CA" smtClean="0"/>
              <a:t>08/06/2016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6255CB-9B49-4835-B514-94D255B0436C}"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16233D-C1A0-4960-BCD7-AA8EF5515757}" type="datetimeFigureOut">
              <a:rPr lang="en-CA" smtClean="0"/>
              <a:t>08/06/2016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6255CB-9B49-4835-B514-94D255B0436C}"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016233D-C1A0-4960-BCD7-AA8EF5515757}" type="datetimeFigureOut">
              <a:rPr lang="en-CA" smtClean="0"/>
              <a:t>08/06/2016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6255CB-9B49-4835-B514-94D255B0436C}"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016233D-C1A0-4960-BCD7-AA8EF5515757}" type="datetimeFigureOut">
              <a:rPr lang="en-CA" smtClean="0"/>
              <a:t>08/06/2016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6255CB-9B49-4835-B514-94D255B0436C}"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A016233D-C1A0-4960-BCD7-AA8EF5515757}" type="datetimeFigureOut">
              <a:rPr lang="en-CA" smtClean="0"/>
              <a:t>08/06/2016</a:t>
            </a:fld>
            <a:endParaRPr lang="en-CA"/>
          </a:p>
        </p:txBody>
      </p:sp>
      <p:sp>
        <p:nvSpPr>
          <p:cNvPr id="27" name="Slide Number Placeholder 26"/>
          <p:cNvSpPr>
            <a:spLocks noGrp="1"/>
          </p:cNvSpPr>
          <p:nvPr>
            <p:ph type="sldNum" sz="quarter" idx="11"/>
          </p:nvPr>
        </p:nvSpPr>
        <p:spPr/>
        <p:txBody>
          <a:bodyPr rtlCol="0"/>
          <a:lstStyle/>
          <a:p>
            <a:fld id="{276255CB-9B49-4835-B514-94D255B0436C}" type="slidenum">
              <a:rPr lang="en-CA" smtClean="0"/>
              <a:t>‹#›</a:t>
            </a:fld>
            <a:endParaRPr lang="en-CA"/>
          </a:p>
        </p:txBody>
      </p:sp>
      <p:sp>
        <p:nvSpPr>
          <p:cNvPr id="28" name="Footer Placeholder 27"/>
          <p:cNvSpPr>
            <a:spLocks noGrp="1"/>
          </p:cNvSpPr>
          <p:nvPr>
            <p:ph type="ftr" sz="quarter" idx="12"/>
          </p:nvPr>
        </p:nvSpPr>
        <p:spPr/>
        <p:txBody>
          <a:bodyPr rtlCol="0"/>
          <a:lstStyle/>
          <a:p>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A016233D-C1A0-4960-BCD7-AA8EF5515757}" type="datetimeFigureOut">
              <a:rPr lang="en-CA" smtClean="0"/>
              <a:t>08/06/2016</a:t>
            </a:fld>
            <a:endParaRPr lang="en-CA"/>
          </a:p>
        </p:txBody>
      </p:sp>
      <p:sp>
        <p:nvSpPr>
          <p:cNvPr id="4" name="Footer Placeholder 3"/>
          <p:cNvSpPr>
            <a:spLocks noGrp="1"/>
          </p:cNvSpPr>
          <p:nvPr>
            <p:ph type="ftr" sz="quarter" idx="11"/>
          </p:nvPr>
        </p:nvSpPr>
        <p:spPr>
          <a:xfrm>
            <a:off x="5257800" y="612648"/>
            <a:ext cx="1325880" cy="457200"/>
          </a:xfrm>
        </p:spPr>
        <p:txBody>
          <a:bodyPr/>
          <a:lstStyle/>
          <a:p>
            <a:endParaRPr lang="en-CA"/>
          </a:p>
        </p:txBody>
      </p:sp>
      <p:sp>
        <p:nvSpPr>
          <p:cNvPr id="5" name="Slide Number Placeholder 4"/>
          <p:cNvSpPr>
            <a:spLocks noGrp="1"/>
          </p:cNvSpPr>
          <p:nvPr>
            <p:ph type="sldNum" sz="quarter" idx="12"/>
          </p:nvPr>
        </p:nvSpPr>
        <p:spPr>
          <a:xfrm>
            <a:off x="8174736" y="2272"/>
            <a:ext cx="762000" cy="365760"/>
          </a:xfrm>
        </p:spPr>
        <p:txBody>
          <a:bodyPr/>
          <a:lstStyle/>
          <a:p>
            <a:fld id="{276255CB-9B49-4835-B514-94D255B0436C}"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6233D-C1A0-4960-BCD7-AA8EF5515757}" type="datetimeFigureOut">
              <a:rPr lang="en-CA" smtClean="0"/>
              <a:t>08/06/2016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76255CB-9B49-4835-B514-94D255B0436C}"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016233D-C1A0-4960-BCD7-AA8EF5515757}" type="datetimeFigureOut">
              <a:rPr lang="en-CA" smtClean="0"/>
              <a:t>08/06/2016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6255CB-9B49-4835-B514-94D255B0436C}"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016233D-C1A0-4960-BCD7-AA8EF5515757}" type="datetimeFigureOut">
              <a:rPr lang="en-CA" smtClean="0"/>
              <a:t>08/06/2016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6255CB-9B49-4835-B514-94D255B0436C}"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A016233D-C1A0-4960-BCD7-AA8EF5515757}" type="datetimeFigureOut">
              <a:rPr lang="en-CA" smtClean="0"/>
              <a:t>08/06/2016</a:t>
            </a:fld>
            <a:endParaRPr lang="en-CA"/>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CA"/>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276255CB-9B49-4835-B514-94D255B0436C}"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t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video" Target="../media/media4.avi"/><Relationship Id="rId13" Type="http://schemas.openxmlformats.org/officeDocument/2006/relationships/image" Target="../media/image8.png"/><Relationship Id="rId3" Type="http://schemas.microsoft.com/office/2007/relationships/media" Target="../media/media2.avi"/><Relationship Id="rId7" Type="http://schemas.microsoft.com/office/2007/relationships/media" Target="../media/media4.avi"/><Relationship Id="rId12" Type="http://schemas.openxmlformats.org/officeDocument/2006/relationships/image" Target="../media/image7.png"/><Relationship Id="rId2" Type="http://schemas.openxmlformats.org/officeDocument/2006/relationships/video" Target="../media/media1.avi"/><Relationship Id="rId16" Type="http://schemas.openxmlformats.org/officeDocument/2006/relationships/image" Target="../media/image11.png"/><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slideLayout" Target="../slideLayouts/slideLayout2.xml"/><Relationship Id="rId5" Type="http://schemas.microsoft.com/office/2007/relationships/media" Target="../media/media3.avi"/><Relationship Id="rId15" Type="http://schemas.openxmlformats.org/officeDocument/2006/relationships/image" Target="../media/image10.png"/><Relationship Id="rId10" Type="http://schemas.openxmlformats.org/officeDocument/2006/relationships/video" Target="../media/media5.avi"/><Relationship Id="rId4" Type="http://schemas.openxmlformats.org/officeDocument/2006/relationships/video" Target="../media/media2.avi"/><Relationship Id="rId9" Type="http://schemas.microsoft.com/office/2007/relationships/media" Target="../media/media5.avi"/><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sz="4200" dirty="0" smtClean="0"/>
              <a:t>A Spectral Analysis of Ablating Meteors </a:t>
            </a:r>
            <a:r>
              <a:rPr lang="en-CA" sz="3400" dirty="0" smtClean="0"/>
              <a:t> </a:t>
            </a:r>
            <a:endParaRPr lang="en-CA" sz="3400" dirty="0"/>
          </a:p>
        </p:txBody>
      </p:sp>
      <p:sp>
        <p:nvSpPr>
          <p:cNvPr id="3" name="Subtitle 2"/>
          <p:cNvSpPr>
            <a:spLocks noGrp="1"/>
          </p:cNvSpPr>
          <p:nvPr>
            <p:ph type="subTitle" idx="1"/>
          </p:nvPr>
        </p:nvSpPr>
        <p:spPr>
          <a:xfrm>
            <a:off x="457200" y="3899938"/>
            <a:ext cx="6635080" cy="1752600"/>
          </a:xfrm>
        </p:spPr>
        <p:txBody>
          <a:bodyPr>
            <a:normAutofit/>
          </a:bodyPr>
          <a:lstStyle/>
          <a:p>
            <a:r>
              <a:rPr lang="en-CA" dirty="0" smtClean="0"/>
              <a:t>Kevin Bloxam</a:t>
            </a:r>
          </a:p>
          <a:p>
            <a:r>
              <a:rPr lang="en-CA" dirty="0" smtClean="0"/>
              <a:t>Supervisor: Dr. Margaret Campbell-Brown</a:t>
            </a:r>
            <a:endParaRPr lang="en-CA" dirty="0"/>
          </a:p>
        </p:txBody>
      </p:sp>
    </p:spTree>
    <p:extLst>
      <p:ext uri="{BB962C8B-B14F-4D97-AF65-F5344CB8AC3E}">
        <p14:creationId xmlns:p14="http://schemas.microsoft.com/office/powerpoint/2010/main" val="4130712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6309320"/>
            <a:ext cx="7056784" cy="307777"/>
          </a:xfrm>
          <a:prstGeom prst="rect">
            <a:avLst/>
          </a:prstGeom>
          <a:noFill/>
        </p:spPr>
        <p:txBody>
          <a:bodyPr wrap="square" rtlCol="0">
            <a:spAutoFit/>
          </a:bodyPr>
          <a:lstStyle/>
          <a:p>
            <a:pPr algn="ctr"/>
            <a:r>
              <a:rPr lang="en-CA" sz="1400" dirty="0" smtClean="0">
                <a:latin typeface="Times New Roman" panose="02020603050405020304" pitchFamily="18" charset="0"/>
                <a:cs typeface="Times New Roman" panose="02020603050405020304" pitchFamily="18" charset="0"/>
              </a:rPr>
              <a:t>Multi-camera event captured September 13, 2015 at 07:09:53 UTC</a:t>
            </a:r>
            <a:endParaRPr lang="en-CA" sz="1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811" t="3619" r="9838" b="4899"/>
          <a:stretch/>
        </p:blipFill>
        <p:spPr>
          <a:xfrm>
            <a:off x="251520" y="980728"/>
            <a:ext cx="8463597" cy="4968552"/>
          </a:xfrm>
          <a:prstGeom prst="rect">
            <a:avLst/>
          </a:prstGeom>
        </p:spPr>
      </p:pic>
    </p:spTree>
    <p:extLst>
      <p:ext uri="{BB962C8B-B14F-4D97-AF65-F5344CB8AC3E}">
        <p14:creationId xmlns:p14="http://schemas.microsoft.com/office/powerpoint/2010/main" val="3934425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6309320"/>
            <a:ext cx="7056784" cy="307777"/>
          </a:xfrm>
          <a:prstGeom prst="rect">
            <a:avLst/>
          </a:prstGeom>
          <a:noFill/>
        </p:spPr>
        <p:txBody>
          <a:bodyPr wrap="square" rtlCol="0">
            <a:spAutoFit/>
          </a:bodyPr>
          <a:lstStyle/>
          <a:p>
            <a:pPr algn="ctr"/>
            <a:r>
              <a:rPr lang="en-CA" sz="1400" dirty="0" smtClean="0">
                <a:latin typeface="Times New Roman" panose="02020603050405020304" pitchFamily="18" charset="0"/>
                <a:cs typeface="Times New Roman" panose="02020603050405020304" pitchFamily="18" charset="0"/>
              </a:rPr>
              <a:t>Multi-camera event captured September 20, 2015 at 06:53:04 UTC</a:t>
            </a:r>
            <a:endParaRPr lang="en-CA" sz="1400" dirty="0">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355" t="3640" r="9381" b="4514"/>
          <a:stretch/>
        </p:blipFill>
        <p:spPr>
          <a:xfrm>
            <a:off x="323528" y="676241"/>
            <a:ext cx="8352928" cy="5637756"/>
          </a:xfrm>
        </p:spPr>
      </p:pic>
    </p:spTree>
    <p:extLst>
      <p:ext uri="{BB962C8B-B14F-4D97-AF65-F5344CB8AC3E}">
        <p14:creationId xmlns:p14="http://schemas.microsoft.com/office/powerpoint/2010/main" val="956647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87624" y="6309320"/>
            <a:ext cx="7056784" cy="307777"/>
          </a:xfrm>
          <a:prstGeom prst="rect">
            <a:avLst/>
          </a:prstGeom>
          <a:noFill/>
        </p:spPr>
        <p:txBody>
          <a:bodyPr wrap="square" rtlCol="0">
            <a:spAutoFit/>
          </a:bodyPr>
          <a:lstStyle/>
          <a:p>
            <a:pPr algn="ctr"/>
            <a:r>
              <a:rPr lang="en-CA" sz="1400" dirty="0" smtClean="0">
                <a:latin typeface="Times New Roman" panose="02020603050405020304" pitchFamily="18" charset="0"/>
                <a:cs typeface="Times New Roman" panose="02020603050405020304" pitchFamily="18" charset="0"/>
              </a:rPr>
              <a:t>Multi-camera event captured September 22, 2015 at 06:31:03 UTC</a:t>
            </a:r>
            <a:endParaRPr lang="en-CA" sz="1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868" t="3294" r="9838" b="3456"/>
          <a:stretch/>
        </p:blipFill>
        <p:spPr>
          <a:xfrm>
            <a:off x="539552" y="764703"/>
            <a:ext cx="7992888" cy="5361263"/>
          </a:xfrm>
          <a:prstGeom prst="rect">
            <a:avLst/>
          </a:prstGeom>
        </p:spPr>
      </p:pic>
    </p:spTree>
    <p:extLst>
      <p:ext uri="{BB962C8B-B14F-4D97-AF65-F5344CB8AC3E}">
        <p14:creationId xmlns:p14="http://schemas.microsoft.com/office/powerpoint/2010/main" val="4281125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6167468"/>
            <a:ext cx="7056784" cy="307777"/>
          </a:xfrm>
          <a:prstGeom prst="rect">
            <a:avLst/>
          </a:prstGeom>
          <a:noFill/>
        </p:spPr>
        <p:txBody>
          <a:bodyPr wrap="square" rtlCol="0">
            <a:spAutoFit/>
          </a:bodyPr>
          <a:lstStyle/>
          <a:p>
            <a:pPr algn="ctr"/>
            <a:r>
              <a:rPr lang="en-CA" sz="1400" dirty="0" smtClean="0">
                <a:latin typeface="Times New Roman" panose="02020603050405020304" pitchFamily="18" charset="0"/>
                <a:cs typeface="Times New Roman" panose="02020603050405020304" pitchFamily="18" charset="0"/>
              </a:rPr>
              <a:t>Multi-camera event captured October 8 , 2015 at 05:03:08 UTC</a:t>
            </a:r>
            <a:endParaRPr lang="en-CA" sz="1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811" t="3659" r="9838" b="4573"/>
          <a:stretch/>
        </p:blipFill>
        <p:spPr>
          <a:xfrm>
            <a:off x="12626" y="764704"/>
            <a:ext cx="8918566" cy="5256584"/>
          </a:xfrm>
          <a:prstGeom prst="rect">
            <a:avLst/>
          </a:prstGeom>
        </p:spPr>
      </p:pic>
    </p:spTree>
    <p:extLst>
      <p:ext uri="{BB962C8B-B14F-4D97-AF65-F5344CB8AC3E}">
        <p14:creationId xmlns:p14="http://schemas.microsoft.com/office/powerpoint/2010/main" val="2135923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Considerations and Next Steps</a:t>
            </a:r>
            <a:endParaRPr lang="en-CA" dirty="0"/>
          </a:p>
        </p:txBody>
      </p:sp>
      <p:sp>
        <p:nvSpPr>
          <p:cNvPr id="3" name="Content Placeholder 2"/>
          <p:cNvSpPr>
            <a:spLocks noGrp="1"/>
          </p:cNvSpPr>
          <p:nvPr>
            <p:ph idx="1"/>
          </p:nvPr>
        </p:nvSpPr>
        <p:spPr>
          <a:xfrm>
            <a:off x="457200" y="1772816"/>
            <a:ext cx="8229600" cy="4801720"/>
          </a:xfrm>
        </p:spPr>
        <p:txBody>
          <a:bodyPr>
            <a:normAutofit/>
          </a:bodyPr>
          <a:lstStyle/>
          <a:p>
            <a:pPr>
              <a:buClrTx/>
            </a:pPr>
            <a:r>
              <a:rPr lang="en-CA" dirty="0" smtClean="0">
                <a:latin typeface="Times New Roman" panose="02020603050405020304" pitchFamily="18" charset="0"/>
                <a:cs typeface="Times New Roman" panose="02020603050405020304" pitchFamily="18" charset="0"/>
              </a:rPr>
              <a:t>Increase field of view for </a:t>
            </a:r>
            <a:r>
              <a:rPr lang="en-CA" dirty="0" err="1" smtClean="0">
                <a:latin typeface="Times New Roman" panose="02020603050405020304" pitchFamily="18" charset="0"/>
                <a:cs typeface="Times New Roman" panose="02020603050405020304" pitchFamily="18" charset="0"/>
              </a:rPr>
              <a:t>Watec</a:t>
            </a:r>
            <a:r>
              <a:rPr lang="en-CA" dirty="0" smtClean="0">
                <a:latin typeface="Times New Roman" panose="02020603050405020304" pitchFamily="18" charset="0"/>
                <a:cs typeface="Times New Roman" panose="02020603050405020304" pitchFamily="18" charset="0"/>
              </a:rPr>
              <a:t> and gated cameras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2276871"/>
            <a:ext cx="5616624" cy="43057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748" y="1446596"/>
            <a:ext cx="3714769" cy="4790716"/>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2996952"/>
            <a:ext cx="2365375"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1880" y="2708920"/>
            <a:ext cx="2350875" cy="3071303"/>
          </a:xfrm>
          <a:prstGeom prst="rect">
            <a:avLst/>
          </a:prstGeom>
        </p:spPr>
      </p:pic>
    </p:spTree>
    <p:extLst>
      <p:ext uri="{BB962C8B-B14F-4D97-AF65-F5344CB8AC3E}">
        <p14:creationId xmlns:p14="http://schemas.microsoft.com/office/powerpoint/2010/main" val="380103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5"/>
                                        </p:tgtEl>
                                        <p:attrNameLst>
                                          <p:attrName>style.opacity</p:attrName>
                                        </p:attrNameLst>
                                      </p:cBhvr>
                                      <p:to>
                                        <p:strVal val="0.5"/>
                                      </p:to>
                                    </p:set>
                                    <p:animEffect filter="image" prLst="opacity: 0.5">
                                      <p:cBhvr rctx="IE">
                                        <p:cTn id="16" dur="indefinite"/>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2050"/>
                                        </p:tgtEl>
                                        <p:attrNameLst>
                                          <p:attrName>style.opacity</p:attrName>
                                        </p:attrNameLst>
                                      </p:cBhvr>
                                      <p:to>
                                        <p:strVal val="0.5"/>
                                      </p:to>
                                    </p:set>
                                    <p:animEffect filter="image" prLst="opacity: 0.5">
                                      <p:cBhvr rctx="IE">
                                        <p:cTn id="25" dur="indefinite"/>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1066800"/>
          </a:xfrm>
        </p:spPr>
        <p:txBody>
          <a:bodyPr/>
          <a:lstStyle/>
          <a:p>
            <a:r>
              <a:rPr lang="en-CA" dirty="0" smtClean="0"/>
              <a:t>Considerations and Next Steps</a:t>
            </a:r>
            <a:endParaRPr lang="en-CA"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844824"/>
                <a:ext cx="8229600" cy="4729712"/>
              </a:xfrm>
            </p:spPr>
            <p:txBody>
              <a:bodyPr>
                <a:normAutofit/>
              </a:bodyPr>
              <a:lstStyle/>
              <a:p>
                <a:pPr>
                  <a:buClrTx/>
                </a:pPr>
                <a:r>
                  <a:rPr lang="en-CA" dirty="0" smtClean="0">
                    <a:latin typeface="Times New Roman" panose="02020603050405020304" pitchFamily="18" charset="0"/>
                    <a:cs typeface="Times New Roman" panose="02020603050405020304" pitchFamily="18" charset="0"/>
                  </a:rPr>
                  <a:t>Normalization – effects of airglow</a:t>
                </a:r>
              </a:p>
              <a:p>
                <a:pPr lvl="1">
                  <a:buClrTx/>
                </a:pPr>
                <a:r>
                  <a:rPr lang="en-CA" dirty="0" smtClean="0">
                    <a:solidFill>
                      <a:schemeClr val="tx1"/>
                    </a:solidFill>
                    <a:latin typeface="Times New Roman" panose="02020603050405020304" pitchFamily="18" charset="0"/>
                    <a:cs typeface="Times New Roman" panose="02020603050405020304" pitchFamily="18" charset="0"/>
                  </a:rPr>
                  <a:t>Specifically by Na due to deposition in Thermosphere by </a:t>
                </a:r>
                <a:r>
                  <a:rPr lang="en-CA" dirty="0">
                    <a:solidFill>
                      <a:schemeClr val="tx1"/>
                    </a:solidFill>
                    <a:latin typeface="Times New Roman" panose="02020603050405020304" pitchFamily="18" charset="0"/>
                    <a:cs typeface="Times New Roman" panose="02020603050405020304" pitchFamily="18" charset="0"/>
                  </a:rPr>
                  <a:t>meteors </a:t>
                </a:r>
                <a:r>
                  <a:rPr lang="en-CA" sz="1200" dirty="0" smtClean="0">
                    <a:solidFill>
                      <a:schemeClr val="tx1"/>
                    </a:solidFill>
                    <a:latin typeface="Times New Roman" panose="02020603050405020304" pitchFamily="18" charset="0"/>
                    <a:cs typeface="Times New Roman" panose="02020603050405020304" pitchFamily="18" charset="0"/>
                  </a:rPr>
                  <a:t>(McNeil et. al 1998)  </a:t>
                </a:r>
                <a:endParaRPr lang="en-CA" dirty="0" smtClean="0">
                  <a:solidFill>
                    <a:schemeClr val="tx1"/>
                  </a:solidFill>
                  <a:latin typeface="Times New Roman" panose="02020603050405020304" pitchFamily="18" charset="0"/>
                  <a:cs typeface="Times New Roman" panose="02020603050405020304" pitchFamily="18" charset="0"/>
                </a:endParaRPr>
              </a:p>
              <a:p>
                <a:pPr>
                  <a:buClrTx/>
                </a:pPr>
                <a:r>
                  <a:rPr lang="en-CA" dirty="0" smtClean="0">
                    <a:latin typeface="Times New Roman" panose="02020603050405020304" pitchFamily="18" charset="0"/>
                    <a:cs typeface="Times New Roman" panose="02020603050405020304" pitchFamily="18" charset="0"/>
                  </a:rPr>
                  <a:t>Luminous efficiency: </a:t>
                </a:r>
                <a14:m>
                  <m:oMath xmlns:m="http://schemas.openxmlformats.org/officeDocument/2006/math">
                    <m:r>
                      <a:rPr lang="en-CA" i="1">
                        <a:latin typeface="Cambria Math"/>
                      </a:rPr>
                      <m:t>𝐼</m:t>
                    </m:r>
                    <m:r>
                      <a:rPr lang="en-CA" i="1">
                        <a:latin typeface="Cambria Math"/>
                      </a:rPr>
                      <m:t>= −</m:t>
                    </m:r>
                    <m:r>
                      <a:rPr lang="en-CA" i="1">
                        <a:latin typeface="Cambria Math"/>
                      </a:rPr>
                      <m:t>𝜏</m:t>
                    </m:r>
                    <m:d>
                      <m:dPr>
                        <m:ctrlPr>
                          <a:rPr lang="en-CA" i="1">
                            <a:latin typeface="Cambria Math"/>
                          </a:rPr>
                        </m:ctrlPr>
                      </m:dPr>
                      <m:e>
                        <m:f>
                          <m:fPr>
                            <m:ctrlPr>
                              <a:rPr lang="en-CA" i="1">
                                <a:latin typeface="Cambria Math"/>
                              </a:rPr>
                            </m:ctrlPr>
                          </m:fPr>
                          <m:num>
                            <m:sSup>
                              <m:sSupPr>
                                <m:ctrlPr>
                                  <a:rPr lang="en-CA" i="1">
                                    <a:latin typeface="Cambria Math"/>
                                  </a:rPr>
                                </m:ctrlPr>
                              </m:sSupPr>
                              <m:e>
                                <m:r>
                                  <a:rPr lang="en-CA" i="1">
                                    <a:latin typeface="Cambria Math"/>
                                  </a:rPr>
                                  <m:t>𝑣</m:t>
                                </m:r>
                              </m:e>
                              <m:sup>
                                <m:r>
                                  <a:rPr lang="en-CA" i="1">
                                    <a:latin typeface="Cambria Math"/>
                                  </a:rPr>
                                  <m:t>2</m:t>
                                </m:r>
                              </m:sup>
                            </m:sSup>
                          </m:num>
                          <m:den>
                            <m:r>
                              <a:rPr lang="en-CA" i="1">
                                <a:latin typeface="Cambria Math"/>
                              </a:rPr>
                              <m:t>2</m:t>
                            </m:r>
                          </m:den>
                        </m:f>
                        <m:f>
                          <m:fPr>
                            <m:ctrlPr>
                              <a:rPr lang="en-CA" i="1">
                                <a:latin typeface="Cambria Math"/>
                              </a:rPr>
                            </m:ctrlPr>
                          </m:fPr>
                          <m:num>
                            <m:r>
                              <a:rPr lang="en-CA" i="1">
                                <a:latin typeface="Cambria Math"/>
                              </a:rPr>
                              <m:t>𝑑𝑚</m:t>
                            </m:r>
                          </m:num>
                          <m:den>
                            <m:r>
                              <a:rPr lang="en-CA" i="1">
                                <a:latin typeface="Cambria Math"/>
                              </a:rPr>
                              <m:t>𝑑𝑡</m:t>
                            </m:r>
                          </m:den>
                        </m:f>
                        <m:r>
                          <a:rPr lang="en-CA" i="1">
                            <a:latin typeface="Cambria Math"/>
                          </a:rPr>
                          <m:t>+</m:t>
                        </m:r>
                        <m:r>
                          <a:rPr lang="en-CA" i="1">
                            <a:latin typeface="Cambria Math"/>
                          </a:rPr>
                          <m:t>𝑚𝑣</m:t>
                        </m:r>
                        <m:f>
                          <m:fPr>
                            <m:ctrlPr>
                              <a:rPr lang="en-CA" i="1">
                                <a:latin typeface="Cambria Math"/>
                              </a:rPr>
                            </m:ctrlPr>
                          </m:fPr>
                          <m:num>
                            <m:r>
                              <a:rPr lang="en-CA" i="1">
                                <a:latin typeface="Cambria Math"/>
                              </a:rPr>
                              <m:t>𝑑𝑣</m:t>
                            </m:r>
                          </m:num>
                          <m:den>
                            <m:r>
                              <a:rPr lang="en-CA" i="1">
                                <a:latin typeface="Cambria Math"/>
                              </a:rPr>
                              <m:t>𝑑𝑡</m:t>
                            </m:r>
                          </m:den>
                        </m:f>
                      </m:e>
                    </m:d>
                  </m:oMath>
                </a14:m>
                <a:endParaRPr lang="en-CA" dirty="0"/>
              </a:p>
              <a:p>
                <a:pPr lvl="1">
                  <a:buClrTx/>
                </a:pPr>
                <a:r>
                  <a:rPr lang="en-CA" dirty="0" smtClean="0">
                    <a:solidFill>
                      <a:schemeClr val="tx1"/>
                    </a:solidFill>
                    <a:latin typeface="Times New Roman" panose="02020603050405020304" pitchFamily="18" charset="0"/>
                    <a:cs typeface="Times New Roman" panose="02020603050405020304" pitchFamily="18" charset="0"/>
                  </a:rPr>
                  <a:t>Determine fraction of light produced at specific wavelengths</a:t>
                </a:r>
              </a:p>
              <a:p>
                <a:pPr lvl="1">
                  <a:buClrTx/>
                </a:pPr>
                <a:r>
                  <a:rPr lang="en-CA" dirty="0" smtClean="0">
                    <a:solidFill>
                      <a:schemeClr val="tx1"/>
                    </a:solidFill>
                    <a:latin typeface="Times New Roman" panose="02020603050405020304" pitchFamily="18" charset="0"/>
                    <a:cs typeface="Times New Roman" panose="02020603050405020304" pitchFamily="18" charset="0"/>
                  </a:rPr>
                  <a:t>Update </a:t>
                </a:r>
                <a14:m>
                  <m:oMath xmlns:m="http://schemas.openxmlformats.org/officeDocument/2006/math">
                    <m:r>
                      <a:rPr lang="en-CA" i="1" smtClean="0">
                        <a:solidFill>
                          <a:schemeClr val="tx1"/>
                        </a:solidFill>
                        <a:latin typeface="Cambria Math"/>
                      </a:rPr>
                      <m:t>𝜏</m:t>
                    </m:r>
                  </m:oMath>
                </a14:m>
                <a:r>
                  <a:rPr lang="en-CA" dirty="0" smtClean="0">
                    <a:solidFill>
                      <a:schemeClr val="tx1"/>
                    </a:solidFill>
                    <a:latin typeface="Times New Roman" panose="02020603050405020304" pitchFamily="18" charset="0"/>
                    <a:cs typeface="Times New Roman" panose="02020603050405020304" pitchFamily="18" charset="0"/>
                  </a:rPr>
                  <a:t> parameter for meteors with various densities and chemical makeup</a:t>
                </a:r>
              </a:p>
              <a:p>
                <a:pPr lvl="1">
                  <a:buClrTx/>
                </a:pPr>
                <a:r>
                  <a:rPr lang="en-CA" dirty="0" smtClean="0">
                    <a:solidFill>
                      <a:schemeClr val="tx1"/>
                    </a:solidFill>
                    <a:latin typeface="Times New Roman" panose="02020603050405020304" pitchFamily="18" charset="0"/>
                    <a:cs typeface="Times New Roman" panose="02020603050405020304" pitchFamily="18" charset="0"/>
                  </a:rPr>
                  <a:t>Improve predictions and understanding of light emitted </a:t>
                </a:r>
              </a:p>
              <a:p>
                <a:pPr>
                  <a:buClrTx/>
                </a:pPr>
                <a:endParaRPr lang="en-CA" dirty="0" smtClean="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844824"/>
                <a:ext cx="8229600" cy="4729712"/>
              </a:xfrm>
              <a:blipFill rotWithShape="1">
                <a:blip r:embed="rId3"/>
                <a:stretch>
                  <a:fillRect t="-1289" r="-1259"/>
                </a:stretch>
              </a:blipFill>
            </p:spPr>
            <p:txBody>
              <a:bodyPr/>
              <a:lstStyle/>
              <a:p>
                <a:r>
                  <a:rPr lang="en-CA">
                    <a:noFill/>
                  </a:rPr>
                  <a:t> </a:t>
                </a:r>
              </a:p>
            </p:txBody>
          </p:sp>
        </mc:Fallback>
      </mc:AlternateContent>
    </p:spTree>
    <p:extLst>
      <p:ext uri="{BB962C8B-B14F-4D97-AF65-F5344CB8AC3E}">
        <p14:creationId xmlns:p14="http://schemas.microsoft.com/office/powerpoint/2010/main" val="1485441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lstStyle/>
          <a:p>
            <a:r>
              <a:rPr lang="en-CA" dirty="0" smtClean="0"/>
              <a:t>Considerations and Next Steps</a:t>
            </a:r>
            <a:endParaRPr lang="en-CA" dirty="0"/>
          </a:p>
        </p:txBody>
      </p:sp>
      <p:sp>
        <p:nvSpPr>
          <p:cNvPr id="3" name="Content Placeholder 2"/>
          <p:cNvSpPr>
            <a:spLocks noGrp="1"/>
          </p:cNvSpPr>
          <p:nvPr>
            <p:ph idx="1"/>
          </p:nvPr>
        </p:nvSpPr>
        <p:spPr>
          <a:xfrm>
            <a:off x="457200" y="1916832"/>
            <a:ext cx="8229600" cy="4657704"/>
          </a:xfrm>
        </p:spPr>
        <p:txBody>
          <a:bodyPr>
            <a:normAutofit/>
          </a:bodyPr>
          <a:lstStyle/>
          <a:p>
            <a:pPr>
              <a:buClrTx/>
            </a:pPr>
            <a:r>
              <a:rPr lang="en-CA" dirty="0" smtClean="0">
                <a:latin typeface="Times New Roman" panose="02020603050405020304" pitchFamily="18" charset="0"/>
                <a:cs typeface="Times New Roman" panose="02020603050405020304" pitchFamily="18" charset="0"/>
              </a:rPr>
              <a:t>Comparison of </a:t>
            </a:r>
            <a:r>
              <a:rPr lang="en-CA" dirty="0" err="1" smtClean="0">
                <a:latin typeface="Times New Roman" panose="02020603050405020304" pitchFamily="18" charset="0"/>
                <a:cs typeface="Times New Roman" panose="02020603050405020304" pitchFamily="18" charset="0"/>
              </a:rPr>
              <a:t>Watec</a:t>
            </a:r>
            <a:r>
              <a:rPr lang="en-CA" dirty="0" smtClean="0">
                <a:latin typeface="Times New Roman" panose="02020603050405020304" pitchFamily="18" charset="0"/>
                <a:cs typeface="Times New Roman" panose="02020603050405020304" pitchFamily="18" charset="0"/>
              </a:rPr>
              <a:t> vs. intensified </a:t>
            </a:r>
            <a:r>
              <a:rPr lang="en-CA" dirty="0">
                <a:latin typeface="Times New Roman" panose="02020603050405020304" pitchFamily="18" charset="0"/>
                <a:cs typeface="Times New Roman" panose="02020603050405020304" pitchFamily="18" charset="0"/>
              </a:rPr>
              <a:t>l</a:t>
            </a:r>
            <a:r>
              <a:rPr lang="en-CA" dirty="0" smtClean="0">
                <a:latin typeface="Times New Roman" panose="02020603050405020304" pitchFamily="18" charset="0"/>
                <a:cs typeface="Times New Roman" panose="02020603050405020304" pitchFamily="18" charset="0"/>
              </a:rPr>
              <a:t>ight </a:t>
            </a:r>
            <a:r>
              <a:rPr lang="en-CA" dirty="0">
                <a:latin typeface="Times New Roman" panose="02020603050405020304" pitchFamily="18" charset="0"/>
                <a:cs typeface="Times New Roman" panose="02020603050405020304" pitchFamily="18" charset="0"/>
              </a:rPr>
              <a:t>c</a:t>
            </a:r>
            <a:r>
              <a:rPr lang="en-CA" dirty="0" smtClean="0">
                <a:latin typeface="Times New Roman" panose="02020603050405020304" pitchFamily="18" charset="0"/>
                <a:cs typeface="Times New Roman" panose="02020603050405020304" pitchFamily="18" charset="0"/>
              </a:rPr>
              <a:t>urves</a:t>
            </a:r>
            <a:endParaRPr lang="en-CA" dirty="0">
              <a:solidFill>
                <a:schemeClr val="tx1"/>
              </a:solidFill>
              <a:latin typeface="Times New Roman" panose="02020603050405020304" pitchFamily="18" charset="0"/>
              <a:cs typeface="Times New Roman" panose="02020603050405020304" pitchFamily="18" charset="0"/>
            </a:endParaRPr>
          </a:p>
          <a:p>
            <a:pPr>
              <a:buClrTx/>
            </a:pPr>
            <a:r>
              <a:rPr lang="en-CA" dirty="0" smtClean="0">
                <a:latin typeface="Times New Roman" panose="02020603050405020304" pitchFamily="18" charset="0"/>
                <a:cs typeface="Times New Roman" panose="02020603050405020304" pitchFamily="18" charset="0"/>
              </a:rPr>
              <a:t>Replace Fe for Ca filter on the gated camera</a:t>
            </a:r>
          </a:p>
          <a:p>
            <a:pPr lvl="1">
              <a:buClrTx/>
            </a:pPr>
            <a:r>
              <a:rPr lang="en-CA" dirty="0" smtClean="0">
                <a:solidFill>
                  <a:schemeClr val="tx1"/>
                </a:solidFill>
                <a:latin typeface="Times New Roman" panose="02020603050405020304" pitchFamily="18" charset="0"/>
                <a:cs typeface="Times New Roman" panose="02020603050405020304" pitchFamily="18" charset="0"/>
              </a:rPr>
              <a:t>Gain insight into fraction of light produced at this wavelength</a:t>
            </a:r>
          </a:p>
          <a:p>
            <a:pPr lvl="1">
              <a:buClrTx/>
            </a:pPr>
            <a:r>
              <a:rPr lang="en-CA" dirty="0" smtClean="0">
                <a:solidFill>
                  <a:schemeClr val="tx1"/>
                </a:solidFill>
                <a:latin typeface="Times New Roman" panose="02020603050405020304" pitchFamily="18" charset="0"/>
                <a:cs typeface="Times New Roman" panose="02020603050405020304" pitchFamily="18" charset="0"/>
              </a:rPr>
              <a:t>How and when calcium ablates </a:t>
            </a:r>
          </a:p>
          <a:p>
            <a:pPr>
              <a:buClrTx/>
            </a:pPr>
            <a:r>
              <a:rPr lang="en-CA" dirty="0" smtClean="0">
                <a:latin typeface="Times New Roman" panose="02020603050405020304" pitchFamily="18" charset="0"/>
                <a:cs typeface="Times New Roman" panose="02020603050405020304" pitchFamily="18" charset="0"/>
              </a:rPr>
              <a:t>Reduce meteors associated with known showers using filtered data</a:t>
            </a:r>
          </a:p>
          <a:p>
            <a:pPr lvl="1">
              <a:buClrTx/>
            </a:pPr>
            <a:r>
              <a:rPr lang="en-CA" dirty="0" smtClean="0">
                <a:solidFill>
                  <a:schemeClr val="tx1"/>
                </a:solidFill>
                <a:latin typeface="Times New Roman" panose="02020603050405020304" pitchFamily="18" charset="0"/>
                <a:cs typeface="Times New Roman" panose="02020603050405020304" pitchFamily="18" charset="0"/>
              </a:rPr>
              <a:t>Develop and refine statistics of parent body characteristics </a:t>
            </a:r>
          </a:p>
        </p:txBody>
      </p:sp>
    </p:spTree>
    <p:extLst>
      <p:ext uri="{BB962C8B-B14F-4D97-AF65-F5344CB8AC3E}">
        <p14:creationId xmlns:p14="http://schemas.microsoft.com/office/powerpoint/2010/main" val="2893948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lstStyle/>
          <a:p>
            <a:r>
              <a:rPr lang="en-CA" dirty="0" smtClean="0"/>
              <a:t>Preliminary Conclusions</a:t>
            </a:r>
            <a:endParaRPr lang="en-CA" dirty="0"/>
          </a:p>
        </p:txBody>
      </p:sp>
      <p:sp>
        <p:nvSpPr>
          <p:cNvPr id="3" name="Content Placeholder 2"/>
          <p:cNvSpPr>
            <a:spLocks noGrp="1"/>
          </p:cNvSpPr>
          <p:nvPr>
            <p:ph idx="1"/>
          </p:nvPr>
        </p:nvSpPr>
        <p:spPr>
          <a:xfrm>
            <a:off x="457200" y="1916832"/>
            <a:ext cx="8229600" cy="4657704"/>
          </a:xfrm>
        </p:spPr>
        <p:txBody>
          <a:bodyPr>
            <a:normAutofit/>
          </a:bodyPr>
          <a:lstStyle/>
          <a:p>
            <a:pPr>
              <a:buClrTx/>
            </a:pPr>
            <a:r>
              <a:rPr lang="en-CA" dirty="0" smtClean="0">
                <a:latin typeface="Times New Roman" panose="02020603050405020304" pitchFamily="18" charset="0"/>
                <a:cs typeface="Times New Roman" panose="02020603050405020304" pitchFamily="18" charset="0"/>
              </a:rPr>
              <a:t>Evidence for both differential ablation and uniform ablation</a:t>
            </a:r>
          </a:p>
          <a:p>
            <a:pPr lvl="1">
              <a:buClrTx/>
            </a:pPr>
            <a:r>
              <a:rPr lang="en-CA" dirty="0" smtClean="0">
                <a:solidFill>
                  <a:schemeClr val="tx1"/>
                </a:solidFill>
                <a:latin typeface="Times New Roman" panose="02020603050405020304" pitchFamily="18" charset="0"/>
                <a:cs typeface="Times New Roman" panose="02020603050405020304" pitchFamily="18" charset="0"/>
              </a:rPr>
              <a:t>Differential ablation</a:t>
            </a:r>
          </a:p>
          <a:p>
            <a:pPr lvl="2">
              <a:buClrTx/>
            </a:pPr>
            <a:r>
              <a:rPr lang="en-CA" dirty="0" smtClean="0">
                <a:solidFill>
                  <a:schemeClr val="tx1"/>
                </a:solidFill>
                <a:latin typeface="Times New Roman" panose="02020603050405020304" pitchFamily="18" charset="0"/>
                <a:cs typeface="Times New Roman" panose="02020603050405020304" pitchFamily="18" charset="0"/>
              </a:rPr>
              <a:t>Na released higher in the atmosphere</a:t>
            </a:r>
          </a:p>
          <a:p>
            <a:pPr lvl="2">
              <a:buClrTx/>
            </a:pPr>
            <a:r>
              <a:rPr lang="en-CA" dirty="0" smtClean="0">
                <a:solidFill>
                  <a:schemeClr val="tx1"/>
                </a:solidFill>
                <a:latin typeface="Times New Roman" panose="02020603050405020304" pitchFamily="18" charset="0"/>
                <a:cs typeface="Times New Roman" panose="02020603050405020304" pitchFamily="18" charset="0"/>
              </a:rPr>
              <a:t>Skewness of Na light curve toward beginning of event</a:t>
            </a:r>
          </a:p>
          <a:p>
            <a:pPr>
              <a:buClrTx/>
            </a:pPr>
            <a:r>
              <a:rPr lang="en-CA" dirty="0" smtClean="0">
                <a:latin typeface="Times New Roman" panose="02020603050405020304" pitchFamily="18" charset="0"/>
                <a:cs typeface="Times New Roman" panose="02020603050405020304" pitchFamily="18" charset="0"/>
              </a:rPr>
              <a:t>At peak magnitude Na and Mg wavelengths contribute approximately the same amount of light </a:t>
            </a:r>
          </a:p>
          <a:p>
            <a:pPr>
              <a:buClrTx/>
            </a:pPr>
            <a:r>
              <a:rPr lang="en-CA" dirty="0" smtClean="0">
                <a:latin typeface="Times New Roman" panose="02020603050405020304" pitchFamily="18" charset="0"/>
                <a:cs typeface="Times New Roman" panose="02020603050405020304" pitchFamily="18" charset="0"/>
              </a:rPr>
              <a:t>Meteoroid structure plays an important role in differential ablation</a:t>
            </a:r>
          </a:p>
        </p:txBody>
      </p:sp>
    </p:spTree>
    <p:extLst>
      <p:ext uri="{BB962C8B-B14F-4D97-AF65-F5344CB8AC3E}">
        <p14:creationId xmlns:p14="http://schemas.microsoft.com/office/powerpoint/2010/main" val="2071659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366" y="692696"/>
            <a:ext cx="8229600" cy="1066800"/>
          </a:xfrm>
        </p:spPr>
        <p:txBody>
          <a:bodyPr/>
          <a:lstStyle/>
          <a:p>
            <a:r>
              <a:rPr lang="en-CA" dirty="0" smtClean="0"/>
              <a:t> </a:t>
            </a:r>
            <a:endParaRPr lang="en-CA" dirty="0"/>
          </a:p>
        </p:txBody>
      </p:sp>
      <p:sp>
        <p:nvSpPr>
          <p:cNvPr id="3" name="Content Placeholder 2"/>
          <p:cNvSpPr>
            <a:spLocks noGrp="1"/>
          </p:cNvSpPr>
          <p:nvPr>
            <p:ph idx="1"/>
          </p:nvPr>
        </p:nvSpPr>
        <p:spPr>
          <a:xfrm>
            <a:off x="456366" y="1700808"/>
            <a:ext cx="8229600" cy="4325112"/>
          </a:xfrm>
        </p:spPr>
        <p:txBody>
          <a:bodyPr>
            <a:normAutofit/>
          </a:bodyPr>
          <a:lstStyle/>
          <a:p>
            <a:pPr marL="109728" indent="0" algn="ctr">
              <a:buClr>
                <a:schemeClr val="tx1"/>
              </a:buClr>
              <a:buNone/>
            </a:pPr>
            <a:endParaRPr lang="en-CA" sz="5400" dirty="0" smtClean="0">
              <a:solidFill>
                <a:schemeClr val="tx2"/>
              </a:solidFill>
              <a:cs typeface="Times New Roman" panose="02020603050405020304" pitchFamily="18" charset="0"/>
            </a:endParaRPr>
          </a:p>
          <a:p>
            <a:pPr marL="109728" indent="0" algn="ctr">
              <a:buClr>
                <a:schemeClr val="tx1"/>
              </a:buClr>
              <a:buNone/>
            </a:pPr>
            <a:r>
              <a:rPr lang="en-CA" sz="5400" dirty="0" smtClean="0">
                <a:solidFill>
                  <a:schemeClr val="tx2"/>
                </a:solidFill>
                <a:cs typeface="Times New Roman" panose="02020603050405020304" pitchFamily="18" charset="0"/>
              </a:rPr>
              <a:t>Thank you – Dank je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4909850"/>
            <a:ext cx="1296144" cy="13733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804435"/>
            <a:ext cx="1584176" cy="15841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4909850"/>
            <a:ext cx="2389198" cy="97082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4804435"/>
            <a:ext cx="1707871" cy="1420098"/>
          </a:xfrm>
          <a:prstGeom prst="rect">
            <a:avLst/>
          </a:prstGeom>
        </p:spPr>
      </p:pic>
    </p:spTree>
    <p:extLst>
      <p:ext uri="{BB962C8B-B14F-4D97-AF65-F5344CB8AC3E}">
        <p14:creationId xmlns:p14="http://schemas.microsoft.com/office/powerpoint/2010/main" val="25658253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Appendix</a:t>
            </a:r>
            <a:endParaRPr lang="en-CA" dirty="0"/>
          </a:p>
        </p:txBody>
      </p:sp>
    </p:spTree>
    <p:extLst>
      <p:ext uri="{BB962C8B-B14F-4D97-AF65-F5344CB8AC3E}">
        <p14:creationId xmlns:p14="http://schemas.microsoft.com/office/powerpoint/2010/main" val="642197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lstStyle/>
          <a:p>
            <a:r>
              <a:rPr lang="en-CA" dirty="0" smtClean="0"/>
              <a:t>Background</a:t>
            </a:r>
            <a:endParaRPr lang="en-CA" dirty="0"/>
          </a:p>
        </p:txBody>
      </p:sp>
      <p:sp>
        <p:nvSpPr>
          <p:cNvPr id="3" name="Content Placeholder 2"/>
          <p:cNvSpPr>
            <a:spLocks noGrp="1"/>
          </p:cNvSpPr>
          <p:nvPr>
            <p:ph idx="1"/>
          </p:nvPr>
        </p:nvSpPr>
        <p:spPr>
          <a:xfrm>
            <a:off x="457200" y="1700808"/>
            <a:ext cx="8229600" cy="4873728"/>
          </a:xfrm>
        </p:spPr>
        <p:txBody>
          <a:bodyPr>
            <a:normAutofit fontScale="92500" lnSpcReduction="10000"/>
          </a:bodyPr>
          <a:lstStyle/>
          <a:p>
            <a:pPr>
              <a:buClrTx/>
            </a:pPr>
            <a:r>
              <a:rPr lang="en-CA" sz="3000" dirty="0" smtClean="0">
                <a:latin typeface="Times New Roman" panose="02020603050405020304" pitchFamily="18" charset="0"/>
                <a:cs typeface="Times New Roman" panose="02020603050405020304" pitchFamily="18" charset="0"/>
              </a:rPr>
              <a:t>Building on </a:t>
            </a:r>
            <a:r>
              <a:rPr lang="en-CA" sz="3000" dirty="0" err="1" smtClean="0">
                <a:latin typeface="Times New Roman" panose="02020603050405020304" pitchFamily="18" charset="0"/>
                <a:cs typeface="Times New Roman" panose="02020603050405020304" pitchFamily="18" charset="0"/>
              </a:rPr>
              <a:t>Jiří</a:t>
            </a:r>
            <a:r>
              <a:rPr lang="en-CA" sz="3000" dirty="0" smtClean="0">
                <a:latin typeface="Times New Roman" panose="02020603050405020304" pitchFamily="18" charset="0"/>
                <a:cs typeface="Times New Roman" panose="02020603050405020304" pitchFamily="18" charset="0"/>
              </a:rPr>
              <a:t> </a:t>
            </a:r>
            <a:r>
              <a:rPr lang="en-CA" sz="3000" dirty="0" err="1" smtClean="0">
                <a:latin typeface="Times New Roman" panose="02020603050405020304" pitchFamily="18" charset="0"/>
                <a:cs typeface="Times New Roman" panose="02020603050405020304" pitchFamily="18" charset="0"/>
              </a:rPr>
              <a:t>Borovička’s</a:t>
            </a:r>
            <a:r>
              <a:rPr lang="en-CA" sz="3000" dirty="0" smtClean="0">
                <a:latin typeface="Times New Roman" panose="02020603050405020304" pitchFamily="18" charset="0"/>
                <a:cs typeface="Times New Roman" panose="02020603050405020304" pitchFamily="18" charset="0"/>
              </a:rPr>
              <a:t> research:</a:t>
            </a:r>
            <a:endParaRPr lang="en-CA" sz="2600" dirty="0" smtClean="0">
              <a:solidFill>
                <a:schemeClr val="tx1"/>
              </a:solidFill>
              <a:latin typeface="Times New Roman" panose="02020603050405020304" pitchFamily="18" charset="0"/>
              <a:cs typeface="Times New Roman" panose="02020603050405020304" pitchFamily="18" charset="0"/>
            </a:endParaRPr>
          </a:p>
          <a:p>
            <a:pPr lvl="1"/>
            <a:endParaRPr lang="en-CA" sz="2800" dirty="0" smtClean="0">
              <a:solidFill>
                <a:schemeClr val="tx1"/>
              </a:solidFill>
              <a:latin typeface="Times New Roman" panose="02020603050405020304" pitchFamily="18" charset="0"/>
              <a:cs typeface="Times New Roman" panose="02020603050405020304" pitchFamily="18" charset="0"/>
            </a:endParaRPr>
          </a:p>
          <a:p>
            <a:pPr lvl="1">
              <a:buClr>
                <a:schemeClr val="tx1"/>
              </a:buClr>
            </a:pPr>
            <a:r>
              <a:rPr lang="en-CA" sz="2800" dirty="0" smtClean="0">
                <a:solidFill>
                  <a:schemeClr val="tx1"/>
                </a:solidFill>
                <a:latin typeface="Times New Roman" panose="02020603050405020304" pitchFamily="18" charset="0"/>
                <a:cs typeface="Times New Roman" panose="02020603050405020304" pitchFamily="18" charset="0"/>
              </a:rPr>
              <a:t>Physical and chemical properties of meteoroids as deduced from observations (2006</a:t>
            </a:r>
            <a:r>
              <a:rPr lang="en-CA" dirty="0" smtClean="0">
                <a:solidFill>
                  <a:schemeClr val="tx1"/>
                </a:solidFill>
                <a:latin typeface="Times New Roman" panose="02020603050405020304" pitchFamily="18" charset="0"/>
                <a:cs typeface="Times New Roman" panose="02020603050405020304" pitchFamily="18" charset="0"/>
              </a:rPr>
              <a:t>)</a:t>
            </a:r>
          </a:p>
          <a:p>
            <a:pPr lvl="2">
              <a:buClr>
                <a:schemeClr val="tx1"/>
              </a:buClr>
            </a:pPr>
            <a:r>
              <a:rPr lang="en-CA" dirty="0" smtClean="0">
                <a:solidFill>
                  <a:schemeClr val="tx1"/>
                </a:solidFill>
                <a:latin typeface="Times New Roman" panose="02020603050405020304" pitchFamily="18" charset="0"/>
                <a:cs typeface="Times New Roman" panose="02020603050405020304" pitchFamily="18" charset="0"/>
              </a:rPr>
              <a:t>Spectral properties of ablating meteors observed using diffraction grating</a:t>
            </a:r>
          </a:p>
          <a:p>
            <a:pPr lvl="2">
              <a:buClr>
                <a:schemeClr val="tx1"/>
              </a:buClr>
            </a:pPr>
            <a:r>
              <a:rPr lang="en-CA" dirty="0" smtClean="0">
                <a:solidFill>
                  <a:schemeClr val="tx1"/>
                </a:solidFill>
                <a:latin typeface="Times New Roman" panose="02020603050405020304" pitchFamily="18" charset="0"/>
                <a:cs typeface="Times New Roman" panose="02020603050405020304" pitchFamily="18" charset="0"/>
              </a:rPr>
              <a:t>Na, Mg, Ca, and Fe spectral lines consistently exhibited by meteors among other less vivid elements</a:t>
            </a:r>
          </a:p>
          <a:p>
            <a:pPr lvl="2">
              <a:buClr>
                <a:schemeClr val="tx1"/>
              </a:buClr>
            </a:pPr>
            <a:endParaRPr lang="en-CA" dirty="0" smtClean="0">
              <a:solidFill>
                <a:schemeClr val="tx1"/>
              </a:solidFill>
              <a:latin typeface="Times New Roman" panose="02020603050405020304" pitchFamily="18" charset="0"/>
              <a:cs typeface="Times New Roman" panose="02020603050405020304" pitchFamily="18" charset="0"/>
            </a:endParaRPr>
          </a:p>
          <a:p>
            <a:pPr lvl="1">
              <a:buClr>
                <a:schemeClr val="tx1"/>
              </a:buClr>
            </a:pPr>
            <a:r>
              <a:rPr lang="en-CA" sz="2800" dirty="0" smtClean="0">
                <a:solidFill>
                  <a:schemeClr val="tx1"/>
                </a:solidFill>
                <a:latin typeface="Times New Roman" panose="02020603050405020304" pitchFamily="18" charset="0"/>
                <a:cs typeface="Times New Roman" panose="02020603050405020304" pitchFamily="18" charset="0"/>
              </a:rPr>
              <a:t>Properties </a:t>
            </a:r>
            <a:r>
              <a:rPr lang="en-CA" sz="2800" dirty="0">
                <a:solidFill>
                  <a:schemeClr val="tx1"/>
                </a:solidFill>
                <a:latin typeface="Times New Roman" panose="02020603050405020304" pitchFamily="18" charset="0"/>
                <a:cs typeface="Times New Roman" panose="02020603050405020304" pitchFamily="18" charset="0"/>
              </a:rPr>
              <a:t>of meteoroids from different classes of parent bodies </a:t>
            </a:r>
            <a:r>
              <a:rPr lang="en-CA" sz="2800" dirty="0" smtClean="0">
                <a:solidFill>
                  <a:schemeClr val="tx1"/>
                </a:solidFill>
                <a:latin typeface="Times New Roman" panose="02020603050405020304" pitchFamily="18" charset="0"/>
                <a:cs typeface="Times New Roman" panose="02020603050405020304" pitchFamily="18" charset="0"/>
              </a:rPr>
              <a:t>(2007</a:t>
            </a:r>
            <a:r>
              <a:rPr lang="en-CA" dirty="0" smtClean="0">
                <a:solidFill>
                  <a:schemeClr val="tx1"/>
                </a:solidFill>
                <a:latin typeface="Times New Roman" panose="02020603050405020304" pitchFamily="18" charset="0"/>
                <a:cs typeface="Times New Roman" panose="02020603050405020304" pitchFamily="18" charset="0"/>
              </a:rPr>
              <a:t>)</a:t>
            </a:r>
          </a:p>
          <a:p>
            <a:pPr lvl="2">
              <a:buClr>
                <a:schemeClr val="tx1"/>
              </a:buClr>
            </a:pPr>
            <a:r>
              <a:rPr lang="en-CA" dirty="0" smtClean="0">
                <a:solidFill>
                  <a:schemeClr val="tx1"/>
                </a:solidFill>
                <a:latin typeface="Times New Roman" panose="02020603050405020304" pitchFamily="18" charset="0"/>
                <a:cs typeface="Times New Roman" panose="02020603050405020304" pitchFamily="18" charset="0"/>
              </a:rPr>
              <a:t>Physical properties will be different depending on body of origin</a:t>
            </a:r>
            <a:endParaRPr lang="en-CA" dirty="0" smtClean="0"/>
          </a:p>
          <a:p>
            <a:pPr marL="411480" lvl="1" indent="0">
              <a:buNone/>
            </a:pPr>
            <a:endParaRPr lang="en-CA" dirty="0" smtClean="0"/>
          </a:p>
          <a:p>
            <a:pPr marL="411480" lvl="1" indent="0">
              <a:buNone/>
            </a:pPr>
            <a:endParaRPr lang="en-CA" dirty="0"/>
          </a:p>
        </p:txBody>
      </p:sp>
    </p:spTree>
    <p:extLst>
      <p:ext uri="{BB962C8B-B14F-4D97-AF65-F5344CB8AC3E}">
        <p14:creationId xmlns:p14="http://schemas.microsoft.com/office/powerpoint/2010/main" val="3515661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3569" y="6136691"/>
            <a:ext cx="7056784" cy="307777"/>
          </a:xfrm>
          <a:prstGeom prst="rect">
            <a:avLst/>
          </a:prstGeom>
          <a:noFill/>
        </p:spPr>
        <p:txBody>
          <a:bodyPr wrap="square" rtlCol="0">
            <a:spAutoFit/>
          </a:bodyPr>
          <a:lstStyle/>
          <a:p>
            <a:pPr algn="ctr"/>
            <a:r>
              <a:rPr lang="en-CA" sz="1400" dirty="0" smtClean="0">
                <a:latin typeface="Times New Roman" panose="02020603050405020304" pitchFamily="18" charset="0"/>
                <a:cs typeface="Times New Roman" panose="02020603050405020304" pitchFamily="18" charset="0"/>
              </a:rPr>
              <a:t>Multi-camera event captured September 24, 2015 at 08:53:16 UTC</a:t>
            </a:r>
            <a:endParaRPr lang="en-CA" sz="1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057" t="5410" r="9246" b="3414"/>
          <a:stretch/>
        </p:blipFill>
        <p:spPr>
          <a:xfrm>
            <a:off x="828136" y="536225"/>
            <a:ext cx="7470475" cy="5600466"/>
          </a:xfrm>
          <a:prstGeom prst="rect">
            <a:avLst/>
          </a:prstGeom>
        </p:spPr>
      </p:pic>
    </p:spTree>
    <p:extLst>
      <p:ext uri="{BB962C8B-B14F-4D97-AF65-F5344CB8AC3E}">
        <p14:creationId xmlns:p14="http://schemas.microsoft.com/office/powerpoint/2010/main" val="1997942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v_20150913_070953A_02U.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1760" y="961281"/>
            <a:ext cx="4083546" cy="3129108"/>
          </a:xfrm>
          <a:prstGeom prst="rect">
            <a:avLst/>
          </a:prstGeom>
        </p:spPr>
      </p:pic>
      <p:sp>
        <p:nvSpPr>
          <p:cNvPr id="2" name="TextBox 1"/>
          <p:cNvSpPr txBox="1"/>
          <p:nvPr/>
        </p:nvSpPr>
        <p:spPr>
          <a:xfrm>
            <a:off x="2869356" y="4293096"/>
            <a:ext cx="3625949" cy="923330"/>
          </a:xfrm>
          <a:prstGeom prst="rect">
            <a:avLst/>
          </a:prstGeom>
          <a:noFill/>
        </p:spPr>
        <p:txBody>
          <a:bodyPr wrap="square" rtlCol="0">
            <a:spAutoFit/>
          </a:bodyPr>
          <a:lstStyle/>
          <a:p>
            <a:pPr algn="ctr"/>
            <a:r>
              <a:rPr lang="en-CA" b="1" dirty="0" smtClean="0">
                <a:latin typeface="Times New Roman" panose="02020603050405020304" pitchFamily="18" charset="0"/>
                <a:cs typeface="Times New Roman" panose="02020603050405020304" pitchFamily="18" charset="0"/>
              </a:rPr>
              <a:t>Elginfield – Fe Filter </a:t>
            </a:r>
            <a:r>
              <a:rPr lang="en-CA" dirty="0">
                <a:latin typeface="Times New Roman" panose="02020603050405020304" pitchFamily="18" charset="0"/>
                <a:cs typeface="Times New Roman" panose="02020603050405020304" pitchFamily="18" charset="0"/>
              </a:rPr>
              <a:t>September 13, 2015 at 07:09:53 UTC</a:t>
            </a:r>
          </a:p>
          <a:p>
            <a:pPr algn="ctr"/>
            <a:endParaRPr lang="en-CA"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95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568" y="6093296"/>
            <a:ext cx="7776864" cy="307777"/>
          </a:xfrm>
          <a:prstGeom prst="rect">
            <a:avLst/>
          </a:prstGeom>
          <a:noFill/>
        </p:spPr>
        <p:txBody>
          <a:bodyPr wrap="square" rtlCol="0">
            <a:spAutoFit/>
          </a:bodyPr>
          <a:lstStyle/>
          <a:p>
            <a:pPr algn="ctr"/>
            <a:r>
              <a:rPr lang="en-CA" sz="1400" dirty="0" smtClean="0">
                <a:latin typeface="Times New Roman" panose="02020603050405020304" pitchFamily="18" charset="0"/>
                <a:cs typeface="Times New Roman" panose="02020603050405020304" pitchFamily="18" charset="0"/>
              </a:rPr>
              <a:t>Multi-camera event captured on September 13, 2015 at 07:09:53 UTC</a:t>
            </a:r>
            <a:endParaRPr lang="en-CA" sz="1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623" t="2965" r="9246" b="4609"/>
          <a:stretch/>
        </p:blipFill>
        <p:spPr>
          <a:xfrm>
            <a:off x="125760" y="836712"/>
            <a:ext cx="8892480" cy="5232088"/>
          </a:xfrm>
          <a:prstGeom prst="rect">
            <a:avLst/>
          </a:prstGeom>
        </p:spPr>
      </p:pic>
    </p:spTree>
    <p:extLst>
      <p:ext uri="{BB962C8B-B14F-4D97-AF65-F5344CB8AC3E}">
        <p14:creationId xmlns:p14="http://schemas.microsoft.com/office/powerpoint/2010/main" val="1417988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622" y="3293506"/>
            <a:ext cx="4392488" cy="461665"/>
          </a:xfrm>
          <a:prstGeom prst="rect">
            <a:avLst/>
          </a:prstGeom>
          <a:noFill/>
        </p:spPr>
        <p:txBody>
          <a:bodyPr wrap="square" rtlCol="0">
            <a:spAutoFit/>
          </a:bodyPr>
          <a:lstStyle/>
          <a:p>
            <a:pPr algn="ctr"/>
            <a:r>
              <a:rPr lang="en-CA" sz="1200" dirty="0" smtClean="0">
                <a:latin typeface="Times New Roman" panose="02020603050405020304" pitchFamily="18" charset="0"/>
                <a:cs typeface="Times New Roman" panose="02020603050405020304" pitchFamily="18" charset="0"/>
              </a:rPr>
              <a:t>Blackbody curve of 6000K star with R-band transmission and Na narrow-band transmission juxtaposed.</a:t>
            </a:r>
            <a:endParaRPr lang="en-CA" sz="1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726373" y="3331600"/>
            <a:ext cx="4392488" cy="461665"/>
          </a:xfrm>
          <a:prstGeom prst="rect">
            <a:avLst/>
          </a:prstGeom>
          <a:noFill/>
        </p:spPr>
        <p:txBody>
          <a:bodyPr wrap="square" rtlCol="0">
            <a:spAutoFit/>
          </a:bodyPr>
          <a:lstStyle/>
          <a:p>
            <a:pPr algn="ctr"/>
            <a:r>
              <a:rPr lang="en-CA" sz="1200" dirty="0" smtClean="0">
                <a:latin typeface="Times New Roman" panose="02020603050405020304" pitchFamily="18" charset="0"/>
                <a:cs typeface="Times New Roman" panose="02020603050405020304" pitchFamily="18" charset="0"/>
              </a:rPr>
              <a:t>Blackbody curve of 6000K star with V-band transmission and Mg narrow-band transmission juxtaposed.</a:t>
            </a:r>
            <a:endParaRPr lang="en-CA" sz="1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222866" y="6391870"/>
            <a:ext cx="4392488" cy="461665"/>
          </a:xfrm>
          <a:prstGeom prst="rect">
            <a:avLst/>
          </a:prstGeom>
          <a:noFill/>
        </p:spPr>
        <p:txBody>
          <a:bodyPr wrap="square" rtlCol="0">
            <a:spAutoFit/>
          </a:bodyPr>
          <a:lstStyle/>
          <a:p>
            <a:pPr algn="ctr"/>
            <a:r>
              <a:rPr lang="en-CA" sz="1200" dirty="0" smtClean="0">
                <a:latin typeface="Times New Roman" panose="02020603050405020304" pitchFamily="18" charset="0"/>
                <a:cs typeface="Times New Roman" panose="02020603050405020304" pitchFamily="18" charset="0"/>
              </a:rPr>
              <a:t>Blackbody curve of 6000K star with B-band transmission and Fe narrow-band transmission juxtaposed.</a:t>
            </a:r>
            <a:endParaRPr lang="en-CA" sz="1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263" t="4530" r="6478" b="3431"/>
          <a:stretch/>
        </p:blipFill>
        <p:spPr>
          <a:xfrm>
            <a:off x="572007" y="566706"/>
            <a:ext cx="3301717" cy="27268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000" t="5284" r="6784" b="3431"/>
          <a:stretch/>
        </p:blipFill>
        <p:spPr>
          <a:xfrm>
            <a:off x="5225706" y="566706"/>
            <a:ext cx="3393821" cy="2767389"/>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039" t="5031" r="6854" b="3431"/>
          <a:stretch/>
        </p:blipFill>
        <p:spPr>
          <a:xfrm>
            <a:off x="2818654" y="3726677"/>
            <a:ext cx="3200911" cy="2665193"/>
          </a:xfrm>
          <a:prstGeom prst="rect">
            <a:avLst/>
          </a:prstGeom>
        </p:spPr>
      </p:pic>
    </p:spTree>
    <p:extLst>
      <p:ext uri="{BB962C8B-B14F-4D97-AF65-F5344CB8AC3E}">
        <p14:creationId xmlns:p14="http://schemas.microsoft.com/office/powerpoint/2010/main" val="1596966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836712"/>
            <a:ext cx="7466041" cy="5170630"/>
          </a:xfrm>
          <a:prstGeom prst="rect">
            <a:avLst/>
          </a:prstGeom>
        </p:spPr>
      </p:pic>
      <p:sp>
        <p:nvSpPr>
          <p:cNvPr id="5" name="TextBox 4"/>
          <p:cNvSpPr txBox="1"/>
          <p:nvPr/>
        </p:nvSpPr>
        <p:spPr>
          <a:xfrm>
            <a:off x="611560" y="6007342"/>
            <a:ext cx="8064896" cy="615553"/>
          </a:xfrm>
          <a:prstGeom prst="rect">
            <a:avLst/>
          </a:prstGeom>
          <a:noFill/>
        </p:spPr>
        <p:txBody>
          <a:bodyPr wrap="square" rtlCol="0">
            <a:spAutoFit/>
          </a:bodyPr>
          <a:lstStyle/>
          <a:p>
            <a:pPr algn="ctr"/>
            <a:r>
              <a:rPr lang="en-CA" dirty="0" smtClean="0">
                <a:latin typeface="Times New Roman" panose="02020603050405020304" pitchFamily="18" charset="0"/>
                <a:cs typeface="Times New Roman" panose="02020603050405020304" pitchFamily="18" charset="0"/>
              </a:rPr>
              <a:t>Johnson-Cousins UBVRI filter curves – </a:t>
            </a:r>
            <a:r>
              <a:rPr lang="en-CA" dirty="0">
                <a:latin typeface="Times New Roman" panose="02020603050405020304" pitchFamily="18" charset="0"/>
                <a:cs typeface="Times New Roman" panose="02020603050405020304" pitchFamily="18" charset="0"/>
              </a:rPr>
              <a:t>taken </a:t>
            </a:r>
            <a:r>
              <a:rPr lang="en-CA" dirty="0" smtClean="0">
                <a:latin typeface="Times New Roman" panose="02020603050405020304" pitchFamily="18" charset="0"/>
                <a:cs typeface="Times New Roman" panose="02020603050405020304" pitchFamily="18" charset="0"/>
              </a:rPr>
              <a:t>from: </a:t>
            </a:r>
            <a:r>
              <a:rPr lang="en-CA" sz="1600" dirty="0">
                <a:latin typeface="Times New Roman" panose="02020603050405020304" pitchFamily="18" charset="0"/>
                <a:cs typeface="Times New Roman" panose="02020603050405020304" pitchFamily="18" charset="0"/>
              </a:rPr>
              <a:t>http://www.aip.de/en/research/facilities/stella/instruments/data/johnson-ubvri-filter-curves/</a:t>
            </a:r>
          </a:p>
        </p:txBody>
      </p:sp>
      <p:cxnSp>
        <p:nvCxnSpPr>
          <p:cNvPr id="3" name="Straight Arrow Connector 2"/>
          <p:cNvCxnSpPr/>
          <p:nvPr/>
        </p:nvCxnSpPr>
        <p:spPr>
          <a:xfrm>
            <a:off x="1908143" y="1418326"/>
            <a:ext cx="0" cy="424847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195736" y="1412776"/>
            <a:ext cx="0" cy="424847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987824" y="1412776"/>
            <a:ext cx="0" cy="424847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05584" y="1412776"/>
            <a:ext cx="0" cy="424847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474771" y="1048994"/>
            <a:ext cx="504056" cy="369332"/>
          </a:xfrm>
          <a:prstGeom prst="rect">
            <a:avLst/>
          </a:prstGeom>
          <a:noFill/>
        </p:spPr>
        <p:txBody>
          <a:bodyPr wrap="square" rtlCol="0">
            <a:spAutoFit/>
          </a:bodyPr>
          <a:lstStyle/>
          <a:p>
            <a:r>
              <a:rPr lang="en-CA" dirty="0" smtClean="0"/>
              <a:t>Fe</a:t>
            </a:r>
            <a:endParaRPr lang="en-CA" dirty="0"/>
          </a:p>
        </p:txBody>
      </p:sp>
      <p:sp>
        <p:nvSpPr>
          <p:cNvPr id="14" name="TextBox 13"/>
          <p:cNvSpPr txBox="1"/>
          <p:nvPr/>
        </p:nvSpPr>
        <p:spPr>
          <a:xfrm>
            <a:off x="1978827" y="1042074"/>
            <a:ext cx="504056" cy="369332"/>
          </a:xfrm>
          <a:prstGeom prst="rect">
            <a:avLst/>
          </a:prstGeom>
          <a:noFill/>
        </p:spPr>
        <p:txBody>
          <a:bodyPr wrap="square" rtlCol="0">
            <a:spAutoFit/>
          </a:bodyPr>
          <a:lstStyle/>
          <a:p>
            <a:r>
              <a:rPr lang="en-CA" dirty="0" smtClean="0"/>
              <a:t>Ca</a:t>
            </a:r>
            <a:endParaRPr lang="en-CA" dirty="0"/>
          </a:p>
        </p:txBody>
      </p:sp>
      <p:sp>
        <p:nvSpPr>
          <p:cNvPr id="15" name="TextBox 14"/>
          <p:cNvSpPr txBox="1"/>
          <p:nvPr/>
        </p:nvSpPr>
        <p:spPr>
          <a:xfrm>
            <a:off x="2735796" y="1042074"/>
            <a:ext cx="612068" cy="369332"/>
          </a:xfrm>
          <a:prstGeom prst="rect">
            <a:avLst/>
          </a:prstGeom>
          <a:noFill/>
        </p:spPr>
        <p:txBody>
          <a:bodyPr wrap="square" rtlCol="0">
            <a:spAutoFit/>
          </a:bodyPr>
          <a:lstStyle/>
          <a:p>
            <a:r>
              <a:rPr lang="en-CA" dirty="0" smtClean="0"/>
              <a:t>Mg</a:t>
            </a:r>
            <a:endParaRPr lang="en-CA" dirty="0"/>
          </a:p>
        </p:txBody>
      </p:sp>
      <p:sp>
        <p:nvSpPr>
          <p:cNvPr id="16" name="TextBox 15"/>
          <p:cNvSpPr txBox="1"/>
          <p:nvPr/>
        </p:nvSpPr>
        <p:spPr>
          <a:xfrm>
            <a:off x="3391754" y="1042074"/>
            <a:ext cx="504056" cy="369332"/>
          </a:xfrm>
          <a:prstGeom prst="rect">
            <a:avLst/>
          </a:prstGeom>
          <a:noFill/>
        </p:spPr>
        <p:txBody>
          <a:bodyPr wrap="square" rtlCol="0">
            <a:spAutoFit/>
          </a:bodyPr>
          <a:lstStyle/>
          <a:p>
            <a:r>
              <a:rPr lang="en-CA" dirty="0" smtClean="0"/>
              <a:t>Na</a:t>
            </a:r>
            <a:endParaRPr lang="en-CA" dirty="0"/>
          </a:p>
        </p:txBody>
      </p:sp>
    </p:spTree>
    <p:extLst>
      <p:ext uri="{BB962C8B-B14F-4D97-AF65-F5344CB8AC3E}">
        <p14:creationId xmlns:p14="http://schemas.microsoft.com/office/powerpoint/2010/main" val="442725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556792"/>
                <a:ext cx="8229600" cy="5017744"/>
              </a:xfrm>
            </p:spPr>
            <p:txBody>
              <a:bodyPr/>
              <a:lstStyle/>
              <a:p>
                <a:pPr>
                  <a:buClr>
                    <a:schemeClr val="tx1"/>
                  </a:buClr>
                </a:pPr>
                <a:endParaRPr lang="en-CA" dirty="0" smtClean="0"/>
              </a:p>
              <a:p>
                <a:pPr>
                  <a:buClr>
                    <a:schemeClr val="tx1"/>
                  </a:buClr>
                </a:pPr>
                <a:r>
                  <a:rPr lang="en-CA" dirty="0" smtClean="0">
                    <a:latin typeface="Times New Roman" panose="02020603050405020304" pitchFamily="18" charset="0"/>
                    <a:cs typeface="Times New Roman" panose="02020603050405020304" pitchFamily="18" charset="0"/>
                  </a:rPr>
                  <a:t>Planck’s Law </a:t>
                </a:r>
                <a:r>
                  <a:rPr lang="en-CA" dirty="0" smtClean="0"/>
                  <a:t>: </a:t>
                </a:r>
                <a14:m>
                  <m:oMath xmlns:m="http://schemas.openxmlformats.org/officeDocument/2006/math">
                    <m:sSub>
                      <m:sSubPr>
                        <m:ctrlPr>
                          <a:rPr lang="en-CA" i="1">
                            <a:latin typeface="Cambria Math"/>
                          </a:rPr>
                        </m:ctrlPr>
                      </m:sSubPr>
                      <m:e>
                        <m:r>
                          <a:rPr lang="en-CA" i="1">
                            <a:latin typeface="Cambria Math"/>
                          </a:rPr>
                          <m:t>𝐵</m:t>
                        </m:r>
                      </m:e>
                      <m:sub>
                        <m:r>
                          <a:rPr lang="en-CA" i="1">
                            <a:latin typeface="Cambria Math"/>
                          </a:rPr>
                          <m:t>𝜆</m:t>
                        </m:r>
                      </m:sub>
                    </m:sSub>
                    <m:r>
                      <a:rPr lang="en-CA" i="1">
                        <a:latin typeface="Cambria Math"/>
                      </a:rPr>
                      <m:t>=</m:t>
                    </m:r>
                    <m:f>
                      <m:fPr>
                        <m:ctrlPr>
                          <a:rPr lang="en-CA" i="1">
                            <a:latin typeface="Cambria Math"/>
                          </a:rPr>
                        </m:ctrlPr>
                      </m:fPr>
                      <m:num>
                        <m:r>
                          <a:rPr lang="en-CA" i="1">
                            <a:latin typeface="Cambria Math"/>
                          </a:rPr>
                          <m:t>2</m:t>
                        </m:r>
                        <m:r>
                          <a:rPr lang="en-CA" i="1">
                            <a:latin typeface="Cambria Math"/>
                          </a:rPr>
                          <m:t>h</m:t>
                        </m:r>
                        <m:sSup>
                          <m:sSupPr>
                            <m:ctrlPr>
                              <a:rPr lang="en-CA" i="1">
                                <a:latin typeface="Cambria Math"/>
                              </a:rPr>
                            </m:ctrlPr>
                          </m:sSupPr>
                          <m:e>
                            <m:r>
                              <a:rPr lang="en-CA" i="1">
                                <a:latin typeface="Cambria Math"/>
                              </a:rPr>
                              <m:t>𝑐</m:t>
                            </m:r>
                          </m:e>
                          <m:sup>
                            <m:r>
                              <a:rPr lang="en-CA" i="1">
                                <a:latin typeface="Cambria Math"/>
                              </a:rPr>
                              <m:t>5</m:t>
                            </m:r>
                          </m:sup>
                        </m:sSup>
                      </m:num>
                      <m:den>
                        <m:sSup>
                          <m:sSupPr>
                            <m:ctrlPr>
                              <a:rPr lang="en-CA" i="1">
                                <a:latin typeface="Cambria Math"/>
                              </a:rPr>
                            </m:ctrlPr>
                          </m:sSupPr>
                          <m:e>
                            <m:r>
                              <a:rPr lang="en-CA" i="1">
                                <a:latin typeface="Cambria Math"/>
                              </a:rPr>
                              <m:t>𝜆</m:t>
                            </m:r>
                          </m:e>
                          <m:sup>
                            <m:r>
                              <a:rPr lang="en-CA" i="1">
                                <a:latin typeface="Cambria Math"/>
                              </a:rPr>
                              <m:t>5</m:t>
                            </m:r>
                          </m:sup>
                        </m:sSup>
                      </m:den>
                    </m:f>
                    <m:r>
                      <a:rPr lang="en-CA" i="1">
                        <a:latin typeface="Cambria Math"/>
                      </a:rPr>
                      <m:t> </m:t>
                    </m:r>
                    <m:f>
                      <m:fPr>
                        <m:ctrlPr>
                          <a:rPr lang="en-CA" i="1">
                            <a:latin typeface="Cambria Math"/>
                          </a:rPr>
                        </m:ctrlPr>
                      </m:fPr>
                      <m:num>
                        <m:r>
                          <a:rPr lang="en-CA" i="1">
                            <a:latin typeface="Cambria Math"/>
                          </a:rPr>
                          <m:t>1</m:t>
                        </m:r>
                      </m:num>
                      <m:den>
                        <m:sSup>
                          <m:sSupPr>
                            <m:ctrlPr>
                              <a:rPr lang="en-CA" i="1">
                                <a:latin typeface="Cambria Math"/>
                              </a:rPr>
                            </m:ctrlPr>
                          </m:sSupPr>
                          <m:e>
                            <m:r>
                              <a:rPr lang="en-CA" i="1">
                                <a:latin typeface="Cambria Math"/>
                              </a:rPr>
                              <m:t>𝑒</m:t>
                            </m:r>
                          </m:e>
                          <m:sup>
                            <m:r>
                              <a:rPr lang="en-CA" b="0" i="1" smtClean="0">
                                <a:latin typeface="Cambria Math"/>
                              </a:rPr>
                              <m:t>(</m:t>
                            </m:r>
                            <m:f>
                              <m:fPr>
                                <m:type m:val="skw"/>
                                <m:ctrlPr>
                                  <a:rPr lang="en-CA" i="1">
                                    <a:latin typeface="Cambria Math"/>
                                  </a:rPr>
                                </m:ctrlPr>
                              </m:fPr>
                              <m:num>
                                <m:r>
                                  <a:rPr lang="en-CA" i="1">
                                    <a:latin typeface="Cambria Math"/>
                                  </a:rPr>
                                  <m:t>h𝑐</m:t>
                                </m:r>
                              </m:num>
                              <m:den>
                                <m:r>
                                  <a:rPr lang="en-CA" i="1">
                                    <a:latin typeface="Cambria Math"/>
                                  </a:rPr>
                                  <m:t>𝜆</m:t>
                                </m:r>
                                <m:r>
                                  <a:rPr lang="en-CA" i="1">
                                    <a:latin typeface="Cambria Math"/>
                                  </a:rPr>
                                  <m:t>𝑘𝑇</m:t>
                                </m:r>
                              </m:den>
                            </m:f>
                            <m:r>
                              <a:rPr lang="en-CA" b="0" i="1" smtClean="0">
                                <a:latin typeface="Cambria Math"/>
                              </a:rPr>
                              <m:t>)</m:t>
                            </m:r>
                          </m:sup>
                        </m:sSup>
                        <m:r>
                          <a:rPr lang="en-CA" i="1">
                            <a:latin typeface="Cambria Math"/>
                          </a:rPr>
                          <m:t>−1</m:t>
                        </m:r>
                      </m:den>
                    </m:f>
                  </m:oMath>
                </a14:m>
                <a:endParaRPr lang="en-CA" dirty="0"/>
              </a:p>
              <a:p>
                <a:pPr>
                  <a:buClr>
                    <a:schemeClr val="tx1"/>
                  </a:buClr>
                </a:pPr>
                <a:endParaRPr lang="en-CA" dirty="0" smtClean="0"/>
              </a:p>
              <a:p>
                <a:pPr marL="109728" indent="0">
                  <a:buClr>
                    <a:schemeClr val="tx1"/>
                  </a:buClr>
                  <a:buNone/>
                </a:pPr>
                <a:endParaRPr lang="en-CA" dirty="0"/>
              </a:p>
              <a:p>
                <a:pPr>
                  <a:buClr>
                    <a:schemeClr val="tx1"/>
                  </a:buClr>
                </a:pPr>
                <a:r>
                  <a:rPr lang="en-CA" dirty="0" smtClean="0">
                    <a:latin typeface="Times New Roman" panose="02020603050405020304" pitchFamily="18" charset="0"/>
                    <a:cs typeface="Times New Roman" panose="02020603050405020304" pitchFamily="18" charset="0"/>
                  </a:rPr>
                  <a:t>Apparent Magnitude</a:t>
                </a:r>
                <a:r>
                  <a:rPr lang="en-CA" dirty="0" smtClean="0"/>
                  <a:t>: </a:t>
                </a:r>
                <a14:m>
                  <m:oMath xmlns:m="http://schemas.openxmlformats.org/officeDocument/2006/math">
                    <m:sSub>
                      <m:sSubPr>
                        <m:ctrlPr>
                          <a:rPr lang="en-CA" i="1">
                            <a:latin typeface="Cambria Math"/>
                          </a:rPr>
                        </m:ctrlPr>
                      </m:sSubPr>
                      <m:e>
                        <m:r>
                          <a:rPr lang="en-CA" i="1">
                            <a:latin typeface="Cambria Math"/>
                          </a:rPr>
                          <m:t>𝑚</m:t>
                        </m:r>
                      </m:e>
                      <m:sub>
                        <m:r>
                          <a:rPr lang="en-CA" i="1">
                            <a:latin typeface="Cambria Math"/>
                          </a:rPr>
                          <m:t>𝐵</m:t>
                        </m:r>
                      </m:sub>
                    </m:sSub>
                    <m:r>
                      <a:rPr lang="en-CA" i="1">
                        <a:latin typeface="Cambria Math"/>
                      </a:rPr>
                      <m:t>−</m:t>
                    </m:r>
                    <m:sSub>
                      <m:sSubPr>
                        <m:ctrlPr>
                          <a:rPr lang="en-CA" i="1">
                            <a:latin typeface="Cambria Math"/>
                          </a:rPr>
                        </m:ctrlPr>
                      </m:sSubPr>
                      <m:e>
                        <m:r>
                          <a:rPr lang="en-CA" i="1">
                            <a:latin typeface="Cambria Math"/>
                          </a:rPr>
                          <m:t>𝑚</m:t>
                        </m:r>
                      </m:e>
                      <m:sub>
                        <m:r>
                          <a:rPr lang="en-CA" i="1">
                            <a:latin typeface="Cambria Math"/>
                          </a:rPr>
                          <m:t>𝐴</m:t>
                        </m:r>
                      </m:sub>
                    </m:sSub>
                    <m:r>
                      <a:rPr lang="en-CA" i="1">
                        <a:latin typeface="Cambria Math"/>
                      </a:rPr>
                      <m:t>=2.5</m:t>
                    </m:r>
                    <m:func>
                      <m:funcPr>
                        <m:ctrlPr>
                          <a:rPr lang="en-CA" i="1">
                            <a:latin typeface="Cambria Math"/>
                          </a:rPr>
                        </m:ctrlPr>
                      </m:funcPr>
                      <m:fName>
                        <m:sSub>
                          <m:sSubPr>
                            <m:ctrlPr>
                              <a:rPr lang="en-CA" i="1">
                                <a:latin typeface="Cambria Math"/>
                              </a:rPr>
                            </m:ctrlPr>
                          </m:sSubPr>
                          <m:e>
                            <m:r>
                              <m:rPr>
                                <m:sty m:val="p"/>
                              </m:rPr>
                              <a:rPr lang="en-CA">
                                <a:latin typeface="Cambria Math"/>
                              </a:rPr>
                              <m:t>log</m:t>
                            </m:r>
                          </m:e>
                          <m:sub>
                            <m:r>
                              <a:rPr lang="en-CA" i="1">
                                <a:latin typeface="Cambria Math"/>
                              </a:rPr>
                              <m:t>10</m:t>
                            </m:r>
                          </m:sub>
                        </m:sSub>
                      </m:fName>
                      <m:e>
                        <m:r>
                          <a:rPr lang="en-CA" i="1">
                            <a:latin typeface="Cambria Math"/>
                          </a:rPr>
                          <m:t>(</m:t>
                        </m:r>
                        <m:f>
                          <m:fPr>
                            <m:ctrlPr>
                              <a:rPr lang="en-CA" i="1">
                                <a:latin typeface="Cambria Math"/>
                              </a:rPr>
                            </m:ctrlPr>
                          </m:fPr>
                          <m:num>
                            <m:sSub>
                              <m:sSubPr>
                                <m:ctrlPr>
                                  <a:rPr lang="en-CA" i="1">
                                    <a:latin typeface="Cambria Math"/>
                                  </a:rPr>
                                </m:ctrlPr>
                              </m:sSubPr>
                              <m:e>
                                <m:r>
                                  <a:rPr lang="en-CA" i="1">
                                    <a:latin typeface="Cambria Math"/>
                                  </a:rPr>
                                  <m:t>𝐼</m:t>
                                </m:r>
                              </m:e>
                              <m:sub>
                                <m:r>
                                  <a:rPr lang="en-CA" i="1">
                                    <a:latin typeface="Cambria Math"/>
                                  </a:rPr>
                                  <m:t>𝐴</m:t>
                                </m:r>
                              </m:sub>
                            </m:sSub>
                          </m:num>
                          <m:den>
                            <m:sSub>
                              <m:sSubPr>
                                <m:ctrlPr>
                                  <a:rPr lang="en-CA" i="1">
                                    <a:latin typeface="Cambria Math"/>
                                  </a:rPr>
                                </m:ctrlPr>
                              </m:sSubPr>
                              <m:e>
                                <m:r>
                                  <a:rPr lang="en-CA" i="1">
                                    <a:latin typeface="Cambria Math"/>
                                  </a:rPr>
                                  <m:t>𝐼</m:t>
                                </m:r>
                              </m:e>
                              <m:sub>
                                <m:r>
                                  <a:rPr lang="en-CA" i="1">
                                    <a:latin typeface="Cambria Math"/>
                                  </a:rPr>
                                  <m:t>𝐵</m:t>
                                </m:r>
                              </m:sub>
                            </m:sSub>
                          </m:den>
                        </m:f>
                        <m:r>
                          <a:rPr lang="en-CA" i="1">
                            <a:latin typeface="Cambria Math"/>
                          </a:rPr>
                          <m:t>)</m:t>
                        </m:r>
                      </m:e>
                    </m:func>
                  </m:oMath>
                </a14:m>
                <a:endParaRPr lang="en-CA" dirty="0"/>
              </a:p>
              <a:p>
                <a:endParaRPr lang="en-CA"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556792"/>
                <a:ext cx="8229600" cy="5017744"/>
              </a:xfrm>
              <a:blipFill rotWithShape="1">
                <a:blip r:embed="rId3"/>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1795598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40" y="764704"/>
            <a:ext cx="8229600" cy="1066800"/>
          </a:xfrm>
        </p:spPr>
        <p:txBody>
          <a:bodyPr/>
          <a:lstStyle/>
          <a:p>
            <a:r>
              <a:rPr lang="en-CA" dirty="0" smtClean="0"/>
              <a:t>Airglow</a:t>
            </a:r>
            <a:endParaRPr lang="en-CA" dirty="0"/>
          </a:p>
        </p:txBody>
      </p:sp>
      <p:sp>
        <p:nvSpPr>
          <p:cNvPr id="3" name="Content Placeholder 2"/>
          <p:cNvSpPr>
            <a:spLocks noGrp="1"/>
          </p:cNvSpPr>
          <p:nvPr>
            <p:ph idx="1"/>
          </p:nvPr>
        </p:nvSpPr>
        <p:spPr>
          <a:xfrm>
            <a:off x="457200" y="1772816"/>
            <a:ext cx="8229600" cy="4801720"/>
          </a:xfrm>
        </p:spPr>
        <p:txBody>
          <a:bodyPr>
            <a:normAutofit/>
          </a:bodyPr>
          <a:lstStyle/>
          <a:p>
            <a:pPr>
              <a:buClrTx/>
            </a:pPr>
            <a:r>
              <a:rPr lang="en-CA" dirty="0" smtClean="0">
                <a:latin typeface="Times New Roman" panose="02020603050405020304" pitchFamily="18" charset="0"/>
                <a:cs typeface="Times New Roman" panose="02020603050405020304" pitchFamily="18" charset="0"/>
              </a:rPr>
              <a:t>Airglow emissions of Na in Mesopause and Thermosphere</a:t>
            </a:r>
          </a:p>
          <a:p>
            <a:pPr>
              <a:buClrTx/>
            </a:pPr>
            <a:endParaRPr lang="en-CA" dirty="0" smtClean="0"/>
          </a:p>
          <a:p>
            <a:pPr>
              <a:buClrTx/>
            </a:pPr>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924944"/>
            <a:ext cx="5940152" cy="3224281"/>
          </a:xfrm>
          <a:prstGeom prst="rect">
            <a:avLst/>
          </a:prstGeom>
        </p:spPr>
      </p:pic>
      <p:sp>
        <p:nvSpPr>
          <p:cNvPr id="6" name="TextBox 5"/>
          <p:cNvSpPr txBox="1"/>
          <p:nvPr/>
        </p:nvSpPr>
        <p:spPr>
          <a:xfrm flipH="1">
            <a:off x="251520" y="6234545"/>
            <a:ext cx="8496944" cy="307777"/>
          </a:xfrm>
          <a:prstGeom prst="rect">
            <a:avLst/>
          </a:prstGeom>
          <a:noFill/>
        </p:spPr>
        <p:txBody>
          <a:bodyPr wrap="square" rtlCol="0">
            <a:spAutoFit/>
          </a:bodyPr>
          <a:lstStyle/>
          <a:p>
            <a:pPr algn="ctr"/>
            <a:r>
              <a:rPr lang="en-CA" sz="1400" dirty="0">
                <a:latin typeface="Times New Roman" panose="02020603050405020304" pitchFamily="18" charset="0"/>
                <a:cs typeface="Times New Roman" panose="02020603050405020304" pitchFamily="18" charset="0"/>
              </a:rPr>
              <a:t>Source: http://auroranightglow.blogspot.ca/2012/05/night-glow.html</a:t>
            </a:r>
          </a:p>
        </p:txBody>
      </p:sp>
    </p:spTree>
    <p:extLst>
      <p:ext uri="{BB962C8B-B14F-4D97-AF65-F5344CB8AC3E}">
        <p14:creationId xmlns:p14="http://schemas.microsoft.com/office/powerpoint/2010/main" val="12360573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lstStyle/>
          <a:p>
            <a:r>
              <a:rPr lang="en-CA" dirty="0" smtClean="0"/>
              <a:t>Expectations</a:t>
            </a:r>
            <a:endParaRPr lang="en-CA" dirty="0"/>
          </a:p>
        </p:txBody>
      </p:sp>
      <p:sp>
        <p:nvSpPr>
          <p:cNvPr id="3" name="Content Placeholder 2"/>
          <p:cNvSpPr>
            <a:spLocks noGrp="1"/>
          </p:cNvSpPr>
          <p:nvPr>
            <p:ph idx="1"/>
          </p:nvPr>
        </p:nvSpPr>
        <p:spPr>
          <a:xfrm>
            <a:off x="457200" y="1844824"/>
            <a:ext cx="8229600" cy="4729712"/>
          </a:xfrm>
        </p:spPr>
        <p:txBody>
          <a:bodyPr>
            <a:normAutofit/>
          </a:bodyPr>
          <a:lstStyle/>
          <a:p>
            <a:pPr>
              <a:buClrTx/>
            </a:pPr>
            <a:r>
              <a:rPr lang="en-CA" dirty="0" smtClean="0">
                <a:latin typeface="Times New Roman" panose="02020603050405020304" pitchFamily="18" charset="0"/>
                <a:cs typeface="Times New Roman" panose="02020603050405020304" pitchFamily="18" charset="0"/>
              </a:rPr>
              <a:t>Differential ablation</a:t>
            </a:r>
          </a:p>
          <a:p>
            <a:pPr lvl="1">
              <a:buClrTx/>
            </a:pPr>
            <a:r>
              <a:rPr lang="en-CA" sz="2400" dirty="0" smtClean="0">
                <a:solidFill>
                  <a:schemeClr val="tx1"/>
                </a:solidFill>
                <a:latin typeface="Times New Roman" panose="02020603050405020304" pitchFamily="18" charset="0"/>
                <a:cs typeface="Times New Roman" panose="02020603050405020304" pitchFamily="18" charset="0"/>
              </a:rPr>
              <a:t>Tied to the notion of volatility </a:t>
            </a:r>
          </a:p>
          <a:p>
            <a:pPr lvl="1">
              <a:buClr>
                <a:schemeClr val="tx1"/>
              </a:buClr>
            </a:pPr>
            <a:r>
              <a:rPr lang="en-CA" sz="2400" dirty="0" smtClean="0">
                <a:solidFill>
                  <a:schemeClr val="tx1"/>
                </a:solidFill>
                <a:latin typeface="Times New Roman" panose="02020603050405020304" pitchFamily="18" charset="0"/>
                <a:cs typeface="Times New Roman" panose="02020603050405020304" pitchFamily="18" charset="0"/>
              </a:rPr>
              <a:t>Fractionation occurs during melting and vaporization</a:t>
            </a:r>
          </a:p>
          <a:p>
            <a:pPr>
              <a:buClrTx/>
            </a:pPr>
            <a:r>
              <a:rPr lang="en-CA" dirty="0" smtClean="0">
                <a:latin typeface="Times New Roman" panose="02020603050405020304" pitchFamily="18" charset="0"/>
                <a:cs typeface="Times New Roman" panose="02020603050405020304" pitchFamily="18" charset="0"/>
              </a:rPr>
              <a:t>Detect bright lines of Na and Mg and fainter lines of Ca and </a:t>
            </a:r>
            <a:r>
              <a:rPr lang="en-CA" dirty="0">
                <a:latin typeface="Times New Roman" panose="02020603050405020304" pitchFamily="18" charset="0"/>
                <a:cs typeface="Times New Roman" panose="02020603050405020304" pitchFamily="18" charset="0"/>
              </a:rPr>
              <a:t>Fe </a:t>
            </a:r>
            <a:r>
              <a:rPr lang="en-CA" sz="1200" dirty="0">
                <a:latin typeface="Times New Roman" panose="02020603050405020304" pitchFamily="18" charset="0"/>
                <a:cs typeface="Times New Roman" panose="02020603050405020304" pitchFamily="18" charset="0"/>
              </a:rPr>
              <a:t>(</a:t>
            </a:r>
            <a:r>
              <a:rPr lang="en-CA" sz="1200" dirty="0" err="1">
                <a:latin typeface="Times New Roman" panose="02020603050405020304" pitchFamily="18" charset="0"/>
                <a:cs typeface="Times New Roman" panose="02020603050405020304" pitchFamily="18" charset="0"/>
              </a:rPr>
              <a:t>Borovička</a:t>
            </a:r>
            <a:r>
              <a:rPr lang="en-CA" sz="1200" dirty="0">
                <a:latin typeface="Times New Roman" panose="02020603050405020304" pitchFamily="18" charset="0"/>
                <a:cs typeface="Times New Roman" panose="02020603050405020304" pitchFamily="18" charset="0"/>
              </a:rPr>
              <a:t> 2006) </a:t>
            </a:r>
            <a:endParaRPr lang="en-CA" dirty="0" smtClean="0">
              <a:latin typeface="Times New Roman" panose="02020603050405020304" pitchFamily="18" charset="0"/>
              <a:cs typeface="Times New Roman" panose="02020603050405020304" pitchFamily="18" charset="0"/>
            </a:endParaRPr>
          </a:p>
          <a:p>
            <a:pPr>
              <a:buClrTx/>
            </a:pPr>
            <a:r>
              <a:rPr lang="en-CA" dirty="0" smtClean="0">
                <a:latin typeface="Times New Roman" panose="02020603050405020304" pitchFamily="18" charset="0"/>
                <a:cs typeface="Times New Roman" panose="02020603050405020304" pitchFamily="18" charset="0"/>
              </a:rPr>
              <a:t>Na should vaporize sooner than Mg and Fe due to volatility </a:t>
            </a:r>
          </a:p>
          <a:p>
            <a:pPr>
              <a:buClrTx/>
            </a:pPr>
            <a:r>
              <a:rPr lang="en-CA" dirty="0">
                <a:latin typeface="Times New Roman" panose="02020603050405020304" pitchFamily="18" charset="0"/>
                <a:cs typeface="Times New Roman" panose="02020603050405020304" pitchFamily="18" charset="0"/>
              </a:rPr>
              <a:t>Refractory Ca should ablate later and not fully</a:t>
            </a:r>
            <a:r>
              <a:rPr lang="en-CA" sz="1200" dirty="0">
                <a:latin typeface="Times New Roman" panose="02020603050405020304" pitchFamily="18" charset="0"/>
                <a:cs typeface="Times New Roman" panose="02020603050405020304" pitchFamily="18" charset="0"/>
              </a:rPr>
              <a:t>(</a:t>
            </a:r>
            <a:r>
              <a:rPr lang="en-CA" sz="1200" dirty="0" err="1">
                <a:latin typeface="Times New Roman" panose="02020603050405020304" pitchFamily="18" charset="0"/>
                <a:cs typeface="Times New Roman" panose="02020603050405020304" pitchFamily="18" charset="0"/>
              </a:rPr>
              <a:t>Borovička</a:t>
            </a:r>
            <a:r>
              <a:rPr lang="en-CA" sz="1200" dirty="0">
                <a:latin typeface="Times New Roman" panose="02020603050405020304" pitchFamily="18" charset="0"/>
                <a:cs typeface="Times New Roman" panose="02020603050405020304" pitchFamily="18" charset="0"/>
              </a:rPr>
              <a:t> 2006</a:t>
            </a:r>
            <a:r>
              <a:rPr lang="en-CA" sz="1200" dirty="0" smtClean="0">
                <a:latin typeface="Times New Roman" panose="02020603050405020304" pitchFamily="18" charset="0"/>
                <a:cs typeface="Times New Roman" panose="02020603050405020304" pitchFamily="18" charset="0"/>
              </a:rPr>
              <a:t>)</a:t>
            </a:r>
            <a:r>
              <a:rPr lang="en-CA" dirty="0" smtClean="0">
                <a:latin typeface="Times New Roman" panose="02020603050405020304" pitchFamily="18" charset="0"/>
                <a:cs typeface="Times New Roman" panose="02020603050405020304" pitchFamily="18" charset="0"/>
              </a:rPr>
              <a:t> </a:t>
            </a:r>
          </a:p>
          <a:p>
            <a:pPr>
              <a:buClrTx/>
            </a:pPr>
            <a:r>
              <a:rPr lang="en-CA" dirty="0" smtClean="0">
                <a:latin typeface="Times New Roman" panose="02020603050405020304" pitchFamily="18" charset="0"/>
                <a:cs typeface="Times New Roman" panose="02020603050405020304" pitchFamily="18" charset="0"/>
              </a:rPr>
              <a:t>Beginning altitude higher for fragile bodies</a:t>
            </a:r>
            <a:r>
              <a:rPr lang="en-CA" sz="1300" dirty="0" smtClean="0">
                <a:latin typeface="Times New Roman" panose="02020603050405020304" pitchFamily="18" charset="0"/>
                <a:cs typeface="Times New Roman" panose="02020603050405020304" pitchFamily="18" charset="0"/>
              </a:rPr>
              <a:t>(</a:t>
            </a:r>
            <a:r>
              <a:rPr lang="en-CA" sz="1300" dirty="0" err="1" smtClean="0">
                <a:latin typeface="Times New Roman" panose="02020603050405020304" pitchFamily="18" charset="0"/>
                <a:cs typeface="Times New Roman" panose="02020603050405020304" pitchFamily="18" charset="0"/>
              </a:rPr>
              <a:t>B</a:t>
            </a:r>
            <a:r>
              <a:rPr lang="en-CA" sz="1200" dirty="0" err="1" smtClean="0">
                <a:latin typeface="Times New Roman" panose="02020603050405020304" pitchFamily="18" charset="0"/>
                <a:cs typeface="Times New Roman" panose="02020603050405020304" pitchFamily="18" charset="0"/>
              </a:rPr>
              <a:t>orovička</a:t>
            </a:r>
            <a:r>
              <a:rPr lang="en-CA" sz="1200" dirty="0" smtClean="0">
                <a:latin typeface="Times New Roman" panose="02020603050405020304" pitchFamily="18" charset="0"/>
                <a:cs typeface="Times New Roman" panose="02020603050405020304" pitchFamily="18" charset="0"/>
              </a:rPr>
              <a:t> 2007) </a:t>
            </a:r>
            <a:endParaRPr lang="en-CA" dirty="0"/>
          </a:p>
        </p:txBody>
      </p:sp>
    </p:spTree>
    <p:extLst>
      <p:ext uri="{BB962C8B-B14F-4D97-AF65-F5344CB8AC3E}">
        <p14:creationId xmlns:p14="http://schemas.microsoft.com/office/powerpoint/2010/main" val="46958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871" y="692696"/>
            <a:ext cx="8229600" cy="1066800"/>
          </a:xfrm>
        </p:spPr>
        <p:txBody>
          <a:bodyPr/>
          <a:lstStyle/>
          <a:p>
            <a:r>
              <a:rPr lang="en-CA" dirty="0" smtClean="0"/>
              <a:t>Expectations</a:t>
            </a:r>
            <a:endParaRPr lang="en-CA" dirty="0"/>
          </a:p>
        </p:txBody>
      </p:sp>
      <p:sp>
        <p:nvSpPr>
          <p:cNvPr id="3" name="Content Placeholder 2"/>
          <p:cNvSpPr>
            <a:spLocks noGrp="1"/>
          </p:cNvSpPr>
          <p:nvPr>
            <p:ph idx="1"/>
          </p:nvPr>
        </p:nvSpPr>
        <p:spPr>
          <a:xfrm>
            <a:off x="467544" y="1772816"/>
            <a:ext cx="8229600" cy="4325112"/>
          </a:xfrm>
        </p:spPr>
        <p:txBody>
          <a:bodyPr/>
          <a:lstStyle/>
          <a:p>
            <a:pPr>
              <a:buClrTx/>
              <a:buFont typeface="Arial" panose="020B0604020202020204" pitchFamily="34" charset="0"/>
              <a:buChar char="•"/>
            </a:pPr>
            <a:r>
              <a:rPr lang="en-CA" dirty="0" smtClean="0">
                <a:latin typeface="Times New Roman" panose="02020603050405020304" pitchFamily="18" charset="0"/>
                <a:cs typeface="Times New Roman" panose="02020603050405020304" pitchFamily="18" charset="0"/>
              </a:rPr>
              <a:t>Light curve to show skewness to beginning for volatile components </a:t>
            </a:r>
            <a:r>
              <a:rPr lang="en-CA" sz="1200" dirty="0" smtClean="0">
                <a:latin typeface="Times New Roman" panose="02020603050405020304" pitchFamily="18" charset="0"/>
                <a:cs typeface="Times New Roman" panose="02020603050405020304" pitchFamily="18" charset="0"/>
              </a:rPr>
              <a:t>(</a:t>
            </a:r>
            <a:r>
              <a:rPr lang="en-CA" sz="1200" dirty="0" err="1" smtClean="0">
                <a:latin typeface="Times New Roman" panose="02020603050405020304" pitchFamily="18" charset="0"/>
                <a:cs typeface="Times New Roman" panose="02020603050405020304" pitchFamily="18" charset="0"/>
              </a:rPr>
              <a:t>Borovička</a:t>
            </a:r>
            <a:r>
              <a:rPr lang="en-CA" sz="1200" dirty="0" smtClean="0">
                <a:latin typeface="Times New Roman" panose="02020603050405020304" pitchFamily="18" charset="0"/>
                <a:cs typeface="Times New Roman" panose="02020603050405020304" pitchFamily="18" charset="0"/>
              </a:rPr>
              <a:t> </a:t>
            </a:r>
            <a:r>
              <a:rPr lang="en-CA" sz="1200" dirty="0">
                <a:latin typeface="Times New Roman" panose="02020603050405020304" pitchFamily="18" charset="0"/>
                <a:cs typeface="Times New Roman" panose="02020603050405020304" pitchFamily="18" charset="0"/>
              </a:rPr>
              <a:t>2007) </a:t>
            </a:r>
            <a:endParaRPr lang="en-CA" sz="3200" dirty="0"/>
          </a:p>
          <a:p>
            <a:pPr marL="109728" indent="0">
              <a:buClrTx/>
              <a:buNone/>
            </a:pPr>
            <a:endParaRPr lang="en-CA" dirty="0" smtClean="0">
              <a:latin typeface="Times New Roman" panose="02020603050405020304" pitchFamily="18" charset="0"/>
              <a:cs typeface="Times New Roman" panose="02020603050405020304" pitchFamily="18" charset="0"/>
            </a:endParaRPr>
          </a:p>
          <a:p>
            <a:pPr>
              <a:buClrTx/>
              <a:buFont typeface="Arial" panose="020B0604020202020204" pitchFamily="34" charset="0"/>
              <a:buChar char="•"/>
            </a:pPr>
            <a:endParaRPr lang="en-CA"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593" t="23443" r="13001" b="24325"/>
          <a:stretch/>
        </p:blipFill>
        <p:spPr bwMode="auto">
          <a:xfrm>
            <a:off x="2627784" y="2729946"/>
            <a:ext cx="3561750" cy="3363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907704" y="6093296"/>
            <a:ext cx="5256584" cy="584775"/>
          </a:xfrm>
          <a:prstGeom prst="rect">
            <a:avLst/>
          </a:prstGeom>
          <a:noFill/>
        </p:spPr>
        <p:txBody>
          <a:bodyPr wrap="square" rtlCol="0">
            <a:spAutoFit/>
          </a:bodyPr>
          <a:lstStyle/>
          <a:p>
            <a:pPr algn="ctr"/>
            <a:r>
              <a:rPr lang="en-CA" sz="1600" dirty="0" smtClean="0">
                <a:latin typeface="Times New Roman" panose="02020603050405020304" pitchFamily="18" charset="0"/>
                <a:cs typeface="Times New Roman" panose="02020603050405020304" pitchFamily="18" charset="0"/>
              </a:rPr>
              <a:t>Example of early Na release and a similar release time of Na and Mg of two Leonid meteors</a:t>
            </a:r>
            <a:r>
              <a:rPr lang="en-CA" sz="1200" dirty="0" smtClean="0">
                <a:latin typeface="Times New Roman" panose="02020603050405020304" pitchFamily="18" charset="0"/>
                <a:cs typeface="Times New Roman" panose="02020603050405020304" pitchFamily="18" charset="0"/>
              </a:rPr>
              <a:t> </a:t>
            </a:r>
            <a:r>
              <a:rPr lang="en-CA" sz="1100" dirty="0" smtClean="0">
                <a:latin typeface="Times New Roman" panose="02020603050405020304" pitchFamily="18" charset="0"/>
                <a:cs typeface="Times New Roman" panose="02020603050405020304" pitchFamily="18" charset="0"/>
              </a:rPr>
              <a:t>(</a:t>
            </a:r>
            <a:r>
              <a:rPr lang="en-CA" sz="1100" dirty="0" err="1" smtClean="0">
                <a:latin typeface="Times New Roman" panose="02020603050405020304" pitchFamily="18" charset="0"/>
                <a:cs typeface="Times New Roman" panose="02020603050405020304" pitchFamily="18" charset="0"/>
              </a:rPr>
              <a:t>Borovička</a:t>
            </a:r>
            <a:r>
              <a:rPr lang="en-CA" sz="1100" dirty="0" smtClean="0">
                <a:latin typeface="Times New Roman" panose="02020603050405020304" pitchFamily="18" charset="0"/>
                <a:cs typeface="Times New Roman" panose="02020603050405020304" pitchFamily="18" charset="0"/>
              </a:rPr>
              <a:t> 2006</a:t>
            </a:r>
            <a:r>
              <a:rPr lang="en-CA" sz="1200" dirty="0" smtClean="0">
                <a:latin typeface="Times New Roman" panose="02020603050405020304" pitchFamily="18" charset="0"/>
                <a:cs typeface="Times New Roman" panose="02020603050405020304" pitchFamily="18" charset="0"/>
              </a:rPr>
              <a:t>)</a:t>
            </a:r>
            <a:endParaRPr lang="en-CA" sz="1200" dirty="0"/>
          </a:p>
        </p:txBody>
      </p:sp>
    </p:spTree>
    <p:extLst>
      <p:ext uri="{BB962C8B-B14F-4D97-AF65-F5344CB8AC3E}">
        <p14:creationId xmlns:p14="http://schemas.microsoft.com/office/powerpoint/2010/main" val="1823709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Design and Methodology</a:t>
            </a:r>
            <a:endParaRPr lang="en-CA" dirty="0"/>
          </a:p>
        </p:txBody>
      </p:sp>
      <p:sp>
        <p:nvSpPr>
          <p:cNvPr id="3" name="Content Placeholder 2"/>
          <p:cNvSpPr>
            <a:spLocks noGrp="1"/>
          </p:cNvSpPr>
          <p:nvPr>
            <p:ph idx="1"/>
          </p:nvPr>
        </p:nvSpPr>
        <p:spPr>
          <a:xfrm>
            <a:off x="457200" y="1867640"/>
            <a:ext cx="8229600" cy="4657704"/>
          </a:xfrm>
        </p:spPr>
        <p:txBody>
          <a:bodyPr>
            <a:normAutofit/>
          </a:bodyPr>
          <a:lstStyle/>
          <a:p>
            <a:pPr>
              <a:buClrTx/>
            </a:pPr>
            <a:r>
              <a:rPr lang="en-CA" dirty="0">
                <a:latin typeface="Times New Roman" panose="02020603050405020304" pitchFamily="18" charset="0"/>
                <a:cs typeface="Times New Roman" panose="02020603050405020304" pitchFamily="18" charset="0"/>
              </a:rPr>
              <a:t>Capture spectral line </a:t>
            </a:r>
            <a:r>
              <a:rPr lang="en-CA" dirty="0" smtClean="0">
                <a:latin typeface="Times New Roman" panose="02020603050405020304" pitchFamily="18" charset="0"/>
                <a:cs typeface="Times New Roman" panose="02020603050405020304" pitchFamily="18" charset="0"/>
              </a:rPr>
              <a:t>emissions of ablating meteor </a:t>
            </a:r>
            <a:r>
              <a:rPr lang="en-CA" dirty="0">
                <a:latin typeface="Times New Roman" panose="02020603050405020304" pitchFamily="18" charset="0"/>
                <a:cs typeface="Times New Roman" panose="02020603050405020304" pitchFamily="18" charset="0"/>
              </a:rPr>
              <a:t>as electrons </a:t>
            </a:r>
            <a:r>
              <a:rPr lang="en-CA" dirty="0" smtClean="0">
                <a:latin typeface="Times New Roman" panose="02020603050405020304" pitchFamily="18" charset="0"/>
                <a:cs typeface="Times New Roman" panose="02020603050405020304" pitchFamily="18" charset="0"/>
              </a:rPr>
              <a:t>de-excite</a:t>
            </a:r>
          </a:p>
          <a:p>
            <a:pPr>
              <a:buClrTx/>
            </a:pPr>
            <a:r>
              <a:rPr lang="en-CA" dirty="0" smtClean="0">
                <a:latin typeface="Times New Roman" panose="02020603050405020304" pitchFamily="18" charset="0"/>
                <a:cs typeface="Times New Roman" panose="02020603050405020304" pitchFamily="18" charset="0"/>
              </a:rPr>
              <a:t>Development of a multi-camera system (5 total)</a:t>
            </a:r>
          </a:p>
          <a:p>
            <a:pPr lvl="1">
              <a:buClrTx/>
            </a:pPr>
            <a:r>
              <a:rPr lang="en-CA" dirty="0">
                <a:solidFill>
                  <a:schemeClr val="tx1"/>
                </a:solidFill>
                <a:latin typeface="Times New Roman" panose="02020603050405020304" pitchFamily="18" charset="0"/>
                <a:cs typeface="Times New Roman" panose="02020603050405020304" pitchFamily="18" charset="0"/>
              </a:rPr>
              <a:t>Four </a:t>
            </a:r>
            <a:r>
              <a:rPr lang="en-CA" dirty="0" smtClean="0">
                <a:solidFill>
                  <a:schemeClr val="tx1"/>
                </a:solidFill>
                <a:latin typeface="Times New Roman" panose="02020603050405020304" pitchFamily="18" charset="0"/>
                <a:cs typeface="Times New Roman" panose="02020603050405020304" pitchFamily="18" charset="0"/>
              </a:rPr>
              <a:t>cameras with narrow-band filters</a:t>
            </a:r>
            <a:r>
              <a:rPr lang="en-CA" dirty="0" smtClean="0">
                <a:latin typeface="Times New Roman" panose="02020603050405020304" pitchFamily="18" charset="0"/>
                <a:cs typeface="Times New Roman" panose="02020603050405020304" pitchFamily="18" charset="0"/>
              </a:rPr>
              <a:t>:</a:t>
            </a:r>
          </a:p>
          <a:p>
            <a:pPr lvl="2">
              <a:buClrTx/>
            </a:pPr>
            <a:r>
              <a:rPr lang="en-CA" dirty="0">
                <a:solidFill>
                  <a:schemeClr val="tx1"/>
                </a:solidFill>
                <a:latin typeface="Times New Roman" panose="02020603050405020304" pitchFamily="18" charset="0"/>
                <a:cs typeface="Times New Roman" panose="02020603050405020304" pitchFamily="18" charset="0"/>
              </a:rPr>
              <a:t>Na – 589 nm </a:t>
            </a:r>
            <a:r>
              <a:rPr lang="en-CA" dirty="0" smtClean="0">
                <a:solidFill>
                  <a:schemeClr val="tx1"/>
                </a:solidFill>
                <a:latin typeface="Times New Roman" panose="02020603050405020304" pitchFamily="18" charset="0"/>
                <a:cs typeface="Times New Roman" panose="02020603050405020304" pitchFamily="18" charset="0"/>
              </a:rPr>
              <a:t>on </a:t>
            </a:r>
            <a:r>
              <a:rPr lang="en-CA" dirty="0">
                <a:solidFill>
                  <a:schemeClr val="tx1"/>
                </a:solidFill>
                <a:latin typeface="Times New Roman" panose="02020603050405020304" pitchFamily="18" charset="0"/>
                <a:cs typeface="Times New Roman" panose="02020603050405020304" pitchFamily="18" charset="0"/>
              </a:rPr>
              <a:t>intensified COHU</a:t>
            </a:r>
          </a:p>
          <a:p>
            <a:pPr lvl="2">
              <a:buClrTx/>
            </a:pPr>
            <a:r>
              <a:rPr lang="en-CA" dirty="0">
                <a:solidFill>
                  <a:schemeClr val="tx1"/>
                </a:solidFill>
                <a:latin typeface="Times New Roman" panose="02020603050405020304" pitchFamily="18" charset="0"/>
                <a:cs typeface="Times New Roman" panose="02020603050405020304" pitchFamily="18" charset="0"/>
              </a:rPr>
              <a:t>Mg – 520 nm </a:t>
            </a:r>
            <a:r>
              <a:rPr lang="en-CA" dirty="0" smtClean="0">
                <a:solidFill>
                  <a:schemeClr val="tx1"/>
                </a:solidFill>
                <a:latin typeface="Times New Roman" panose="02020603050405020304" pitchFamily="18" charset="0"/>
                <a:cs typeface="Times New Roman" panose="02020603050405020304" pitchFamily="18" charset="0"/>
              </a:rPr>
              <a:t>on intensified </a:t>
            </a:r>
            <a:r>
              <a:rPr lang="en-CA" dirty="0">
                <a:solidFill>
                  <a:schemeClr val="tx1"/>
                </a:solidFill>
                <a:latin typeface="Times New Roman" panose="02020603050405020304" pitchFamily="18" charset="0"/>
                <a:cs typeface="Times New Roman" panose="02020603050405020304" pitchFamily="18" charset="0"/>
              </a:rPr>
              <a:t>COHU</a:t>
            </a:r>
          </a:p>
          <a:p>
            <a:pPr lvl="2">
              <a:buClrTx/>
            </a:pPr>
            <a:r>
              <a:rPr lang="en-CA" dirty="0">
                <a:solidFill>
                  <a:schemeClr val="tx1"/>
                </a:solidFill>
                <a:latin typeface="Times New Roman" panose="02020603050405020304" pitchFamily="18" charset="0"/>
                <a:cs typeface="Times New Roman" panose="02020603050405020304" pitchFamily="18" charset="0"/>
              </a:rPr>
              <a:t>Ca – 426 nm </a:t>
            </a:r>
            <a:r>
              <a:rPr lang="en-CA" dirty="0" smtClean="0">
                <a:solidFill>
                  <a:schemeClr val="tx1"/>
                </a:solidFill>
                <a:latin typeface="Times New Roman" panose="02020603050405020304" pitchFamily="18" charset="0"/>
                <a:cs typeface="Times New Roman" panose="02020603050405020304" pitchFamily="18" charset="0"/>
              </a:rPr>
              <a:t>on intensified </a:t>
            </a:r>
            <a:r>
              <a:rPr lang="en-CA" dirty="0">
                <a:solidFill>
                  <a:schemeClr val="tx1"/>
                </a:solidFill>
                <a:latin typeface="Times New Roman" panose="02020603050405020304" pitchFamily="18" charset="0"/>
                <a:cs typeface="Times New Roman" panose="02020603050405020304" pitchFamily="18" charset="0"/>
              </a:rPr>
              <a:t>COHU</a:t>
            </a:r>
          </a:p>
          <a:p>
            <a:pPr lvl="2">
              <a:buClrTx/>
            </a:pPr>
            <a:r>
              <a:rPr lang="en-CA" dirty="0">
                <a:solidFill>
                  <a:schemeClr val="tx1"/>
                </a:solidFill>
                <a:latin typeface="Times New Roman" panose="02020603050405020304" pitchFamily="18" charset="0"/>
                <a:cs typeface="Times New Roman" panose="02020603050405020304" pitchFamily="18" charset="0"/>
              </a:rPr>
              <a:t>Fe – 394 nm </a:t>
            </a:r>
            <a:r>
              <a:rPr lang="en-CA" dirty="0" smtClean="0">
                <a:solidFill>
                  <a:schemeClr val="tx1"/>
                </a:solidFill>
                <a:latin typeface="Times New Roman" panose="02020603050405020304" pitchFamily="18" charset="0"/>
                <a:cs typeface="Times New Roman" panose="02020603050405020304" pitchFamily="18" charset="0"/>
              </a:rPr>
              <a:t>on </a:t>
            </a:r>
            <a:r>
              <a:rPr lang="en-CA" dirty="0">
                <a:solidFill>
                  <a:schemeClr val="tx1"/>
                </a:solidFill>
                <a:latin typeface="Times New Roman" panose="02020603050405020304" pitchFamily="18" charset="0"/>
                <a:cs typeface="Times New Roman" panose="02020603050405020304" pitchFamily="18" charset="0"/>
              </a:rPr>
              <a:t>gated camera </a:t>
            </a:r>
          </a:p>
          <a:p>
            <a:pPr lvl="1">
              <a:buClr>
                <a:schemeClr val="tx1"/>
              </a:buClr>
              <a:buFont typeface="Georgia" panose="02040502050405020303" pitchFamily="18" charset="0"/>
              <a:buChar char="▫"/>
            </a:pPr>
            <a:r>
              <a:rPr lang="en-CA" dirty="0" smtClean="0">
                <a:solidFill>
                  <a:schemeClr val="tx1"/>
                </a:solidFill>
                <a:latin typeface="Times New Roman" panose="02020603050405020304" pitchFamily="18" charset="0"/>
                <a:cs typeface="Times New Roman" panose="02020603050405020304" pitchFamily="18" charset="0"/>
              </a:rPr>
              <a:t>One </a:t>
            </a:r>
            <a:r>
              <a:rPr lang="en-CA" dirty="0" err="1">
                <a:solidFill>
                  <a:schemeClr val="tx1"/>
                </a:solidFill>
                <a:latin typeface="Times New Roman" panose="02020603050405020304" pitchFamily="18" charset="0"/>
                <a:cs typeface="Times New Roman" panose="02020603050405020304" pitchFamily="18" charset="0"/>
              </a:rPr>
              <a:t>Watec</a:t>
            </a:r>
            <a:r>
              <a:rPr lang="en-CA" dirty="0">
                <a:solidFill>
                  <a:schemeClr val="tx1"/>
                </a:solidFill>
                <a:latin typeface="Times New Roman" panose="02020603050405020304" pitchFamily="18" charset="0"/>
                <a:cs typeface="Times New Roman" panose="02020603050405020304" pitchFamily="18" charset="0"/>
              </a:rPr>
              <a:t> (white light) unfiltered camera  </a:t>
            </a:r>
          </a:p>
        </p:txBody>
      </p:sp>
    </p:spTree>
    <p:extLst>
      <p:ext uri="{BB962C8B-B14F-4D97-AF65-F5344CB8AC3E}">
        <p14:creationId xmlns:p14="http://schemas.microsoft.com/office/powerpoint/2010/main" val="3460424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602287"/>
            <a:ext cx="4032448"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085" y="1602287"/>
            <a:ext cx="4032447" cy="3024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971600" y="4941168"/>
            <a:ext cx="7056784" cy="923330"/>
          </a:xfrm>
          <a:prstGeom prst="rect">
            <a:avLst/>
          </a:prstGeom>
          <a:noFill/>
        </p:spPr>
        <p:txBody>
          <a:bodyPr wrap="square" rtlCol="0">
            <a:spAutoFit/>
          </a:bodyPr>
          <a:lstStyle/>
          <a:p>
            <a:pPr algn="ctr"/>
            <a:r>
              <a:rPr lang="en-CA" dirty="0" smtClean="0">
                <a:latin typeface="Times New Roman" panose="02020603050405020304" pitchFamily="18" charset="0"/>
                <a:cs typeface="Times New Roman" panose="02020603050405020304" pitchFamily="18" charset="0"/>
              </a:rPr>
              <a:t>Multi-camera system at the Elginfield</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Observatory. Sodium, magnesium, and calcium filters were fitted on COHU cameras.  Iron filter was placed on a gated camera with a </a:t>
            </a:r>
            <a:r>
              <a:rPr lang="en-CA" dirty="0" err="1" smtClean="0">
                <a:latin typeface="Times New Roman" panose="02020603050405020304" pitchFamily="18" charset="0"/>
                <a:cs typeface="Times New Roman" panose="02020603050405020304" pitchFamily="18" charset="0"/>
              </a:rPr>
              <a:t>Watec</a:t>
            </a:r>
            <a:r>
              <a:rPr lang="en-CA" dirty="0" smtClean="0">
                <a:latin typeface="Times New Roman" panose="02020603050405020304" pitchFamily="18" charset="0"/>
                <a:cs typeface="Times New Roman" panose="02020603050405020304" pitchFamily="18" charset="0"/>
              </a:rPr>
              <a:t> camera mounted on top.</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112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1" y="548680"/>
            <a:ext cx="8229600" cy="1066800"/>
          </a:xfrm>
        </p:spPr>
        <p:txBody>
          <a:bodyPr/>
          <a:lstStyle/>
          <a:p>
            <a:r>
              <a:rPr lang="en-CA" dirty="0" smtClean="0"/>
              <a:t>Design and Methodology</a:t>
            </a:r>
            <a:endParaRPr lang="en-CA" dirty="0"/>
          </a:p>
        </p:txBody>
      </p:sp>
      <p:sp>
        <p:nvSpPr>
          <p:cNvPr id="3" name="Content Placeholder 2"/>
          <p:cNvSpPr>
            <a:spLocks noGrp="1"/>
          </p:cNvSpPr>
          <p:nvPr>
            <p:ph idx="1"/>
          </p:nvPr>
        </p:nvSpPr>
        <p:spPr>
          <a:xfrm>
            <a:off x="457200" y="1340768"/>
            <a:ext cx="8229600" cy="5233768"/>
          </a:xfrm>
        </p:spPr>
        <p:txBody>
          <a:bodyPr>
            <a:normAutofit/>
          </a:bodyPr>
          <a:lstStyle/>
          <a:p>
            <a:pPr>
              <a:buClrTx/>
            </a:pPr>
            <a:r>
              <a:rPr lang="en-CA" dirty="0" smtClean="0">
                <a:latin typeface="Times New Roman" panose="02020603050405020304" pitchFamily="18" charset="0"/>
                <a:cs typeface="Times New Roman" panose="02020603050405020304" pitchFamily="18" charset="0"/>
              </a:rPr>
              <a:t>Utilized Canadian Automated Meteor Observatory (CAMO) System</a:t>
            </a:r>
          </a:p>
          <a:p>
            <a:pPr lvl="1">
              <a:buClrTx/>
            </a:pPr>
            <a:r>
              <a:rPr lang="en-CA" dirty="0" smtClean="0">
                <a:solidFill>
                  <a:schemeClr val="tx1"/>
                </a:solidFill>
                <a:latin typeface="Times New Roman" panose="02020603050405020304" pitchFamily="18" charset="0"/>
                <a:cs typeface="Times New Roman" panose="02020603050405020304" pitchFamily="18" charset="0"/>
              </a:rPr>
              <a:t>High resolution </a:t>
            </a:r>
            <a:r>
              <a:rPr lang="en-CA" dirty="0">
                <a:solidFill>
                  <a:schemeClr val="tx1"/>
                </a:solidFill>
                <a:latin typeface="Times New Roman" panose="02020603050405020304" pitchFamily="18" charset="0"/>
                <a:cs typeface="Times New Roman" panose="02020603050405020304" pitchFamily="18" charset="0"/>
              </a:rPr>
              <a:t>w</a:t>
            </a:r>
            <a:r>
              <a:rPr lang="en-CA" dirty="0" smtClean="0">
                <a:solidFill>
                  <a:schemeClr val="tx1"/>
                </a:solidFill>
                <a:latin typeface="Times New Roman" panose="02020603050405020304" pitchFamily="18" charset="0"/>
                <a:cs typeface="Times New Roman" panose="02020603050405020304" pitchFamily="18" charset="0"/>
              </a:rPr>
              <a:t>ide-field </a:t>
            </a:r>
            <a:r>
              <a:rPr lang="en-CA" dirty="0">
                <a:solidFill>
                  <a:schemeClr val="tx1"/>
                </a:solidFill>
                <a:latin typeface="Times New Roman" panose="02020603050405020304" pitchFamily="18" charset="0"/>
                <a:cs typeface="Times New Roman" panose="02020603050405020304" pitchFamily="18" charset="0"/>
              </a:rPr>
              <a:t>c</a:t>
            </a:r>
            <a:r>
              <a:rPr lang="en-CA" dirty="0" smtClean="0">
                <a:solidFill>
                  <a:schemeClr val="tx1"/>
                </a:solidFill>
                <a:latin typeface="Times New Roman" panose="02020603050405020304" pitchFamily="18" charset="0"/>
                <a:cs typeface="Times New Roman" panose="02020603050405020304" pitchFamily="18" charset="0"/>
              </a:rPr>
              <a:t>ameras </a:t>
            </a:r>
          </a:p>
          <a:p>
            <a:pPr lvl="1">
              <a:buClrTx/>
            </a:pPr>
            <a:r>
              <a:rPr lang="en-CA" dirty="0" smtClean="0">
                <a:solidFill>
                  <a:schemeClr val="tx1"/>
                </a:solidFill>
                <a:latin typeface="Times New Roman" panose="02020603050405020304" pitchFamily="18" charset="0"/>
                <a:cs typeface="Times New Roman" panose="02020603050405020304" pitchFamily="18" charset="0"/>
              </a:rPr>
              <a:t>Detect meteors and chop video footage around events</a:t>
            </a:r>
          </a:p>
          <a:p>
            <a:pPr marL="109728" indent="0">
              <a:buClrTx/>
              <a:buNone/>
            </a:pPr>
            <a:endParaRPr lang="en-CA" dirty="0"/>
          </a:p>
        </p:txBody>
      </p:sp>
      <p:sp>
        <p:nvSpPr>
          <p:cNvPr id="5" name="TextBox 4"/>
          <p:cNvSpPr txBox="1"/>
          <p:nvPr/>
        </p:nvSpPr>
        <p:spPr>
          <a:xfrm>
            <a:off x="1115616" y="6383417"/>
            <a:ext cx="6696744" cy="338554"/>
          </a:xfrm>
          <a:prstGeom prst="rect">
            <a:avLst/>
          </a:prstGeom>
          <a:noFill/>
        </p:spPr>
        <p:txBody>
          <a:bodyPr wrap="square" rtlCol="0">
            <a:spAutoFit/>
          </a:bodyPr>
          <a:lstStyle/>
          <a:p>
            <a:pPr algn="ctr"/>
            <a:r>
              <a:rPr lang="en-CA" sz="1600" dirty="0" smtClean="0">
                <a:latin typeface="Times New Roman" panose="02020603050405020304" pitchFamily="18" charset="0"/>
                <a:cs typeface="Times New Roman" panose="02020603050405020304" pitchFamily="18" charset="0"/>
              </a:rPr>
              <a:t>High resolution </a:t>
            </a:r>
            <a:r>
              <a:rPr lang="en-CA" sz="1600" dirty="0">
                <a:latin typeface="Times New Roman" panose="02020603050405020304" pitchFamily="18" charset="0"/>
                <a:cs typeface="Times New Roman" panose="02020603050405020304" pitchFamily="18" charset="0"/>
              </a:rPr>
              <a:t>w</a:t>
            </a:r>
            <a:r>
              <a:rPr lang="en-CA" sz="1600" dirty="0" smtClean="0">
                <a:latin typeface="Times New Roman" panose="02020603050405020304" pitchFamily="18" charset="0"/>
                <a:cs typeface="Times New Roman" panose="02020603050405020304" pitchFamily="18" charset="0"/>
              </a:rPr>
              <a:t>ide-field </a:t>
            </a:r>
            <a:r>
              <a:rPr lang="en-CA" sz="1600" dirty="0">
                <a:latin typeface="Times New Roman" panose="02020603050405020304" pitchFamily="18" charset="0"/>
                <a:cs typeface="Times New Roman" panose="02020603050405020304" pitchFamily="18" charset="0"/>
              </a:rPr>
              <a:t>c</a:t>
            </a:r>
            <a:r>
              <a:rPr lang="en-CA" sz="1600" dirty="0" smtClean="0">
                <a:latin typeface="Times New Roman" panose="02020603050405020304" pitchFamily="18" charset="0"/>
                <a:cs typeface="Times New Roman" panose="02020603050405020304" pitchFamily="18" charset="0"/>
              </a:rPr>
              <a:t>amera at Tavistock and Elginfield </a:t>
            </a:r>
            <a:r>
              <a:rPr lang="en-CA" sz="1600" dirty="0">
                <a:latin typeface="Times New Roman" panose="02020603050405020304" pitchFamily="18" charset="0"/>
                <a:cs typeface="Times New Roman" panose="02020603050405020304" pitchFamily="18" charset="0"/>
              </a:rPr>
              <a:t>O</a:t>
            </a:r>
            <a:r>
              <a:rPr lang="en-CA" sz="1600" dirty="0" smtClean="0">
                <a:latin typeface="Times New Roman" panose="02020603050405020304" pitchFamily="18" charset="0"/>
                <a:cs typeface="Times New Roman" panose="02020603050405020304" pitchFamily="18" charset="0"/>
              </a:rPr>
              <a:t>bservatories</a:t>
            </a:r>
            <a:endParaRPr lang="en-CA" sz="1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4932040" y="3269674"/>
            <a:ext cx="3816424" cy="2877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287" t="4977" r="3710" b="5498"/>
          <a:stretch/>
        </p:blipFill>
        <p:spPr>
          <a:xfrm>
            <a:off x="637308" y="3269674"/>
            <a:ext cx="3862683" cy="2863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986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420888"/>
            <a:ext cx="8229600" cy="1066800"/>
          </a:xfrm>
        </p:spPr>
        <p:txBody>
          <a:bodyPr>
            <a:normAutofit/>
          </a:bodyPr>
          <a:lstStyle/>
          <a:p>
            <a:r>
              <a:rPr lang="en-CA" sz="4800" dirty="0" smtClean="0"/>
              <a:t>Results</a:t>
            </a:r>
            <a:endParaRPr lang="en-CA" sz="4800" dirty="0"/>
          </a:p>
        </p:txBody>
      </p:sp>
    </p:spTree>
    <p:extLst>
      <p:ext uri="{BB962C8B-B14F-4D97-AF65-F5344CB8AC3E}">
        <p14:creationId xmlns:p14="http://schemas.microsoft.com/office/powerpoint/2010/main" val="3640247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v_20150913_070953A_01K.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95536" y="548680"/>
            <a:ext cx="2396174" cy="1797130"/>
          </a:xfrm>
          <a:prstGeom prst="rect">
            <a:avLst/>
          </a:prstGeom>
        </p:spPr>
      </p:pic>
      <p:sp>
        <p:nvSpPr>
          <p:cNvPr id="5" name="TextBox 4"/>
          <p:cNvSpPr txBox="1"/>
          <p:nvPr/>
        </p:nvSpPr>
        <p:spPr>
          <a:xfrm>
            <a:off x="179512" y="2361439"/>
            <a:ext cx="2952328" cy="307777"/>
          </a:xfrm>
          <a:prstGeom prst="rect">
            <a:avLst/>
          </a:prstGeom>
          <a:noFill/>
        </p:spPr>
        <p:txBody>
          <a:bodyPr wrap="square" rtlCol="0">
            <a:spAutoFit/>
          </a:bodyPr>
          <a:lstStyle/>
          <a:p>
            <a:pPr algn="ctr"/>
            <a:r>
              <a:rPr lang="en-CA" sz="1400" b="1" dirty="0" smtClean="0">
                <a:latin typeface="Times New Roman" panose="02020603050405020304" pitchFamily="18" charset="0"/>
                <a:cs typeface="Times New Roman" panose="02020603050405020304" pitchFamily="18" charset="0"/>
              </a:rPr>
              <a:t>Tavistock - CAMO - Wide Field</a:t>
            </a:r>
            <a:endParaRPr lang="en-CA" sz="1400" b="1" dirty="0">
              <a:latin typeface="Times New Roman" panose="02020603050405020304" pitchFamily="18" charset="0"/>
              <a:cs typeface="Times New Roman" panose="02020603050405020304" pitchFamily="18" charset="0"/>
            </a:endParaRPr>
          </a:p>
        </p:txBody>
      </p:sp>
      <p:pic>
        <p:nvPicPr>
          <p:cNvPr id="6" name="ev_20150913_070953C_02K.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516216" y="548680"/>
            <a:ext cx="2328963" cy="1746722"/>
          </a:xfrm>
          <a:prstGeom prst="rect">
            <a:avLst/>
          </a:prstGeom>
        </p:spPr>
      </p:pic>
      <p:pic>
        <p:nvPicPr>
          <p:cNvPr id="7" name="ev_20150913_070953A_02W.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384087" y="2687044"/>
            <a:ext cx="2407623" cy="1805717"/>
          </a:xfrm>
          <a:prstGeom prst="rect">
            <a:avLst/>
          </a:prstGeom>
        </p:spPr>
      </p:pic>
      <p:pic>
        <p:nvPicPr>
          <p:cNvPr id="8" name="ev_20150913_070953A_02X.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6476885" y="2687044"/>
            <a:ext cx="2407623" cy="1805717"/>
          </a:xfrm>
          <a:prstGeom prst="rect">
            <a:avLst/>
          </a:prstGeom>
        </p:spPr>
      </p:pic>
      <p:pic>
        <p:nvPicPr>
          <p:cNvPr id="9" name="ev_20150913_070953A_02Y.avi">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6"/>
          <a:stretch>
            <a:fillRect/>
          </a:stretch>
        </p:blipFill>
        <p:spPr>
          <a:xfrm>
            <a:off x="3320644" y="4613230"/>
            <a:ext cx="2453475" cy="1840106"/>
          </a:xfrm>
          <a:prstGeom prst="rect">
            <a:avLst/>
          </a:prstGeom>
        </p:spPr>
      </p:pic>
      <p:sp>
        <p:nvSpPr>
          <p:cNvPr id="10" name="TextBox 9"/>
          <p:cNvSpPr txBox="1"/>
          <p:nvPr/>
        </p:nvSpPr>
        <p:spPr>
          <a:xfrm>
            <a:off x="6228184" y="2345810"/>
            <a:ext cx="2915816" cy="307777"/>
          </a:xfrm>
          <a:prstGeom prst="rect">
            <a:avLst/>
          </a:prstGeom>
          <a:noFill/>
        </p:spPr>
        <p:txBody>
          <a:bodyPr wrap="square" rtlCol="0">
            <a:spAutoFit/>
          </a:bodyPr>
          <a:lstStyle/>
          <a:p>
            <a:pPr algn="ctr"/>
            <a:r>
              <a:rPr lang="en-CA" sz="1400" b="1" dirty="0" smtClean="0">
                <a:latin typeface="Times New Roman" panose="02020603050405020304" pitchFamily="18" charset="0"/>
                <a:cs typeface="Times New Roman" panose="02020603050405020304" pitchFamily="18" charset="0"/>
              </a:rPr>
              <a:t>Elginfield - CAMO </a:t>
            </a:r>
            <a:r>
              <a:rPr lang="en-CA" sz="1400" b="1" dirty="0">
                <a:latin typeface="Times New Roman" panose="02020603050405020304" pitchFamily="18" charset="0"/>
                <a:cs typeface="Times New Roman" panose="02020603050405020304" pitchFamily="18" charset="0"/>
              </a:rPr>
              <a:t>- Wide </a:t>
            </a:r>
            <a:r>
              <a:rPr lang="en-CA" sz="1400" b="1" dirty="0" smtClean="0">
                <a:latin typeface="Times New Roman" panose="02020603050405020304" pitchFamily="18" charset="0"/>
                <a:cs typeface="Times New Roman" panose="02020603050405020304" pitchFamily="18" charset="0"/>
              </a:rPr>
              <a:t>Field</a:t>
            </a:r>
            <a:endParaRPr lang="en-CA" sz="1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24982" y="4551122"/>
            <a:ext cx="2232248" cy="276999"/>
          </a:xfrm>
          <a:prstGeom prst="rect">
            <a:avLst/>
          </a:prstGeom>
          <a:noFill/>
        </p:spPr>
        <p:txBody>
          <a:bodyPr wrap="square" rtlCol="0">
            <a:spAutoFit/>
          </a:bodyPr>
          <a:lstStyle/>
          <a:p>
            <a:pPr algn="ctr"/>
            <a:r>
              <a:rPr lang="en-CA" sz="1200" b="1" dirty="0" smtClean="0"/>
              <a:t>Elginfield – Mg Filter</a:t>
            </a:r>
            <a:endParaRPr lang="en-CA" sz="1200" b="1" dirty="0"/>
          </a:p>
        </p:txBody>
      </p:sp>
      <p:sp>
        <p:nvSpPr>
          <p:cNvPr id="12" name="TextBox 11"/>
          <p:cNvSpPr txBox="1"/>
          <p:nvPr/>
        </p:nvSpPr>
        <p:spPr>
          <a:xfrm>
            <a:off x="6564573" y="4551122"/>
            <a:ext cx="2232248" cy="307777"/>
          </a:xfrm>
          <a:prstGeom prst="rect">
            <a:avLst/>
          </a:prstGeom>
          <a:noFill/>
        </p:spPr>
        <p:txBody>
          <a:bodyPr wrap="square" rtlCol="0">
            <a:spAutoFit/>
          </a:bodyPr>
          <a:lstStyle/>
          <a:p>
            <a:pPr algn="ctr"/>
            <a:r>
              <a:rPr lang="en-CA" sz="1400" b="1" dirty="0" smtClean="0">
                <a:latin typeface="Times New Roman" panose="02020603050405020304" pitchFamily="18" charset="0"/>
                <a:cs typeface="Times New Roman" panose="02020603050405020304" pitchFamily="18" charset="0"/>
              </a:rPr>
              <a:t>Elginfield – Na Filter</a:t>
            </a:r>
            <a:endParaRPr lang="en-CA" sz="1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342883" y="6453336"/>
            <a:ext cx="2232248" cy="307777"/>
          </a:xfrm>
          <a:prstGeom prst="rect">
            <a:avLst/>
          </a:prstGeom>
          <a:noFill/>
        </p:spPr>
        <p:txBody>
          <a:bodyPr wrap="square" rtlCol="0">
            <a:spAutoFit/>
          </a:bodyPr>
          <a:lstStyle/>
          <a:p>
            <a:pPr algn="ctr"/>
            <a:r>
              <a:rPr lang="en-CA" sz="1400" b="1" dirty="0" smtClean="0">
                <a:latin typeface="Times New Roman" panose="02020603050405020304" pitchFamily="18" charset="0"/>
                <a:cs typeface="Times New Roman" panose="02020603050405020304" pitchFamily="18" charset="0"/>
              </a:rPr>
              <a:t>Elginfield – </a:t>
            </a:r>
            <a:r>
              <a:rPr lang="en-CA" sz="1400" b="1" dirty="0" err="1" smtClean="0">
                <a:latin typeface="Times New Roman" panose="02020603050405020304" pitchFamily="18" charset="0"/>
                <a:cs typeface="Times New Roman" panose="02020603050405020304" pitchFamily="18" charset="0"/>
              </a:rPr>
              <a:t>Watec</a:t>
            </a:r>
            <a:r>
              <a:rPr lang="en-CA" sz="1400" b="1" dirty="0" smtClean="0">
                <a:latin typeface="Times New Roman" panose="02020603050405020304" pitchFamily="18" charset="0"/>
                <a:cs typeface="Times New Roman" panose="02020603050405020304" pitchFamily="18" charset="0"/>
              </a:rPr>
              <a:t> </a:t>
            </a:r>
            <a:endParaRPr lang="en-CA" sz="1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50867" y="775710"/>
            <a:ext cx="3626018" cy="646331"/>
          </a:xfrm>
          <a:prstGeom prst="rect">
            <a:avLst/>
          </a:prstGeom>
          <a:noFill/>
        </p:spPr>
        <p:txBody>
          <a:bodyPr wrap="square" rtlCol="0">
            <a:spAutoFit/>
          </a:bodyPr>
          <a:lstStyle/>
          <a:p>
            <a:pPr algn="ctr"/>
            <a:r>
              <a:rPr lang="en-CA" dirty="0" smtClean="0">
                <a:latin typeface="Times New Roman" panose="02020603050405020304" pitchFamily="18" charset="0"/>
                <a:cs typeface="Times New Roman" panose="02020603050405020304" pitchFamily="18" charset="0"/>
              </a:rPr>
              <a:t>Multi-camera event captured September 13, 2015 at 07:09:53 UTC</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419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4" fill="hold"/>
                                        <p:tgtEl>
                                          <p:spTgt spid="4"/>
                                        </p:tgtEl>
                                      </p:cBhvr>
                                    </p:cmd>
                                  </p:childTnLst>
                                </p:cTn>
                              </p:par>
                            </p:childTnLst>
                          </p:cTn>
                        </p:par>
                        <p:par>
                          <p:cTn id="7" fill="hold">
                            <p:stCondLst>
                              <p:cond delay="2884"/>
                            </p:stCondLst>
                            <p:childTnLst>
                              <p:par>
                                <p:cTn id="8" presetID="1" presetClass="mediacall" presetSubtype="0" fill="hold" nodeType="afterEffect">
                                  <p:stCondLst>
                                    <p:cond delay="0"/>
                                  </p:stCondLst>
                                  <p:childTnLst>
                                    <p:cmd type="call" cmd="playFrom(0.0)">
                                      <p:cBhvr>
                                        <p:cTn id="9" dur="2370" fill="hold"/>
                                        <p:tgtEl>
                                          <p:spTgt spid="6"/>
                                        </p:tgtEl>
                                      </p:cBhvr>
                                    </p:cmd>
                                  </p:childTnLst>
                                </p:cTn>
                              </p:par>
                            </p:childTnLst>
                          </p:cTn>
                        </p:par>
                        <p:par>
                          <p:cTn id="10" fill="hold">
                            <p:stCondLst>
                              <p:cond delay="5254"/>
                            </p:stCondLst>
                            <p:childTnLst>
                              <p:par>
                                <p:cTn id="11" presetID="1" presetClass="mediacall" presetSubtype="0" fill="hold" nodeType="afterEffect">
                                  <p:stCondLst>
                                    <p:cond delay="0"/>
                                  </p:stCondLst>
                                  <p:childTnLst>
                                    <p:cmd type="call" cmd="playFrom(0.0)">
                                      <p:cBhvr>
                                        <p:cTn id="12" dur="2602" fill="hold"/>
                                        <p:tgtEl>
                                          <p:spTgt spid="7"/>
                                        </p:tgtEl>
                                      </p:cBhvr>
                                    </p:cmd>
                                  </p:childTnLst>
                                </p:cTn>
                              </p:par>
                            </p:childTnLst>
                          </p:cTn>
                        </p:par>
                        <p:par>
                          <p:cTn id="13" fill="hold">
                            <p:stCondLst>
                              <p:cond delay="7856"/>
                            </p:stCondLst>
                            <p:childTnLst>
                              <p:par>
                                <p:cTn id="14" presetID="1" presetClass="mediacall" presetSubtype="0" fill="hold" nodeType="afterEffect">
                                  <p:stCondLst>
                                    <p:cond delay="0"/>
                                  </p:stCondLst>
                                  <p:childTnLst>
                                    <p:cmd type="call" cmd="playFrom(0.0)">
                                      <p:cBhvr>
                                        <p:cTn id="15" dur="2603" fill="hold"/>
                                        <p:tgtEl>
                                          <p:spTgt spid="8"/>
                                        </p:tgtEl>
                                      </p:cBhvr>
                                    </p:cmd>
                                  </p:childTnLst>
                                </p:cTn>
                              </p:par>
                            </p:childTnLst>
                          </p:cTn>
                        </p:par>
                        <p:par>
                          <p:cTn id="16" fill="hold">
                            <p:stCondLst>
                              <p:cond delay="10459"/>
                            </p:stCondLst>
                            <p:childTnLst>
                              <p:par>
                                <p:cTn id="17" presetID="1" presetClass="mediacall" presetSubtype="0" fill="hold" nodeType="afterEffect">
                                  <p:stCondLst>
                                    <p:cond delay="0"/>
                                  </p:stCondLst>
                                  <p:childTnLst>
                                    <p:cmd type="call" cmd="playFrom(0.0)">
                                      <p:cBhvr>
                                        <p:cTn id="18" dur="25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repeatCount="indefinite"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video>
              <p:cMediaNode vol="80000">
                <p:cTn id="31" repeatCount="indefinite"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repeatCount="indefinite" fill="hold" display="0">
                  <p:stCondLst>
                    <p:cond delay="indefinite"/>
                  </p:stCondLst>
                </p:cTn>
                <p:tgtEl>
                  <p:spTgt spid="8"/>
                </p:tgtEl>
              </p:cMediaNode>
            </p:vide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8"/>
                                        </p:tgtEl>
                                      </p:cBhvr>
                                    </p:cmd>
                                  </p:childTnLst>
                                </p:cTn>
                              </p:par>
                            </p:childTnLst>
                          </p:cTn>
                        </p:par>
                      </p:childTnLst>
                    </p:cTn>
                  </p:par>
                </p:childTnLst>
              </p:cTn>
              <p:nextCondLst>
                <p:cond evt="onClick" delay="0">
                  <p:tgtEl>
                    <p:spTgt spid="8"/>
                  </p:tgtEl>
                </p:cond>
              </p:nextCondLst>
            </p:seq>
            <p:video>
              <p:cMediaNode vol="80000">
                <p:cTn id="43" repeatCount="indefinite" fill="hold" display="0">
                  <p:stCondLst>
                    <p:cond delay="indefinite"/>
                  </p:stCondLst>
                </p:cTn>
                <p:tgtEl>
                  <p:spTgt spid="9"/>
                </p:tgtEl>
              </p:cMediaNode>
            </p:video>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2144</TotalTime>
  <Words>3108</Words>
  <Application>Microsoft Office PowerPoint</Application>
  <PresentationFormat>On-screen Show (4:3)</PresentationFormat>
  <Paragraphs>226</Paragraphs>
  <Slides>26</Slides>
  <Notes>22</Notes>
  <HiddenSlides>0</HiddenSlides>
  <MMClips>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Urban</vt:lpstr>
      <vt:lpstr>A Spectral Analysis of Ablating Meteors  </vt:lpstr>
      <vt:lpstr>Background</vt:lpstr>
      <vt:lpstr>Expectations</vt:lpstr>
      <vt:lpstr>Expectations</vt:lpstr>
      <vt:lpstr>Design and Methodology</vt:lpstr>
      <vt:lpstr>PowerPoint Presentation</vt:lpstr>
      <vt:lpstr>Design and Methodology</vt:lpstr>
      <vt:lpstr>Results</vt:lpstr>
      <vt:lpstr>PowerPoint Presentation</vt:lpstr>
      <vt:lpstr>PowerPoint Presentation</vt:lpstr>
      <vt:lpstr>PowerPoint Presentation</vt:lpstr>
      <vt:lpstr>PowerPoint Presentation</vt:lpstr>
      <vt:lpstr>PowerPoint Presentation</vt:lpstr>
      <vt:lpstr>Considerations and Next Steps</vt:lpstr>
      <vt:lpstr>Considerations and Next Steps</vt:lpstr>
      <vt:lpstr>Considerations and Next Steps</vt:lpstr>
      <vt:lpstr>Preliminary Conclusions</vt:lpstr>
      <vt:lpstr> </vt:lpstr>
      <vt:lpstr>Appendix</vt:lpstr>
      <vt:lpstr>PowerPoint Presentation</vt:lpstr>
      <vt:lpstr>PowerPoint Presentation</vt:lpstr>
      <vt:lpstr>PowerPoint Presentation</vt:lpstr>
      <vt:lpstr>PowerPoint Presentation</vt:lpstr>
      <vt:lpstr>PowerPoint Presentation</vt:lpstr>
      <vt:lpstr>PowerPoint Presentation</vt:lpstr>
      <vt:lpstr>Airglow</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Spectral Analysis of Ablating Meteors</dc:title>
  <dc:creator>kBlox</dc:creator>
  <cp:lastModifiedBy>kBlox</cp:lastModifiedBy>
  <cp:revision>179</cp:revision>
  <dcterms:created xsi:type="dcterms:W3CDTF">2016-04-29T14:30:45Z</dcterms:created>
  <dcterms:modified xsi:type="dcterms:W3CDTF">2016-06-08T20:26:26Z</dcterms:modified>
</cp:coreProperties>
</file>