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5143500" type="screen16x9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B"/>
    <a:srgbClr val="00549F"/>
    <a:srgbClr val="FDC82F"/>
    <a:srgbClr val="00338D"/>
    <a:srgbClr val="D0103A"/>
    <a:srgbClr val="008542"/>
    <a:srgbClr val="E37222"/>
    <a:srgbClr val="822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69" autoAdjust="0"/>
    <p:restoredTop sz="94707" autoAdjust="0"/>
  </p:normalViewPr>
  <p:slideViewPr>
    <p:cSldViewPr snapToGrid="0">
      <p:cViewPr varScale="1">
        <p:scale>
          <a:sx n="90" d="100"/>
          <a:sy n="90" d="100"/>
        </p:scale>
        <p:origin x="-1976" y="-11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659" y="-67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A5B780D0-5C7F-422C-931C-25201BE1936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04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146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A6888345-B3D3-4351-A7A9-F936F5935E41}" type="datetimeFigureOut">
              <a:rPr lang="en-US"/>
              <a:pPr>
                <a:defRPr/>
              </a:pPr>
              <a:t>3/16/17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3550" y="693738"/>
            <a:ext cx="6157913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35475"/>
            <a:ext cx="520065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0950"/>
            <a:ext cx="30146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70950"/>
            <a:ext cx="30146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D8DF57D7-2670-4E78-96DD-D9B228051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12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image" Target="../media/image7.png"/><Relationship Id="rId20" Type="http://schemas.openxmlformats.org/officeDocument/2006/relationships/image" Target="../media/image18.png"/><Relationship Id="rId21" Type="http://schemas.openxmlformats.org/officeDocument/2006/relationships/image" Target="../media/image19.png"/><Relationship Id="rId22" Type="http://schemas.openxmlformats.org/officeDocument/2006/relationships/image" Target="../media/image20.png"/><Relationship Id="rId23" Type="http://schemas.openxmlformats.org/officeDocument/2006/relationships/image" Target="../media/image21.png"/><Relationship Id="rId24" Type="http://schemas.openxmlformats.org/officeDocument/2006/relationships/image" Target="../media/image22.png"/><Relationship Id="rId25" Type="http://schemas.openxmlformats.org/officeDocument/2006/relationships/image" Target="../media/image23.png"/><Relationship Id="rId26" Type="http://schemas.openxmlformats.org/officeDocument/2006/relationships/image" Target="../media/image24.png"/><Relationship Id="rId27" Type="http://schemas.openxmlformats.org/officeDocument/2006/relationships/image" Target="../media/image25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6" Type="http://schemas.openxmlformats.org/officeDocument/2006/relationships/image" Target="../media/image14.png"/><Relationship Id="rId17" Type="http://schemas.openxmlformats.org/officeDocument/2006/relationships/image" Target="../media/image15.png"/><Relationship Id="rId18" Type="http://schemas.openxmlformats.org/officeDocument/2006/relationships/image" Target="../media/image16.png"/><Relationship Id="rId19" Type="http://schemas.openxmlformats.org/officeDocument/2006/relationships/image" Target="../media/image1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7.jpeg"/><Relationship Id="rId3" Type="http://schemas.openxmlformats.org/officeDocument/2006/relationships/image" Target="../media/image28.png"/><Relationship Id="rId4" Type="http://schemas.openxmlformats.org/officeDocument/2006/relationships/image" Target="../media/image29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2914650"/>
            <a:ext cx="7948800" cy="421975"/>
          </a:xfr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5" y="1856096"/>
            <a:ext cx="7947025" cy="58477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631825" y="4822032"/>
            <a:ext cx="50165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pic>
        <p:nvPicPr>
          <p:cNvPr id="8" name="Picture 7" descr="16950723446_e7d8e1bfb9_o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52" b="48267"/>
          <a:stretch/>
        </p:blipFill>
        <p:spPr>
          <a:xfrm rot="5400000">
            <a:off x="2000249" y="-2000250"/>
            <a:ext cx="5143501" cy="91440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8614"/>
          <a:stretch/>
        </p:blipFill>
        <p:spPr>
          <a:xfrm>
            <a:off x="7787917" y="156199"/>
            <a:ext cx="1210456" cy="468000"/>
          </a:xfrm>
          <a:prstGeom prst="rect">
            <a:avLst/>
          </a:prstGeom>
        </p:spPr>
      </p:pic>
      <p:sp>
        <p:nvSpPr>
          <p:cNvPr id="10" name="Text Box 58"/>
          <p:cNvSpPr txBox="1">
            <a:spLocks noChangeArrowheads="1"/>
          </p:cNvSpPr>
          <p:nvPr userDrawn="1"/>
        </p:nvSpPr>
        <p:spPr bwMode="auto">
          <a:xfrm>
            <a:off x="162824" y="4571668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 smtClean="0">
                <a:solidFill>
                  <a:schemeClr val="bg1">
                    <a:lumMod val="8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98" b="-5313"/>
          <a:stretch/>
        </p:blipFill>
        <p:spPr>
          <a:xfrm>
            <a:off x="7790400" y="4899600"/>
            <a:ext cx="1196912" cy="144000"/>
          </a:xfrm>
          <a:prstGeom prst="rect">
            <a:avLst/>
          </a:prstGeom>
        </p:spPr>
      </p:pic>
      <p:cxnSp>
        <p:nvCxnSpPr>
          <p:cNvPr id="36" name="Straight Connector 35"/>
          <p:cNvCxnSpPr/>
          <p:nvPr userDrawn="1"/>
        </p:nvCxnSpPr>
        <p:spPr>
          <a:xfrm>
            <a:off x="165932" y="4789188"/>
            <a:ext cx="8824779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 userDrawn="1"/>
        </p:nvGrpSpPr>
        <p:grpSpPr>
          <a:xfrm>
            <a:off x="172269" y="4908007"/>
            <a:ext cx="6826666" cy="111519"/>
            <a:chOff x="172269" y="6621494"/>
            <a:chExt cx="6826666" cy="111519"/>
          </a:xfrm>
        </p:grpSpPr>
        <p:pic>
          <p:nvPicPr>
            <p:cNvPr id="64" name="Picture 63" descr="at.png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5" name="Picture 64" descr="be.png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6" name="Picture 65" descr="ca.png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7" name="Picture 66" descr="ch.png"/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8" name="Picture 67" descr="cz.png"/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9" name="Picture 68" descr="de.png"/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0" name="Picture 69" descr="dk.png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1" name="Picture 70" descr="ee.png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2" name="Picture 71" descr="es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3" name="Picture 72" descr="fi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4" name="Picture 73" descr="fr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5" name="Picture 74" descr="gr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6" name="Picture 75" descr="hu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7" name="Picture 76" descr="ie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8" name="Picture 77" descr="it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9" name="Picture 78" descr="lu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0" name="Picture 79" descr="nl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1" name="Picture 80" descr="no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2" name="Picture 81" descr="pl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3" name="Picture 82" descr="pt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4" name="Picture 83" descr="ro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5" name="Picture 84" descr="se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6" name="Picture 85" descr="uk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7" name="Picture 86" descr="si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687680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GB" sz="2200" b="0" dirty="0" smtClean="0">
                <a:solidFill>
                  <a:srgbClr val="0070C0"/>
                </a:solidFill>
                <a:latin typeface="Verdana"/>
                <a:ea typeface="+mj-ea"/>
                <a:cs typeface="Verdana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2472362"/>
            <a:ext cx="7789050" cy="1323439"/>
          </a:xfrm>
        </p:spPr>
        <p:txBody>
          <a:bodyPr anchor="t"/>
          <a:lstStyle>
            <a:lvl1pPr algn="l">
              <a:defRPr sz="4000" b="0" cap="all">
                <a:solidFill>
                  <a:srgbClr val="0098DB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1347221"/>
            <a:ext cx="778905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0450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254919"/>
            <a:ext cx="3889376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254919"/>
            <a:ext cx="3888000" cy="32385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429643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250100"/>
            <a:ext cx="3895200" cy="3726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50156"/>
            <a:ext cx="3896416" cy="371493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7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1630801"/>
            <a:ext cx="3898900" cy="2862263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55805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1556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1250157"/>
            <a:ext cx="4968875" cy="324326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250101"/>
            <a:ext cx="2846388" cy="32432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3086" y="149150"/>
            <a:ext cx="7174846" cy="430887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175323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3724872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250156"/>
            <a:ext cx="5932488" cy="2543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4029076"/>
            <a:ext cx="5932800" cy="4643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2607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image" Target="../media/image10.png"/><Relationship Id="rId21" Type="http://schemas.openxmlformats.org/officeDocument/2006/relationships/image" Target="../media/image11.png"/><Relationship Id="rId22" Type="http://schemas.openxmlformats.org/officeDocument/2006/relationships/image" Target="../media/image12.png"/><Relationship Id="rId23" Type="http://schemas.openxmlformats.org/officeDocument/2006/relationships/image" Target="../media/image13.png"/><Relationship Id="rId24" Type="http://schemas.openxmlformats.org/officeDocument/2006/relationships/image" Target="../media/image14.png"/><Relationship Id="rId25" Type="http://schemas.openxmlformats.org/officeDocument/2006/relationships/image" Target="../media/image15.png"/><Relationship Id="rId26" Type="http://schemas.openxmlformats.org/officeDocument/2006/relationships/image" Target="../media/image16.png"/><Relationship Id="rId27" Type="http://schemas.openxmlformats.org/officeDocument/2006/relationships/image" Target="../media/image17.png"/><Relationship Id="rId28" Type="http://schemas.openxmlformats.org/officeDocument/2006/relationships/image" Target="../media/image18.png"/><Relationship Id="rId29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image" Target="../media/image20.png"/><Relationship Id="rId31" Type="http://schemas.openxmlformats.org/officeDocument/2006/relationships/image" Target="../media/image21.png"/><Relationship Id="rId32" Type="http://schemas.openxmlformats.org/officeDocument/2006/relationships/image" Target="../media/image22.png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image" Target="../media/image23.png"/><Relationship Id="rId34" Type="http://schemas.openxmlformats.org/officeDocument/2006/relationships/image" Target="../media/image24.png"/><Relationship Id="rId35" Type="http://schemas.openxmlformats.org/officeDocument/2006/relationships/image" Target="../media/image25.png"/><Relationship Id="rId36" Type="http://schemas.openxmlformats.org/officeDocument/2006/relationships/image" Target="../media/image26.png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2" Type="http://schemas.openxmlformats.org/officeDocument/2006/relationships/image" Target="../media/image2.jpeg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5" Type="http://schemas.openxmlformats.org/officeDocument/2006/relationships/image" Target="../media/image5.png"/><Relationship Id="rId16" Type="http://schemas.openxmlformats.org/officeDocument/2006/relationships/image" Target="../media/image6.png"/><Relationship Id="rId17" Type="http://schemas.openxmlformats.org/officeDocument/2006/relationships/image" Target="../media/image7.png"/><Relationship Id="rId18" Type="http://schemas.openxmlformats.org/officeDocument/2006/relationships/image" Target="../media/image8.png"/><Relationship Id="rId19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800" y="727200"/>
            <a:ext cx="8748000" cy="382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9" name="Text Box DG"/>
          <p:cNvSpPr txBox="1">
            <a:spLocks noChangeArrowheads="1"/>
          </p:cNvSpPr>
          <p:nvPr/>
        </p:nvSpPr>
        <p:spPr bwMode="auto">
          <a:xfrm>
            <a:off x="578164" y="335522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49150"/>
            <a:ext cx="7174846" cy="43088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GB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3122"/>
          <a:stretch/>
        </p:blipFill>
        <p:spPr>
          <a:xfrm>
            <a:off x="7787917" y="155435"/>
            <a:ext cx="1210456" cy="504000"/>
          </a:xfrm>
          <a:prstGeom prst="rect">
            <a:avLst/>
          </a:prstGeom>
        </p:spPr>
      </p:pic>
      <p:pic>
        <p:nvPicPr>
          <p:cNvPr id="12" name="Picture 11" descr="PPT_Footer.jp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76787"/>
            <a:ext cx="9144000" cy="366713"/>
          </a:xfrm>
          <a:prstGeom prst="rect">
            <a:avLst/>
          </a:prstGeom>
        </p:spPr>
      </p:pic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165600" y="4575600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Text Box 34"/>
          <p:cNvSpPr txBox="1">
            <a:spLocks noChangeAspect="1" noChangeArrowheads="1"/>
          </p:cNvSpPr>
          <p:nvPr/>
        </p:nvSpPr>
        <p:spPr bwMode="auto">
          <a:xfrm>
            <a:off x="4480339" y="4580702"/>
            <a:ext cx="4520474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/>
          <a:lstStyle/>
          <a:p>
            <a:pPr algn="r">
              <a:spcBef>
                <a:spcPct val="50000"/>
              </a:spcBef>
            </a:pPr>
            <a:r>
              <a:rPr lang="en-GB" sz="800" noProof="1" smtClean="0">
                <a:solidFill>
                  <a:schemeClr val="bg2"/>
                </a:solidFill>
              </a:rPr>
              <a:t>ESA | 01/01/2016 | Slide  </a:t>
            </a:r>
            <a:fld id="{71EAD4F2-866B-304A-9A50-FC7592816342}" type="slidenum">
              <a:rPr lang="en-GB" sz="800" noProof="1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</a:pPr>
              <a:t>‹#›</a:t>
            </a:fld>
            <a:endParaRPr lang="en-GB" sz="800" noProof="1">
              <a:solidFill>
                <a:schemeClr val="bg2"/>
              </a:solidFill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172269" y="4908007"/>
            <a:ext cx="6826666" cy="111519"/>
            <a:chOff x="172269" y="6621494"/>
            <a:chExt cx="6826666" cy="111519"/>
          </a:xfrm>
        </p:grpSpPr>
        <p:pic>
          <p:nvPicPr>
            <p:cNvPr id="66" name="Picture 65" descr="at.png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6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7" name="Picture 66" descr="be.pn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9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8" name="Picture 67" descr="ca.png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029" y="6621494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9" name="Picture 68" descr="ch.png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66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0" name="Picture 69" descr="cz.png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53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1" name="Picture 70" descr="de.png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0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2" name="Picture 71" descr="dk.png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976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3" name="Picture 72" descr="ee.png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8298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4" name="Picture 73" descr="es.png"/>
            <p:cNvPicPr>
              <a:picLocks noChangeAspect="1"/>
            </p:cNvPicPr>
            <p:nvPr userDrawn="1"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5" name="Picture 74" descr="fi.png"/>
            <p:cNvPicPr>
              <a:picLocks noChangeAspect="1"/>
            </p:cNvPicPr>
            <p:nvPr userDrawn="1"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71956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6" name="Picture 75" descr="fr.png"/>
            <p:cNvPicPr>
              <a:picLocks noChangeAspect="1"/>
            </p:cNvPicPr>
            <p:nvPr userDrawn="1"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931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7" name="Picture 76" descr="gr.png"/>
            <p:cNvPicPr>
              <a:picLocks noChangeAspect="1"/>
            </p:cNvPicPr>
            <p:nvPr userDrawn="1"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783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8" name="Picture 77" descr="hu.png"/>
            <p:cNvPicPr>
              <a:picLocks noChangeAspect="1"/>
            </p:cNvPicPr>
            <p:nvPr userDrawn="1"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519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9" name="Picture 78" descr="ie.png"/>
            <p:cNvPicPr>
              <a:picLocks noChangeAspect="1"/>
            </p:cNvPicPr>
            <p:nvPr userDrawn="1"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255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0" name="Picture 79" descr="it.png"/>
            <p:cNvPicPr>
              <a:picLocks noChangeAspect="1"/>
            </p:cNvPicPr>
            <p:nvPr userDrawn="1"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991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1" name="Picture 80" descr="lu.png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8472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2" name="Picture 81" descr="nl.png"/>
            <p:cNvPicPr>
              <a:picLocks noChangeAspect="1"/>
            </p:cNvPicPr>
            <p:nvPr userDrawn="1"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9629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3" name="Picture 82" descr="no.png"/>
            <p:cNvPicPr>
              <a:picLocks noChangeAspect="1"/>
            </p:cNvPicPr>
            <p:nvPr userDrawn="1"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8338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4" name="Picture 83" descr="pl.png"/>
            <p:cNvPicPr>
              <a:picLocks noChangeAspect="1"/>
            </p:cNvPicPr>
            <p:nvPr userDrawn="1"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9447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5" name="Picture 84" descr="pt.png"/>
            <p:cNvPicPr>
              <a:picLocks noChangeAspect="1"/>
            </p:cNvPicPr>
            <p:nvPr userDrawn="1"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303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6" name="Picture 85" descr="ro.png"/>
            <p:cNvPicPr>
              <a:picLocks noChangeAspect="1"/>
            </p:cNvPicPr>
            <p:nvPr userDrawn="1"/>
          </p:nvPicPr>
          <p:blipFill>
            <a:blip r:embed="rId3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0460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7" name="Picture 86" descr="se.png"/>
            <p:cNvPicPr>
              <a:picLocks noChangeAspect="1"/>
            </p:cNvPicPr>
            <p:nvPr userDrawn="1"/>
          </p:nvPicPr>
          <p:blipFill>
            <a:blip r:embed="rId3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5801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8" name="Picture 87" descr="uk.png"/>
            <p:cNvPicPr>
              <a:picLocks noChangeAspect="1"/>
            </p:cNvPicPr>
            <p:nvPr userDrawn="1"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0535" y="6624669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9" name="Picture 88" descr="si.png"/>
            <p:cNvPicPr>
              <a:picLocks noChangeAspect="1"/>
            </p:cNvPicPr>
            <p:nvPr userDrawn="1"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35327" y="6623401"/>
              <a:ext cx="163385" cy="1080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41" r:id="rId2"/>
    <p:sldLayoutId id="2147483930" r:id="rId3"/>
    <p:sldLayoutId id="2147483943" r:id="rId4"/>
    <p:sldLayoutId id="2147483944" r:id="rId5"/>
    <p:sldLayoutId id="2147483945" r:id="rId6"/>
    <p:sldLayoutId id="2147483947" r:id="rId7"/>
    <p:sldLayoutId id="2147483948" r:id="rId8"/>
    <p:sldLayoutId id="2147483949" r:id="rId9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2200" b="0" dirty="0" smtClean="0">
          <a:solidFill>
            <a:srgbClr val="0070C0"/>
          </a:solidFill>
          <a:latin typeface="Verdana"/>
          <a:ea typeface="+mj-ea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Tx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1pPr>
      <a:lvl2pPr marL="8100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2pPr>
      <a:lvl3pPr marL="14076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3pPr>
      <a:lvl4pPr marL="20052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4pPr>
      <a:lvl5pPr marL="2602800" indent="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lang="en-GB" sz="1600" dirty="0" smtClean="0">
          <a:solidFill>
            <a:schemeClr val="bg2"/>
          </a:solidFill>
          <a:latin typeface="Verdana"/>
          <a:ea typeface="+mn-ea"/>
          <a:cs typeface="Verdana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 txBox="1">
            <a:spLocks noChangeArrowheads="1"/>
          </p:cNvSpPr>
          <p:nvPr/>
        </p:nvSpPr>
        <p:spPr bwMode="auto">
          <a:xfrm>
            <a:off x="532948" y="1778236"/>
            <a:ext cx="797242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GB" sz="3200" dirty="0" smtClean="0">
                <a:solidFill>
                  <a:schemeClr val="bg1">
                    <a:lumMod val="95000"/>
                  </a:schemeClr>
                </a:solidFill>
                <a:latin typeface="Verdana"/>
                <a:ea typeface="+mj-ea"/>
                <a:cs typeface="Verdana"/>
              </a:rPr>
              <a:t>Agenda for today</a:t>
            </a:r>
            <a:endParaRPr lang="en-GB" sz="3200" dirty="0">
              <a:solidFill>
                <a:schemeClr val="bg1">
                  <a:lumMod val="95000"/>
                </a:schemeClr>
              </a:solidFill>
              <a:latin typeface="Verdana"/>
              <a:ea typeface="+mj-ea"/>
              <a:cs typeface="Verdana"/>
            </a:endParaRP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615600" y="2793600"/>
            <a:ext cx="2351926" cy="36933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1"/>
                </a:solidFill>
              </a:rPr>
              <a:t>JWST – INFO DAY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615600" y="3261600"/>
            <a:ext cx="2663635" cy="36933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bg1"/>
                </a:solidFill>
              </a:rPr>
              <a:t>Rome 17 March 2017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359371"/>
              </p:ext>
            </p:extLst>
          </p:nvPr>
        </p:nvGraphicFramePr>
        <p:xfrm>
          <a:off x="423334" y="522107"/>
          <a:ext cx="8269110" cy="4522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6110"/>
                <a:gridCol w="747889"/>
                <a:gridCol w="2638778"/>
                <a:gridCol w="4106333"/>
              </a:tblGrid>
              <a:tr h="27147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Speaker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Title/Topic</a:t>
                      </a:r>
                      <a:endParaRPr lang="en-US" sz="1200" dirty="0"/>
                    </a:p>
                  </a:txBody>
                  <a:tcPr/>
                </a:tc>
              </a:tr>
              <a:tr h="3443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M.Tosi</a:t>
                      </a:r>
                      <a:r>
                        <a:rPr lang="en-US" sz="1200" dirty="0" smtClean="0"/>
                        <a:t>/</a:t>
                      </a:r>
                      <a:r>
                        <a:rPr lang="en-US" sz="1200" dirty="0" err="1" smtClean="0"/>
                        <a:t>F.Fiore</a:t>
                      </a:r>
                      <a:r>
                        <a:rPr lang="en-US" sz="1200" dirty="0" smtClean="0"/>
                        <a:t>/</a:t>
                      </a:r>
                      <a:r>
                        <a:rPr lang="en-US" sz="1200" dirty="0" err="1" smtClean="0"/>
                        <a:t>M.Sirianni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Welcome</a:t>
                      </a:r>
                      <a:r>
                        <a:rPr lang="en-US" sz="1200" b="1" baseline="0" dirty="0" smtClean="0"/>
                        <a:t> and Agenda</a:t>
                      </a:r>
                      <a:endParaRPr lang="en-US" sz="1200" b="1" dirty="0"/>
                    </a:p>
                  </a:txBody>
                  <a:tcPr/>
                </a:tc>
              </a:tr>
              <a:tr h="26811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P. Ferruit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JWST Status – Timeline and GO Policies</a:t>
                      </a:r>
                      <a:endParaRPr lang="en-US" sz="1200" b="1" dirty="0"/>
                    </a:p>
                  </a:txBody>
                  <a:tcPr/>
                </a:tc>
              </a:tr>
              <a:tr h="27147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M. Sirianni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Observing Strategies and Constraints</a:t>
                      </a:r>
                      <a:endParaRPr lang="en-US" sz="1200" b="1" dirty="0"/>
                    </a:p>
                  </a:txBody>
                  <a:tcPr/>
                </a:tc>
              </a:tr>
              <a:tr h="2229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Q&amp;A</a:t>
                      </a:r>
                      <a:endParaRPr lang="en-US" sz="1200" b="1" dirty="0"/>
                    </a:p>
                  </a:txBody>
                  <a:tcPr/>
                </a:tc>
              </a:tr>
              <a:tr h="27147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Break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/>
                    </a:p>
                  </a:txBody>
                  <a:tcPr/>
                </a:tc>
              </a:tr>
              <a:tr h="27147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11:55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M. </a:t>
                      </a:r>
                      <a:r>
                        <a:rPr lang="en-US" sz="1200" dirty="0" err="1" smtClean="0"/>
                        <a:t>Robberto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Observing</a:t>
                      </a:r>
                      <a:r>
                        <a:rPr lang="en-US" sz="1200" b="1" baseline="0" dirty="0" smtClean="0"/>
                        <a:t> Modes: Imaging</a:t>
                      </a:r>
                      <a:endParaRPr lang="en-US" sz="1200" b="1" dirty="0"/>
                    </a:p>
                  </a:txBody>
                  <a:tcPr/>
                </a:tc>
              </a:tr>
              <a:tr h="27147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11:55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12:45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T. Rawle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Observing Modes: Spectroscopy</a:t>
                      </a:r>
                      <a:endParaRPr lang="en-US" sz="1200" b="1" dirty="0"/>
                    </a:p>
                  </a:txBody>
                  <a:tcPr/>
                </a:tc>
              </a:tr>
              <a:tr h="27147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12:45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Q&amp;A</a:t>
                      </a:r>
                      <a:endParaRPr lang="en-US" sz="1200" b="1" dirty="0"/>
                    </a:p>
                  </a:txBody>
                  <a:tcPr/>
                </a:tc>
              </a:tr>
              <a:tr h="27147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Lunch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</a:tr>
              <a:tr h="2850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Sirianni/Garcia Marin/</a:t>
                      </a:r>
                      <a:r>
                        <a:rPr lang="en-US" sz="1200" dirty="0" err="1" smtClean="0"/>
                        <a:t>Robberto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ETC introduction</a:t>
                      </a:r>
                      <a:r>
                        <a:rPr lang="en-US" sz="1200" b="1" baseline="0" dirty="0" smtClean="0"/>
                        <a:t> and examples</a:t>
                      </a:r>
                      <a:endParaRPr lang="en-US" sz="1200" b="1" dirty="0"/>
                    </a:p>
                  </a:txBody>
                  <a:tcPr/>
                </a:tc>
              </a:tr>
              <a:tr h="2342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Rawle/Garcia</a:t>
                      </a:r>
                      <a:r>
                        <a:rPr lang="en-US" sz="1200" baseline="0" dirty="0" smtClean="0"/>
                        <a:t> Marin/</a:t>
                      </a:r>
                      <a:r>
                        <a:rPr lang="en-US" sz="1200" baseline="0" dirty="0" err="1" smtClean="0"/>
                        <a:t>Robberto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APT introduction and examples</a:t>
                      </a:r>
                      <a:endParaRPr lang="en-US" sz="1200" b="1" dirty="0"/>
                    </a:p>
                  </a:txBody>
                  <a:tcPr/>
                </a:tc>
              </a:tr>
              <a:tr h="27147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15:35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Break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</a:tr>
              <a:tr h="27147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15:35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G. Giardino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Planning</a:t>
                      </a:r>
                      <a:r>
                        <a:rPr lang="en-US" sz="1200" b="1" baseline="0" dirty="0" smtClean="0"/>
                        <a:t> MOS with NIRSpec</a:t>
                      </a:r>
                      <a:endParaRPr lang="en-US" sz="1200" b="1" dirty="0"/>
                    </a:p>
                  </a:txBody>
                  <a:tcPr/>
                </a:tc>
              </a:tr>
              <a:tr h="27147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16:45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M. Garcia</a:t>
                      </a:r>
                      <a:r>
                        <a:rPr lang="en-US" sz="1200" baseline="0" dirty="0" smtClean="0"/>
                        <a:t> Marin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Data Pipeline Overview</a:t>
                      </a:r>
                      <a:endParaRPr lang="en-US" sz="1200" b="1" dirty="0"/>
                    </a:p>
                  </a:txBody>
                  <a:tcPr/>
                </a:tc>
              </a:tr>
              <a:tr h="32737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16:45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17:00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M. Sirianni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Where to find information and</a:t>
                      </a:r>
                      <a:r>
                        <a:rPr lang="en-US" sz="1200" b="1" baseline="0" dirty="0" smtClean="0"/>
                        <a:t> future events</a:t>
                      </a:r>
                      <a:endParaRPr lang="en-US" sz="1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86" y="36262"/>
            <a:ext cx="7174846" cy="430887"/>
          </a:xfrm>
        </p:spPr>
        <p:txBody>
          <a:bodyPr/>
          <a:lstStyle/>
          <a:p>
            <a:r>
              <a:rPr lang="en-GB" dirty="0" smtClean="0"/>
              <a:t>Agenda for Today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786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A Presentation 16-9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NEW ESA Presentation 16-9_Slovenia.potx" id="{B4B7490A-53FE-4E20-AAB8-88372E67B561}" vid="{BCEB71B1-FD63-4BD6-B008-F7DFC94BF6F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95F947CC68284A92DD76895F95485E" ma:contentTypeVersion="" ma:contentTypeDescription="Create a new document." ma:contentTypeScope="" ma:versionID="d2f7bac1cc6cefe942785cfbb8bae163">
  <xsd:schema xmlns:xsd="http://www.w3.org/2001/XMLSchema" xmlns:xs="http://www.w3.org/2001/XMLSchema" xmlns:p="http://schemas.microsoft.com/office/2006/metadata/properties" xmlns:ns2="f2760952-b3bb-408f-ace6-eb1e07642b86" targetNamespace="http://schemas.microsoft.com/office/2006/metadata/properties" ma:root="true" ma:fieldsID="70e6d848e258403642b2016fccd44a87" ns2:_="">
    <xsd:import namespace="f2760952-b3bb-408f-ace6-eb1e07642b8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60952-b3bb-408f-ace6-eb1e07642b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description="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22279E-2C4C-4C93-8498-455A58D1433E}">
  <ds:schemaRefs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f2760952-b3bb-408f-ace6-eb1e07642b86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48D79E0-F545-4A75-B39D-7B8AF1D9BA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587E21-31CA-408E-A5B1-4B7F0D8D9C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760952-b3bb-408f-ace6-eb1e07642b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ESA Presentation 16-9.potx</Template>
  <TotalTime>108</TotalTime>
  <Words>203</Words>
  <Application>Microsoft Macintosh PowerPoint</Application>
  <PresentationFormat>On-screen Show (16:9)</PresentationFormat>
  <Paragraphs>64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ESA Presentation 16-9</vt:lpstr>
      <vt:lpstr>PowerPoint Presentation</vt:lpstr>
      <vt:lpstr>Agenda for Today</vt:lpstr>
    </vt:vector>
  </TitlesOfParts>
  <Manager/>
  <Company>ESA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subject>TITLE OF PRESENTATION</dc:subject>
  <dc:creator>Di Nicola, Massimiliano</dc:creator>
  <cp:keywords/>
  <dc:description/>
  <cp:lastModifiedBy>Marco Sirianni</cp:lastModifiedBy>
  <cp:revision>423</cp:revision>
  <cp:lastPrinted>2008-08-26T16:26:23Z</cp:lastPrinted>
  <dcterms:created xsi:type="dcterms:W3CDTF">2009-03-03T09:28:14Z</dcterms:created>
  <dcterms:modified xsi:type="dcterms:W3CDTF">2017-03-16T20:06:33Z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TITLE OF PRESENTATION</vt:lpwstr>
  </property>
  <property fmtid="{D5CDD505-2E9C-101B-9397-08002B2CF9AE}" pid="3" name="PSubtitle">
    <vt:lpwstr>TITLE OF PRESENTATION</vt:lpwstr>
  </property>
  <property fmtid="{D5CDD505-2E9C-101B-9397-08002B2CF9AE}" pid="4" name="PAuthor">
    <vt:lpwstr> </vt:lpwstr>
  </property>
  <property fmtid="{D5CDD505-2E9C-101B-9397-08002B2CF9AE}" pid="5" name="PPlace">
    <vt:lpwstr/>
  </property>
  <property fmtid="{D5CDD505-2E9C-101B-9397-08002B2CF9AE}" pid="6" name="PDate">
    <vt:lpwstr>DD/MM/YYYY</vt:lpwstr>
  </property>
  <property fmtid="{D5CDD505-2E9C-101B-9397-08002B2CF9AE}" pid="7" name="PProgramme">
    <vt:lpwstr/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4GV1.0</vt:lpwstr>
  </property>
  <property fmtid="{D5CDD505-2E9C-101B-9397-08002B2CF9AE}" pid="13" name="ShowESADialog1">
    <vt:bool>true</vt:bool>
  </property>
  <property fmtid="{D5CDD505-2E9C-101B-9397-08002B2CF9AE}" pid="14" name="ContentTypeId">
    <vt:lpwstr>0x0101008995F947CC68284A92DD76895F95485E</vt:lpwstr>
  </property>
  <property fmtid="{D5CDD505-2E9C-101B-9397-08002B2CF9AE}" pid="15" name="Document Type">
    <vt:lpwstr>HO - Handout / Presentation</vt:lpwstr>
  </property>
  <property fmtid="{D5CDD505-2E9C-101B-9397-08002B2CF9AE}" pid="16" name="Reference">
    <vt:lpwstr/>
  </property>
  <property fmtid="{D5CDD505-2E9C-101B-9397-08002B2CF9AE}" pid="17" name="Classification">
    <vt:lpwstr>ESA UNCLASSIFIED - For Official Use</vt:lpwstr>
  </property>
  <property fmtid="{D5CDD505-2E9C-101B-9397-08002B2CF9AE}" pid="18" name="Classification Caveat">
    <vt:lpwstr/>
  </property>
  <property fmtid="{D5CDD505-2E9C-101B-9397-08002B2CF9AE}" pid="19" name="Status">
    <vt:lpwstr/>
  </property>
  <property fmtid="{D5CDD505-2E9C-101B-9397-08002B2CF9AE}" pid="20" name="bmsSiteName">
    <vt:lpwstr/>
  </property>
  <property fmtid="{D5CDD505-2E9C-101B-9397-08002B2CF9AE}" pid="21" name="Originating Organisation">
    <vt:lpwstr/>
  </property>
  <property fmtid="{D5CDD505-2E9C-101B-9397-08002B2CF9AE}" pid="22" name="Distribution">
    <vt:lpwstr/>
  </property>
  <property fmtid="{D5CDD505-2E9C-101B-9397-08002B2CF9AE}" pid="23" name="bmsSitename2">
    <vt:lpwstr/>
  </property>
  <property fmtid="{D5CDD505-2E9C-101B-9397-08002B2CF9AE}" pid="24" name="bmsAddress">
    <vt:lpwstr/>
  </property>
  <property fmtid="{D5CDD505-2E9C-101B-9397-08002B2CF9AE}" pid="25" name="bmsPlace">
    <vt:lpwstr/>
  </property>
  <property fmtid="{D5CDD505-2E9C-101B-9397-08002B2CF9AE}" pid="26" name="bmsPhoneFax">
    <vt:lpwstr/>
  </property>
  <property fmtid="{D5CDD505-2E9C-101B-9397-08002B2CF9AE}" pid="27" name="Issue">
    <vt:i4>0</vt:i4>
  </property>
  <property fmtid="{D5CDD505-2E9C-101B-9397-08002B2CF9AE}" pid="28" name="Revision">
    <vt:i4>0</vt:i4>
  </property>
</Properties>
</file>