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44"/>
  </p:notesMasterIdLst>
  <p:handoutMasterIdLst>
    <p:handoutMasterId r:id="rId45"/>
  </p:handoutMasterIdLst>
  <p:sldIdLst>
    <p:sldId id="256" r:id="rId5"/>
    <p:sldId id="258" r:id="rId6"/>
    <p:sldId id="261" r:id="rId7"/>
    <p:sldId id="293" r:id="rId8"/>
    <p:sldId id="296" r:id="rId9"/>
    <p:sldId id="297" r:id="rId10"/>
    <p:sldId id="304" r:id="rId11"/>
    <p:sldId id="298" r:id="rId12"/>
    <p:sldId id="299" r:id="rId13"/>
    <p:sldId id="294" r:id="rId14"/>
    <p:sldId id="266" r:id="rId15"/>
    <p:sldId id="267" r:id="rId16"/>
    <p:sldId id="269" r:id="rId17"/>
    <p:sldId id="268" r:id="rId18"/>
    <p:sldId id="270" r:id="rId19"/>
    <p:sldId id="271" r:id="rId20"/>
    <p:sldId id="300" r:id="rId21"/>
    <p:sldId id="301" r:id="rId22"/>
    <p:sldId id="272" r:id="rId23"/>
    <p:sldId id="273" r:id="rId24"/>
    <p:sldId id="274" r:id="rId25"/>
    <p:sldId id="275" r:id="rId26"/>
    <p:sldId id="280" r:id="rId27"/>
    <p:sldId id="302" r:id="rId28"/>
    <p:sldId id="305" r:id="rId29"/>
    <p:sldId id="306" r:id="rId30"/>
    <p:sldId id="307" r:id="rId31"/>
    <p:sldId id="308" r:id="rId32"/>
    <p:sldId id="312" r:id="rId33"/>
    <p:sldId id="303" r:id="rId34"/>
    <p:sldId id="309" r:id="rId35"/>
    <p:sldId id="282" r:id="rId36"/>
    <p:sldId id="283" r:id="rId37"/>
    <p:sldId id="310" r:id="rId38"/>
    <p:sldId id="281" r:id="rId39"/>
    <p:sldId id="285" r:id="rId40"/>
    <p:sldId id="311" r:id="rId41"/>
    <p:sldId id="288" r:id="rId42"/>
    <p:sldId id="292" r:id="rId43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33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92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10E5A88B-BBED-AA44-B647-8D80EF40574A}" type="datetime1">
              <a:rPr lang="en-US" smtClean="0"/>
              <a:t>3/21/17</a:t>
            </a:fld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16AC0F98-72DA-9C49-AE4E-A90FF720B804}" type="datetime1">
              <a:rPr lang="en-US" smtClean="0"/>
              <a:t>3/21/17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00249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89119" y="489942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2" Type="http://schemas.openxmlformats.org/officeDocument/2006/relationships/image" Target="../media/image2.jpe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756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ESA | 01/01/2016 | Slide  </a:t>
            </a:r>
            <a:fld id="{71EAD4F2-866B-304A-9A50-FC7592816342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41" name="Picture 40" descr="at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a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h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cz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e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dk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es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i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fr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gr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hu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e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t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lu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/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no.png"/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l.png"/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pt.png"/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ro.png"/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/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/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/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68.png"/><Relationship Id="rId5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38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80.pn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82.png"/><Relationship Id="rId5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38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wst.stsci.edu/" TargetMode="External"/><Relationship Id="rId4" Type="http://schemas.openxmlformats.org/officeDocument/2006/relationships/hyperlink" Target="https://jwst-docs.stsci.edu/" TargetMode="External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jwst-docs.stsci.edu/display/JSP/JWST+Cycle+1+Guaranteed+Time+Observations+Call+for+Proposals" TargetMode="External"/><Relationship Id="rId4" Type="http://schemas.openxmlformats.org/officeDocument/2006/relationships/hyperlink" Target="https://jwst-docs.stsci.edu/display/JSP/JWST+Director's+Discretionary+Early+Release+Science+Call+for+Proposals" TargetMode="External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jwst.stsci.edu/science-planning/early-release-science-program" TargetMode="External"/><Relationship Id="rId4" Type="http://schemas.openxmlformats.org/officeDocument/2006/relationships/image" Target="../media/image38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52.jpeg"/><Relationship Id="rId5" Type="http://schemas.openxmlformats.org/officeDocument/2006/relationships/image" Target="../media/image53.emf"/><Relationship Id="rId6" Type="http://schemas.openxmlformats.org/officeDocument/2006/relationships/image" Target="../media/image54.jpeg"/><Relationship Id="rId7" Type="http://schemas.openxmlformats.org/officeDocument/2006/relationships/image" Target="../media/image55.png"/><Relationship Id="rId8" Type="http://schemas.openxmlformats.org/officeDocument/2006/relationships/image" Target="../media/image56.jpe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32948" y="1701593"/>
            <a:ext cx="79724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JWST status, timeline </a:t>
            </a:r>
            <a:r>
              <a:rPr lang="en-GB" sz="2000" i="1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and GO policies</a:t>
            </a:r>
            <a:endParaRPr lang="en-GB" sz="2000" i="1" dirty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15599" y="2793600"/>
            <a:ext cx="5092673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Pierre Ferruit (ESA JWST project scientist)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15600" y="3261600"/>
            <a:ext cx="4519424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INAF JWST info day – 17 March 2017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1" y="99224"/>
            <a:ext cx="519406" cy="429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49" y="966925"/>
            <a:ext cx="463030" cy="463030"/>
          </a:xfrm>
          <a:prstGeom prst="rect">
            <a:avLst/>
          </a:prstGeom>
        </p:spPr>
      </p:pic>
      <p:pic>
        <p:nvPicPr>
          <p:cNvPr id="9" name="Picture 8" descr="esa-logo-transapren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535"/>
            <a:ext cx="952517" cy="4728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6594" y="0"/>
            <a:ext cx="40279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JWST is an international partnership between NASA, ESA and the CSA.</a:t>
            </a:r>
            <a:endParaRPr lang="en-US" sz="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8204190" y="2489978"/>
            <a:ext cx="785556" cy="2233180"/>
            <a:chOff x="649577" y="4468091"/>
            <a:chExt cx="785556" cy="2233180"/>
          </a:xfrm>
        </p:grpSpPr>
        <p:pic>
          <p:nvPicPr>
            <p:cNvPr id="12" name="Picture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577" y="5585154"/>
              <a:ext cx="774012" cy="57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577" y="6187396"/>
              <a:ext cx="774011" cy="51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122" y="4468091"/>
              <a:ext cx="774011" cy="567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578" y="5054531"/>
              <a:ext cx="774012" cy="51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logoonly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967" y="3460829"/>
            <a:ext cx="2179390" cy="1058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Status – Hardware - OTIS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8748000" cy="3594788"/>
          </a:xfrm>
        </p:spPr>
        <p:txBody>
          <a:bodyPr/>
          <a:lstStyle/>
          <a:p>
            <a:pPr algn="just"/>
            <a:r>
              <a:rPr lang="en-US" b="1" i="1" dirty="0" smtClean="0"/>
              <a:t>OTIS = telescope + instruments</a:t>
            </a:r>
          </a:p>
          <a:p>
            <a:pPr marL="0" lvl="1" indent="-342900" algn="just">
              <a:buFont typeface="Arial"/>
              <a:buChar char="•"/>
            </a:pPr>
            <a:r>
              <a:rPr lang="en-US" dirty="0">
                <a:sym typeface="Wingdings"/>
              </a:rPr>
              <a:t>OTIS = Optical Telescope and Integrated Science instruments module.</a:t>
            </a:r>
          </a:p>
          <a:p>
            <a:pPr algn="just"/>
            <a:endParaRPr lang="en-US" b="1" i="1" dirty="0" smtClean="0"/>
          </a:p>
          <a:p>
            <a:pPr algn="just"/>
            <a:r>
              <a:rPr lang="en-US" b="1" i="1" dirty="0" smtClean="0"/>
              <a:t>2015 and 2016 were very busy years with a lot of very visible progress.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smtClean="0">
                <a:sym typeface="Wingdings"/>
              </a:rPr>
              <a:t>Completion of the integration of OTIS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smtClean="0">
                <a:sym typeface="Wingdings"/>
              </a:rPr>
              <a:t>Start of the environmental test campaign of OTIS.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smtClean="0">
                <a:sym typeface="Wingdings"/>
              </a:rPr>
              <a:t>Extensive and very successful preparation for the cryogenic testing of OTIS at the Johnson space center.</a:t>
            </a:r>
          </a:p>
          <a:p>
            <a:pPr marL="1095750" lvl="1" indent="-285750" algn="just">
              <a:buFont typeface="Arial"/>
              <a:buChar char="•"/>
            </a:pPr>
            <a:r>
              <a:rPr lang="en-US" dirty="0" smtClean="0">
                <a:sym typeface="Wingdings"/>
              </a:rPr>
              <a:t>Make sure the facilities, the test setup, the procedure and the personnel are ready for the actual test.</a:t>
            </a:r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2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Status – Hardware - OTIS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9" y="812674"/>
            <a:ext cx="3601191" cy="2371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530" y="891132"/>
            <a:ext cx="3724187" cy="279314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4813" y="3734769"/>
            <a:ext cx="8748000" cy="821141"/>
          </a:xfrm>
        </p:spPr>
        <p:txBody>
          <a:bodyPr/>
          <a:lstStyle/>
          <a:p>
            <a:pPr algn="just"/>
            <a:r>
              <a:rPr lang="en-US" b="1" i="1" dirty="0" smtClean="0"/>
              <a:t>At the beginning of 2016 the payload module of JWST </a:t>
            </a:r>
            <a:r>
              <a:rPr lang="en-US" b="1" i="1" dirty="0"/>
              <a:t>(</a:t>
            </a:r>
            <a:r>
              <a:rPr lang="en-US" b="1" i="1" dirty="0" smtClean="0"/>
              <a:t>ISIM = Integrated Science Instrument Module) was ready, fully integrated and tested.</a:t>
            </a:r>
            <a:endParaRPr lang="en-US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09887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Status – Hardware - OTIS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506" y="1128209"/>
            <a:ext cx="3147226" cy="2473960"/>
          </a:xfrm>
        </p:spPr>
        <p:txBody>
          <a:bodyPr/>
          <a:lstStyle/>
          <a:p>
            <a:pPr algn="just"/>
            <a:r>
              <a:rPr lang="en-US" b="1" i="1" dirty="0" smtClean="0"/>
              <a:t>Around the same time, the telescope itself (OTE = Optical Telescope Element) was integrated and ready to receive ISIM on its back.</a:t>
            </a:r>
            <a:endParaRPr lang="en-US" dirty="0" smtClean="0">
              <a:sym typeface="Wingdings"/>
            </a:endParaRPr>
          </a:p>
        </p:txBody>
      </p:sp>
      <p:pic>
        <p:nvPicPr>
          <p:cNvPr id="4" name="Picture 3" descr="IntegrationPrimary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682" y="679487"/>
            <a:ext cx="5253586" cy="388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1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Status – Hardware - OTIS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29" y="699659"/>
            <a:ext cx="2697898" cy="3875661"/>
          </a:xfrm>
          <a:prstGeom prst="rect">
            <a:avLst/>
          </a:prstGeom>
        </p:spPr>
      </p:pic>
      <p:pic>
        <p:nvPicPr>
          <p:cNvPr id="5" name="Picture 4" descr="26602405532_980d7f8d4e_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528" y="712905"/>
            <a:ext cx="4424821" cy="38648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97913" y="701767"/>
            <a:ext cx="136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JWST OTE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83198" y="3995406"/>
            <a:ext cx="1496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Credit: NASA/Chris Gunn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5935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Status – Hardware - OTIS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473308" y="2409209"/>
            <a:ext cx="2863243" cy="1333543"/>
          </a:xfrm>
        </p:spPr>
        <p:txBody>
          <a:bodyPr/>
          <a:lstStyle/>
          <a:p>
            <a:pPr algn="just"/>
            <a:r>
              <a:rPr lang="en-US" b="1" i="1" dirty="0" smtClean="0"/>
              <a:t>In May 2016, the payload module was installed on the back of the OTE.</a:t>
            </a:r>
            <a:endParaRPr lang="en-US" dirty="0" smtClean="0">
              <a:sym typeface="Wingding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64" y="3189881"/>
            <a:ext cx="1884679" cy="1241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73" y="733077"/>
            <a:ext cx="1645337" cy="236360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406462" y="2250107"/>
            <a:ext cx="31083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220" y="623792"/>
            <a:ext cx="2892918" cy="38826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51761" y="4073380"/>
            <a:ext cx="1496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Credit: NASA/Chris Gunn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012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Status – Hardware - OTIS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66207" y="782893"/>
            <a:ext cx="4846347" cy="999369"/>
          </a:xfrm>
        </p:spPr>
        <p:txBody>
          <a:bodyPr/>
          <a:lstStyle/>
          <a:p>
            <a:pPr algn="just"/>
            <a:r>
              <a:rPr lang="en-US" b="1" i="1" dirty="0" smtClean="0"/>
              <a:t>In Fall 2016, OTIS integration was successfully completed and ready for environmental testing.</a:t>
            </a:r>
            <a:endParaRPr lang="en-US" dirty="0" smtClean="0">
              <a:sym typeface="Wingding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06928" y="4429833"/>
            <a:ext cx="2710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Credit: NASA/Chris Gunn</a:t>
            </a:r>
            <a:endParaRPr lang="en-US" sz="1200" dirty="0"/>
          </a:p>
        </p:txBody>
      </p:sp>
      <p:pic>
        <p:nvPicPr>
          <p:cNvPr id="3" name="Picture 2" descr="30715292066_d87d0ce163_z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7" y="776297"/>
            <a:ext cx="3776809" cy="3776809"/>
          </a:xfrm>
          <a:prstGeom prst="rect">
            <a:avLst/>
          </a:prstGeom>
        </p:spPr>
      </p:pic>
      <p:pic>
        <p:nvPicPr>
          <p:cNvPr id="4" name="Picture 3" descr="30092839601_e4af02fcce_z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823" y="1882515"/>
            <a:ext cx="3293472" cy="247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6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Status – Hardware - OTIS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67389" y="4307302"/>
            <a:ext cx="2279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Credit: NASA/Chris Gunn</a:t>
            </a:r>
            <a:endParaRPr lang="en-US" sz="1200" dirty="0"/>
          </a:p>
        </p:txBody>
      </p:sp>
      <p:pic>
        <p:nvPicPr>
          <p:cNvPr id="7" name="Picture 6" descr="30143118596_71b551b385_h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4" y="816939"/>
            <a:ext cx="6171791" cy="3471632"/>
          </a:xfrm>
          <a:prstGeom prst="rect">
            <a:avLst/>
          </a:prstGeom>
        </p:spPr>
      </p:pic>
      <p:pic>
        <p:nvPicPr>
          <p:cNvPr id="9" name="Picture 8" descr="30971672450_ea6f90bd84_z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272" y="813157"/>
            <a:ext cx="2780331" cy="347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2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690" y="850400"/>
            <a:ext cx="5240098" cy="3488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Status – Hardware - OTIS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57270" y="4466042"/>
            <a:ext cx="2279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Credit: NASA/Chris Gunn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54" y="782366"/>
            <a:ext cx="4967588" cy="37148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2081" y="850398"/>
            <a:ext cx="144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Vibration testing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55127" y="1615086"/>
            <a:ext cx="144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Acoustic</a:t>
            </a:r>
          </a:p>
          <a:p>
            <a:pPr algn="r"/>
            <a:r>
              <a:rPr lang="en-US" b="1" dirty="0" smtClean="0"/>
              <a:t>testing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4148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Status – Hardware - OTIS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27365" y="4250607"/>
            <a:ext cx="2279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Credit: NASA/Chris Gunn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04114" y="1281267"/>
            <a:ext cx="51028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Vibration and acoustic  testing of OTIS have just been completed.</a:t>
            </a:r>
          </a:p>
          <a:p>
            <a:pPr algn="r"/>
            <a:endParaRPr lang="en-US" b="1" dirty="0" smtClean="0"/>
          </a:p>
          <a:p>
            <a:pPr algn="r"/>
            <a:r>
              <a:rPr lang="en-US" b="1" dirty="0" smtClean="0"/>
              <a:t>OTIS is back in the clean room for post-test checks before being shipped to Houston for the cryogenic testing.</a:t>
            </a:r>
            <a:endParaRPr lang="en-US" b="1" dirty="0"/>
          </a:p>
          <a:p>
            <a:pPr algn="r"/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199" y="680319"/>
            <a:ext cx="3065227" cy="384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0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Status – Hardware - sunshield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8748000" cy="789103"/>
          </a:xfrm>
        </p:spPr>
        <p:txBody>
          <a:bodyPr/>
          <a:lstStyle/>
          <a:p>
            <a:pPr algn="just"/>
            <a:r>
              <a:rPr lang="en-US" b="1" i="1" dirty="0" smtClean="0"/>
              <a:t>In parallel to the work on OTIS, the manufacturing of the sunshield hardware continued and we are now mainly in the integration phase.</a:t>
            </a:r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151" y="1437794"/>
            <a:ext cx="7135091" cy="27747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6080" y="4476014"/>
            <a:ext cx="2710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Credit: Northrop - Grumman</a:t>
            </a:r>
            <a:endParaRPr lang="en-US" sz="1200" dirty="0"/>
          </a:p>
        </p:txBody>
      </p:sp>
      <p:pic>
        <p:nvPicPr>
          <p:cNvPr id="8" name="Picture 7" descr="25874351971_a2a573955a_z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4" y="1489610"/>
            <a:ext cx="1835603" cy="12419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3502" y="2857722"/>
            <a:ext cx="1914619" cy="131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r"/>
            <a:r>
              <a:rPr lang="en-US" sz="1400" b="1" i="1" dirty="0" smtClean="0"/>
              <a:t>Last flight sunshield layer delivered in Sep. 2016.</a:t>
            </a:r>
          </a:p>
        </p:txBody>
      </p:sp>
    </p:spTree>
    <p:extLst>
      <p:ext uri="{BB962C8B-B14F-4D97-AF65-F5344CB8AC3E}">
        <p14:creationId xmlns:p14="http://schemas.microsoft.com/office/powerpoint/2010/main" val="183450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58" y="149150"/>
            <a:ext cx="6115528" cy="430887"/>
          </a:xfrm>
        </p:spPr>
        <p:txBody>
          <a:bodyPr/>
          <a:lstStyle/>
          <a:p>
            <a:r>
              <a:rPr lang="en-US" dirty="0" smtClean="0"/>
              <a:t>Contents of the JWST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b="1" i="1" dirty="0" smtClean="0"/>
              <a:t>Mission overview in 6 slides</a:t>
            </a:r>
          </a:p>
          <a:p>
            <a:pPr algn="just"/>
            <a:r>
              <a:rPr lang="en-US" b="1" i="1" dirty="0" smtClean="0"/>
              <a:t>Mission status</a:t>
            </a:r>
          </a:p>
          <a:p>
            <a:pPr algn="just">
              <a:buFont typeface="Arial"/>
              <a:buChar char="•"/>
            </a:pPr>
            <a:r>
              <a:rPr lang="en-US" sz="1200" b="1" i="1" dirty="0" smtClean="0"/>
              <a:t>Status – Hardware.</a:t>
            </a:r>
          </a:p>
          <a:p>
            <a:pPr algn="just">
              <a:buFont typeface="Arial"/>
              <a:buChar char="•"/>
            </a:pPr>
            <a:r>
              <a:rPr lang="en-US" sz="1200" b="1" i="1" dirty="0" smtClean="0"/>
              <a:t>Status – Schedule to launch.</a:t>
            </a:r>
          </a:p>
          <a:p>
            <a:pPr indent="0" algn="just"/>
            <a:r>
              <a:rPr lang="en-US" b="1" i="1" dirty="0" smtClean="0"/>
              <a:t>JWST capabilities</a:t>
            </a:r>
            <a:endParaRPr lang="en-US" b="1" i="1" dirty="0"/>
          </a:p>
          <a:p>
            <a:pPr marL="285750" indent="-285750" algn="just">
              <a:buFont typeface="Arial"/>
              <a:buChar char="•"/>
            </a:pPr>
            <a:r>
              <a:rPr lang="en-US" sz="1200" b="1" i="1" dirty="0" smtClean="0"/>
              <a:t>Quick overview – imaging, spectroscopy and coronagraphy.</a:t>
            </a:r>
            <a:endParaRPr lang="en-US" sz="1200" b="1" i="1" dirty="0"/>
          </a:p>
          <a:p>
            <a:pPr marL="285750" indent="-285750" algn="just">
              <a:buFont typeface="Arial"/>
              <a:buChar char="•"/>
            </a:pPr>
            <a:r>
              <a:rPr lang="en-US" sz="1200" b="1" i="1" dirty="0" smtClean="0"/>
              <a:t>Miscellaneous (moving targets, parallel observations).</a:t>
            </a:r>
          </a:p>
          <a:p>
            <a:pPr indent="0" algn="just"/>
            <a:r>
              <a:rPr lang="en-US" b="1" i="1" dirty="0" smtClean="0"/>
              <a:t>Scientific timeline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200" b="1" i="1" dirty="0" smtClean="0"/>
              <a:t>Timeline for JWST cycle 1.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200" b="1" i="1" dirty="0" smtClean="0"/>
              <a:t>The Early Release Science (ERS) call.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200" b="1" i="1" dirty="0" smtClean="0"/>
              <a:t>The timeline for the call for JWST Guaranteed Time Observers (GTOs).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200" b="1" i="1" dirty="0" smtClean="0"/>
              <a:t>Full timeline including the call for JWST General Observers (GOs).</a:t>
            </a:r>
          </a:p>
          <a:p>
            <a:pPr indent="0" algn="just"/>
            <a:r>
              <a:rPr lang="en-US" b="1" i="1" dirty="0" smtClean="0"/>
              <a:t>Conclusion</a:t>
            </a:r>
          </a:p>
          <a:p>
            <a:pPr algn="just"/>
            <a:endParaRPr lang="en-US" b="1" i="1" dirty="0"/>
          </a:p>
          <a:p>
            <a:pPr algn="just"/>
            <a:endParaRPr lang="en-US" dirty="0"/>
          </a:p>
          <a:p>
            <a:pPr lvl="1" algn="just"/>
            <a:endParaRPr lang="en-US" dirty="0" smtClean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8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Status – Hardware - sunshield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6080" y="4476014"/>
            <a:ext cx="2710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Credit: Northrop - Grumman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57" y="835725"/>
            <a:ext cx="6687439" cy="3405305"/>
          </a:xfrm>
          <a:prstGeom prst="rect">
            <a:avLst/>
          </a:prstGeom>
        </p:spPr>
      </p:pic>
      <p:pic>
        <p:nvPicPr>
          <p:cNvPr id="9" name="Picture 8" descr="16678567678_45e5ffe0d7_z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682" y="885151"/>
            <a:ext cx="2095500" cy="20955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859926" y="3042449"/>
            <a:ext cx="2160922" cy="131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400" b="1" i="1" dirty="0" smtClean="0"/>
              <a:t>Structure supporting and protecting the folded sunshield during launch.</a:t>
            </a:r>
          </a:p>
        </p:txBody>
      </p:sp>
    </p:spTree>
    <p:extLst>
      <p:ext uri="{BB962C8B-B14F-4D97-AF65-F5344CB8AC3E}">
        <p14:creationId xmlns:p14="http://schemas.microsoft.com/office/powerpoint/2010/main" val="996135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Status – Hardware - sunshield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91" y="777395"/>
            <a:ext cx="4700989" cy="3786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6080" y="4476014"/>
            <a:ext cx="2710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Credit: Northrop - Grumman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050017" y="835121"/>
            <a:ext cx="3346992" cy="312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3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91" y="3071092"/>
            <a:ext cx="2672776" cy="14752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Status – Hardware - spacecraft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8748000" cy="458133"/>
          </a:xfrm>
        </p:spPr>
        <p:txBody>
          <a:bodyPr/>
          <a:lstStyle/>
          <a:p>
            <a:pPr algn="just"/>
            <a:r>
              <a:rPr lang="en-US" b="1" i="1" dirty="0" smtClean="0"/>
              <a:t>The spacecraft is also progressing well and is in its integration phase.</a:t>
            </a:r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6080" y="4476014"/>
            <a:ext cx="2710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Credit: Northrop - Grumman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698" y="1271569"/>
            <a:ext cx="4933757" cy="32507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17" y="1267180"/>
            <a:ext cx="2047393" cy="19880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335323"/>
            <a:ext cx="1031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RWA = reaction wheel assemblies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698" y="1316181"/>
            <a:ext cx="2583183" cy="15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4" y="149150"/>
            <a:ext cx="6146199" cy="430887"/>
          </a:xfrm>
        </p:spPr>
        <p:txBody>
          <a:bodyPr/>
          <a:lstStyle/>
          <a:p>
            <a:r>
              <a:rPr lang="en-US" dirty="0" smtClean="0"/>
              <a:t>Status – Schedule and contingency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82" y="806572"/>
            <a:ext cx="3591960" cy="3570153"/>
          </a:xfrm>
        </p:spPr>
        <p:txBody>
          <a:bodyPr/>
          <a:lstStyle/>
          <a:p>
            <a:pPr algn="just"/>
            <a:r>
              <a:rPr lang="en-US" b="1" i="1" dirty="0" smtClean="0">
                <a:solidFill>
                  <a:srgbClr val="0098DB"/>
                </a:solidFill>
              </a:rPr>
              <a:t>JWST is on track for a launch in October 2018 with almost 5 months of contingency.</a:t>
            </a:r>
          </a:p>
          <a:p>
            <a:pPr algn="just"/>
            <a:endParaRPr lang="en-US" b="1" i="1" dirty="0"/>
          </a:p>
          <a:p>
            <a:pPr algn="just"/>
            <a:r>
              <a:rPr lang="en-US" b="1" i="1" dirty="0"/>
              <a:t>Does this mean that we do not encounter any problem? </a:t>
            </a:r>
            <a:endParaRPr lang="en-US" b="1" i="1" dirty="0" smtClean="0"/>
          </a:p>
          <a:p>
            <a:pPr algn="just"/>
            <a:endParaRPr lang="en-US" b="1" i="1" dirty="0"/>
          </a:p>
          <a:p>
            <a:pPr algn="just"/>
            <a:r>
              <a:rPr lang="en-US" b="1" i="1" dirty="0" smtClean="0"/>
              <a:t>Of </a:t>
            </a:r>
            <a:r>
              <a:rPr lang="en-US" b="1" i="1" dirty="0"/>
              <a:t>course </a:t>
            </a:r>
            <a:r>
              <a:rPr lang="en-US" b="1" i="1" dirty="0" smtClean="0"/>
              <a:t>not. But </a:t>
            </a:r>
            <a:r>
              <a:rPr lang="en-US" b="1" i="1" dirty="0"/>
              <a:t>we have the necessary schedule and funding contingencies to tackle them.</a:t>
            </a:r>
          </a:p>
          <a:p>
            <a:pPr algn="just"/>
            <a:endParaRPr lang="en-US" b="1" i="1" dirty="0" smtClean="0"/>
          </a:p>
          <a:p>
            <a:pPr marL="0" lvl="1" algn="just"/>
            <a:endParaRPr lang="en-US" dirty="0" smtClean="0">
              <a:sym typeface="Wingdings"/>
            </a:endParaRPr>
          </a:p>
          <a:p>
            <a:pPr marL="0" lvl="1" indent="-342900" algn="just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597600" lvl="2" indent="-342900" algn="just">
              <a:buFont typeface="Arial"/>
              <a:buChar char="•"/>
            </a:pPr>
            <a:endParaRPr lang="en-US" dirty="0">
              <a:sym typeface="Wingdings"/>
            </a:endParaRPr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439" y="668980"/>
            <a:ext cx="5213070" cy="390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93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4" y="149150"/>
            <a:ext cx="6146199" cy="430887"/>
          </a:xfrm>
        </p:spPr>
        <p:txBody>
          <a:bodyPr/>
          <a:lstStyle/>
          <a:p>
            <a:r>
              <a:rPr lang="en-US" dirty="0" smtClean="0"/>
              <a:t>JWST capabilities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64" y="824729"/>
            <a:ext cx="8309553" cy="369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5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4" y="149150"/>
            <a:ext cx="6146199" cy="430887"/>
          </a:xfrm>
        </p:spPr>
        <p:txBody>
          <a:bodyPr/>
          <a:lstStyle/>
          <a:p>
            <a:r>
              <a:rPr lang="en-US" dirty="0" smtClean="0"/>
              <a:t>JWST capabilities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190" y="624574"/>
            <a:ext cx="7167392" cy="381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4" y="149150"/>
            <a:ext cx="6146199" cy="430887"/>
          </a:xfrm>
        </p:spPr>
        <p:txBody>
          <a:bodyPr/>
          <a:lstStyle/>
          <a:p>
            <a:r>
              <a:rPr lang="en-US" dirty="0" smtClean="0"/>
              <a:t>JWST capabilities (imaging)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graphicFrame>
        <p:nvGraphicFramePr>
          <p:cNvPr id="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2912580"/>
              </p:ext>
            </p:extLst>
          </p:nvPr>
        </p:nvGraphicFramePr>
        <p:xfrm>
          <a:off x="665377" y="806949"/>
          <a:ext cx="7766504" cy="2031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718"/>
                <a:gridCol w="1850571"/>
                <a:gridCol w="1678215"/>
                <a:gridCol w="2540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Instrument</a:t>
                      </a:r>
                      <a:endParaRPr lang="en-US" dirty="0"/>
                    </a:p>
                  </a:txBody>
                  <a:tcPr>
                    <a:solidFill>
                      <a:srgbClr val="CC33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Wavelength</a:t>
                      </a:r>
                    </a:p>
                    <a:p>
                      <a:r>
                        <a:rPr lang="en-US" sz="1200" dirty="0" smtClean="0"/>
                        <a:t>(in microns)</a:t>
                      </a:r>
                      <a:endParaRPr lang="en-US" sz="1200" dirty="0"/>
                    </a:p>
                  </a:txBody>
                  <a:tcPr>
                    <a:solidFill>
                      <a:srgbClr val="CC33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 scale</a:t>
                      </a:r>
                    </a:p>
                    <a:p>
                      <a:r>
                        <a:rPr lang="en-US" sz="1200" dirty="0" smtClean="0"/>
                        <a:t>(in mas/pixel)</a:t>
                      </a:r>
                      <a:endParaRPr lang="en-US" sz="1200" dirty="0"/>
                    </a:p>
                  </a:txBody>
                  <a:tcPr>
                    <a:solidFill>
                      <a:srgbClr val="CC33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Field of view</a:t>
                      </a:r>
                    </a:p>
                    <a:p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arcmin</a:t>
                      </a:r>
                      <a:r>
                        <a:rPr lang="en-US" sz="1200" baseline="0" dirty="0" smtClean="0"/>
                        <a:t> x </a:t>
                      </a:r>
                      <a:r>
                        <a:rPr lang="en-US" sz="1200" baseline="0" dirty="0" err="1" smtClean="0"/>
                        <a:t>arcmin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>
                    <a:solidFill>
                      <a:srgbClr val="CC33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NIRCam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0.6-2.3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2.2’ x 4.4’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NIRCam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2.4-5.0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2.2’ x 4.4’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NIRISS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0.9-5.0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2.2</a:t>
                      </a:r>
                      <a:r>
                        <a:rPr lang="en-US" baseline="0" dirty="0" smtClean="0"/>
                        <a:t>’ x 2.2’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MIRI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5.0-28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110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1.3’</a:t>
                      </a:r>
                      <a:r>
                        <a:rPr lang="en-US" baseline="0" dirty="0" smtClean="0"/>
                        <a:t> x 1.7’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44" y="2898495"/>
            <a:ext cx="2262551" cy="163151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970985" y="3440501"/>
            <a:ext cx="5783215" cy="103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/>
              <a:buChar char="•"/>
              <a:defRPr sz="1600" b="1">
                <a:solidFill>
                  <a:srgbClr val="CC3333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1227138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charset="0"/>
              <a:buChar char="•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2pPr>
            <a:lvl3pPr marL="1825625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3pPr>
            <a:lvl4pPr marL="24241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4pPr>
            <a:lvl5pPr marL="30226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More than one order of magnitude sensitivity improvement in some bands.</a:t>
            </a:r>
          </a:p>
          <a:p>
            <a:pPr marL="0" indent="0">
              <a:buNone/>
            </a:pPr>
            <a:r>
              <a:rPr lang="en-US" sz="1400" b="0" dirty="0" smtClean="0"/>
              <a:t>Extremely powerful observatory, a lot of discovery space.</a:t>
            </a:r>
          </a:p>
          <a:p>
            <a:pPr lvl="1"/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741762" y="2841361"/>
            <a:ext cx="363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NIRCam</a:t>
            </a:r>
            <a:r>
              <a:rPr lang="en-US" sz="1200" dirty="0" smtClean="0"/>
              <a:t>: Simultaneous imaging of the same field of view in the ‘blue’ and ‘red’ channels.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214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4" y="149150"/>
            <a:ext cx="6146199" cy="430887"/>
          </a:xfrm>
        </p:spPr>
        <p:txBody>
          <a:bodyPr/>
          <a:lstStyle/>
          <a:p>
            <a:r>
              <a:rPr lang="en-US" dirty="0" smtClean="0"/>
              <a:t>JWST capabilities (spectroscopy)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48430" y="4263976"/>
            <a:ext cx="8686163" cy="40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/>
              <a:buChar char="•"/>
              <a:defRPr sz="1600" b="1">
                <a:solidFill>
                  <a:srgbClr val="CC3333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1227138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charset="0"/>
              <a:buChar char="•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2pPr>
            <a:lvl3pPr marL="1825625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3pPr>
            <a:lvl4pPr marL="24241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4pPr>
            <a:lvl5pPr marL="30226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Take-home message: in JWST, spectroscopy comes in many different flavors</a:t>
            </a:r>
            <a:r>
              <a:rPr lang="en-US" sz="1400" dirty="0" smtClean="0">
                <a:solidFill>
                  <a:schemeClr val="tx1"/>
                </a:solidFill>
              </a:rPr>
              <a:t>…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1762" y="2841361"/>
            <a:ext cx="363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NIRCam</a:t>
            </a:r>
            <a:r>
              <a:rPr lang="en-US" sz="1200" dirty="0" smtClean="0"/>
              <a:t>: Simultaneous imaging of the same field of view in the ‘blue’ and ‘red’ channels. </a:t>
            </a:r>
            <a:endParaRPr lang="en-US" sz="1200" dirty="0"/>
          </a:p>
        </p:txBody>
      </p:sp>
      <p:graphicFrame>
        <p:nvGraphicFramePr>
          <p:cNvPr id="9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758097"/>
              </p:ext>
            </p:extLst>
          </p:nvPr>
        </p:nvGraphicFramePr>
        <p:xfrm>
          <a:off x="517950" y="737014"/>
          <a:ext cx="8163404" cy="3518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3385"/>
                <a:gridCol w="1104032"/>
                <a:gridCol w="1539502"/>
                <a:gridCol w="2041115"/>
                <a:gridCol w="1965370"/>
              </a:tblGrid>
              <a:tr h="4839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Instrument</a:t>
                      </a:r>
                      <a:endParaRPr lang="en-US" sz="1400" dirty="0"/>
                    </a:p>
                  </a:txBody>
                  <a:tcPr>
                    <a:solidFill>
                      <a:srgbClr val="CC33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Type</a:t>
                      </a:r>
                      <a:endParaRPr lang="en-US" sz="1400" dirty="0"/>
                    </a:p>
                  </a:txBody>
                  <a:tcPr>
                    <a:solidFill>
                      <a:srgbClr val="CC33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Wavelength</a:t>
                      </a:r>
                    </a:p>
                    <a:p>
                      <a:r>
                        <a:rPr lang="en-US" sz="1400" dirty="0" smtClean="0"/>
                        <a:t>(microns)</a:t>
                      </a:r>
                      <a:endParaRPr lang="en-US" sz="1400" dirty="0"/>
                    </a:p>
                  </a:txBody>
                  <a:tcPr>
                    <a:solidFill>
                      <a:srgbClr val="CC33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Spectral resolution</a:t>
                      </a:r>
                      <a:endParaRPr lang="en-US" sz="1400" dirty="0"/>
                    </a:p>
                  </a:txBody>
                  <a:tcPr>
                    <a:solidFill>
                      <a:srgbClr val="CC33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Field of view</a:t>
                      </a:r>
                      <a:endParaRPr lang="en-US" sz="1400" dirty="0"/>
                    </a:p>
                  </a:txBody>
                  <a:tcPr>
                    <a:solidFill>
                      <a:srgbClr val="CC3333"/>
                    </a:solidFill>
                  </a:tcPr>
                </a:tc>
              </a:tr>
              <a:tr h="3333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NIRISS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err="1" smtClean="0"/>
                        <a:t>slitless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1.0-2.5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~150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2.2’ x 2.2’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333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NIRCam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err="1" smtClean="0"/>
                        <a:t>slitless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2.4-5.0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~2000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2.2’ x 2.2’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333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NIRSpec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MOS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0.6-5.3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100/1000/[2700]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9 square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arcmin</a:t>
                      </a:r>
                      <a:r>
                        <a:rPr lang="en-US" sz="1400" baseline="0" dirty="0" smtClean="0"/>
                        <a:t>.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333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NIRSpec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IFU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0.6-5.3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100/1000/2700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3” x 3”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333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MIRI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IFU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5.0-28.8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2000-3500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&gt;3” x  &gt;3.9”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333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NIRSpec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SLIT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0.6-5.0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100/1000/2700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Single object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333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MIRI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SLIT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5.0-10.0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60-140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Single object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333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NIRSpec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Aperture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0.6-5.3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100/1000/2700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Single object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333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NIRISS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Aperture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0.6-2.5</a:t>
                      </a:r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Single object</a:t>
                      </a:r>
                      <a:endParaRPr lang="en-US" sz="14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278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4" y="149150"/>
            <a:ext cx="6146199" cy="430887"/>
          </a:xfrm>
        </p:spPr>
        <p:txBody>
          <a:bodyPr/>
          <a:lstStyle/>
          <a:p>
            <a:r>
              <a:rPr lang="en-US" dirty="0" smtClean="0"/>
              <a:t>JWST capabilities (coronagraphy)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941205" y="4195944"/>
            <a:ext cx="7676920" cy="40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/>
              <a:buChar char="•"/>
              <a:defRPr sz="1600" b="1">
                <a:solidFill>
                  <a:srgbClr val="CC3333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1227138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charset="0"/>
              <a:buChar char="•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2pPr>
            <a:lvl3pPr marL="1825625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3pPr>
            <a:lvl4pPr marL="24241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4pPr>
            <a:lvl5pPr marL="30226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Variety of modes covering the complete wavelength range of JWST.</a:t>
            </a:r>
            <a:endParaRPr lang="en-US" sz="1400" dirty="0">
              <a:solidFill>
                <a:schemeClr val="tx1"/>
              </a:solidFill>
            </a:endParaRP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53271"/>
              </p:ext>
            </p:extLst>
          </p:nvPr>
        </p:nvGraphicFramePr>
        <p:xfrm>
          <a:off x="658466" y="828467"/>
          <a:ext cx="8105954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237"/>
                <a:gridCol w="1895587"/>
                <a:gridCol w="1764608"/>
                <a:gridCol w="1533054"/>
                <a:gridCol w="157746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Instrument</a:t>
                      </a:r>
                      <a:endParaRPr lang="en-US" dirty="0"/>
                    </a:p>
                  </a:txBody>
                  <a:tcPr>
                    <a:solidFill>
                      <a:srgbClr val="CC33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Wavelength</a:t>
                      </a:r>
                    </a:p>
                    <a:p>
                      <a:r>
                        <a:rPr lang="en-US" sz="1200" dirty="0" smtClean="0"/>
                        <a:t>(in microns)</a:t>
                      </a:r>
                      <a:endParaRPr lang="en-US" sz="1200" dirty="0"/>
                    </a:p>
                  </a:txBody>
                  <a:tcPr>
                    <a:solidFill>
                      <a:srgbClr val="CC33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 scale</a:t>
                      </a:r>
                    </a:p>
                    <a:p>
                      <a:r>
                        <a:rPr lang="en-US" sz="1200" dirty="0" smtClean="0"/>
                        <a:t>(in mas/pixel)</a:t>
                      </a:r>
                      <a:endParaRPr lang="en-US" sz="1200" dirty="0"/>
                    </a:p>
                  </a:txBody>
                  <a:tcPr>
                    <a:solidFill>
                      <a:srgbClr val="CC33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Field of view</a:t>
                      </a:r>
                      <a:endParaRPr lang="en-US" sz="1200" dirty="0"/>
                    </a:p>
                  </a:txBody>
                  <a:tcPr>
                    <a:solidFill>
                      <a:srgbClr val="CC33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Type</a:t>
                      </a:r>
                      <a:endParaRPr lang="en-US" sz="1800" dirty="0"/>
                    </a:p>
                  </a:txBody>
                  <a:tcPr>
                    <a:solidFill>
                      <a:srgbClr val="CC33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NIRCam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0.6-2.3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20” x 20”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err="1" smtClean="0"/>
                        <a:t>Lyot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NIRCam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2.4-5.0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20” x 20”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err="1" smtClean="0"/>
                        <a:t>Lyot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NIRISS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3.8-4.8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0.1-0.5”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Aperture masking interferometry</a:t>
                      </a:r>
                      <a:endParaRPr lang="en-US" sz="1200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MIRI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10.65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110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24” x 24”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4QPM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MIRI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11.4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110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24” x 24”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4QPM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MIRI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15.5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110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24” x 24”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4QPM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MIRI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110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30” x 30”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err="1" smtClean="0"/>
                        <a:t>Lyot</a:t>
                      </a:r>
                      <a:endParaRPr lang="en-US" dirty="0"/>
                    </a:p>
                  </a:txBody>
                  <a:tcPr>
                    <a:solidFill>
                      <a:srgbClr val="FF66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854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4" y="149150"/>
            <a:ext cx="6146199" cy="430887"/>
          </a:xfrm>
        </p:spPr>
        <p:txBody>
          <a:bodyPr/>
          <a:lstStyle/>
          <a:p>
            <a:r>
              <a:rPr lang="en-US" dirty="0" smtClean="0"/>
              <a:t>JWST capabilities </a:t>
            </a:r>
            <a:r>
              <a:rPr lang="en-US" smtClean="0"/>
              <a:t>- Miscellaneous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8748000" cy="1858015"/>
          </a:xfrm>
        </p:spPr>
        <p:txBody>
          <a:bodyPr/>
          <a:lstStyle/>
          <a:p>
            <a:pPr algn="just"/>
            <a:r>
              <a:rPr lang="en-US" b="1" i="1" dirty="0" smtClean="0"/>
              <a:t>JWST can observe moving targets.</a:t>
            </a:r>
          </a:p>
          <a:p>
            <a:pPr algn="just">
              <a:buFont typeface="Arial"/>
              <a:buChar char="•"/>
            </a:pPr>
            <a:r>
              <a:rPr lang="en-US" dirty="0" smtClean="0">
                <a:sym typeface="Wingdings"/>
              </a:rPr>
              <a:t>Up to 30 mas/s. Covers a lot of the potential Solar System targets.</a:t>
            </a:r>
            <a:endParaRPr lang="en-US" dirty="0">
              <a:sym typeface="Wingdings"/>
            </a:endParaRPr>
          </a:p>
          <a:p>
            <a:pPr indent="0" algn="just"/>
            <a:endParaRPr lang="en-US" b="1" i="1" dirty="0" smtClean="0">
              <a:sym typeface="Wingdings"/>
            </a:endParaRPr>
          </a:p>
          <a:p>
            <a:pPr indent="0" algn="just"/>
            <a:r>
              <a:rPr lang="en-US" b="1" i="1" dirty="0" smtClean="0">
                <a:sym typeface="Wingdings"/>
              </a:rPr>
              <a:t>The cycle-1 calls for proposals will al include the possibility to request for coordinated parallel observations</a:t>
            </a:r>
            <a:r>
              <a:rPr lang="en-US" b="1" i="1" dirty="0" smtClean="0"/>
              <a:t>. </a:t>
            </a:r>
            <a:r>
              <a:rPr lang="en-US" b="1" i="1" dirty="0" smtClean="0">
                <a:sym typeface="Wingdings"/>
              </a:rPr>
              <a:t> great news!</a:t>
            </a:r>
            <a:endParaRPr lang="en-US" dirty="0" smtClean="0">
              <a:sym typeface="Wingdings"/>
            </a:endParaRPr>
          </a:p>
          <a:p>
            <a:pPr marL="0" lvl="1" indent="-342900" algn="just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597600" lvl="2" indent="-342900" algn="just">
              <a:buFont typeface="Arial"/>
              <a:buChar char="•"/>
            </a:pPr>
            <a:endParaRPr lang="en-US" dirty="0">
              <a:sym typeface="Wingdings"/>
            </a:endParaRPr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39" y="2522753"/>
            <a:ext cx="6643255" cy="14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1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8748000" cy="3594788"/>
          </a:xfrm>
        </p:spPr>
        <p:txBody>
          <a:bodyPr/>
          <a:lstStyle/>
          <a:p>
            <a:pPr algn="just"/>
            <a:r>
              <a:rPr lang="en-US" b="1" i="1" dirty="0" smtClean="0"/>
              <a:t>All </a:t>
            </a:r>
            <a:r>
              <a:rPr lang="en-US" b="1" i="1" dirty="0"/>
              <a:t>along this presentation you will see results from work conducted by a large number of teams in Europe, USA and Canada. </a:t>
            </a:r>
          </a:p>
          <a:p>
            <a:pPr algn="just"/>
            <a:endParaRPr lang="en-US" b="1" i="1" dirty="0" smtClean="0"/>
          </a:p>
          <a:p>
            <a:pPr algn="just"/>
            <a:r>
              <a:rPr lang="en-US" b="1" i="1" dirty="0" smtClean="0"/>
              <a:t>Many </a:t>
            </a:r>
            <a:r>
              <a:rPr lang="en-US" b="1" i="1" dirty="0"/>
              <a:t>elements of this presentation are based on existing presentations prepared by other members of the JWST project, the instrument teams and STScI.</a:t>
            </a:r>
          </a:p>
          <a:p>
            <a:pPr algn="just"/>
            <a:endParaRPr lang="en-US" b="1" i="1" dirty="0" smtClean="0"/>
          </a:p>
          <a:p>
            <a:pPr algn="just"/>
            <a:r>
              <a:rPr lang="en-US" b="1" i="1" dirty="0" smtClean="0"/>
              <a:t>A </a:t>
            </a:r>
            <a:r>
              <a:rPr lang="en-US" b="1" i="1" dirty="0"/>
              <a:t>lot of material </a:t>
            </a:r>
            <a:r>
              <a:rPr lang="en-US" b="1" i="1" dirty="0" smtClean="0"/>
              <a:t>used in this presentation is coming from </a:t>
            </a:r>
            <a:r>
              <a:rPr lang="en-US" b="1" i="1" dirty="0"/>
              <a:t>from </a:t>
            </a:r>
            <a:r>
              <a:rPr lang="en-US" b="1" i="1" dirty="0" err="1"/>
              <a:t>STScI’s</a:t>
            </a:r>
            <a:r>
              <a:rPr lang="en-US" b="1" i="1" dirty="0"/>
              <a:t> JWST web </a:t>
            </a:r>
            <a:r>
              <a:rPr lang="en-US" b="1" i="1" dirty="0" smtClean="0"/>
              <a:t>sites (main resources for getting information):</a:t>
            </a:r>
          </a:p>
          <a:p>
            <a:pPr algn="just"/>
            <a:r>
              <a:rPr lang="en-US" b="1" i="1" dirty="0">
                <a:hlinkClick r:id="rId3"/>
              </a:rPr>
              <a:t>https://jwst.stsci.edu</a:t>
            </a:r>
            <a:r>
              <a:rPr lang="en-US" b="1" i="1" dirty="0" smtClean="0">
                <a:hlinkClick r:id="rId3"/>
              </a:rPr>
              <a:t>/</a:t>
            </a:r>
            <a:r>
              <a:rPr lang="en-US" b="1" i="1" dirty="0" smtClean="0"/>
              <a:t> (main site)</a:t>
            </a:r>
          </a:p>
          <a:p>
            <a:pPr algn="just"/>
            <a:r>
              <a:rPr lang="en-US" b="1" i="1" dirty="0">
                <a:hlinkClick r:id="rId4"/>
              </a:rPr>
              <a:t>https://jwst-docs.stsci.edu</a:t>
            </a:r>
            <a:r>
              <a:rPr lang="en-US" b="1" i="1" dirty="0" smtClean="0">
                <a:hlinkClick r:id="rId4"/>
              </a:rPr>
              <a:t>/</a:t>
            </a:r>
            <a:r>
              <a:rPr lang="en-US" b="1" i="1" dirty="0" smtClean="0"/>
              <a:t> (documentation site, work in progress)</a:t>
            </a:r>
          </a:p>
          <a:p>
            <a:pPr algn="just"/>
            <a:endParaRPr lang="en-US" b="1" i="1" dirty="0" smtClean="0"/>
          </a:p>
          <a:p>
            <a:pPr algn="just"/>
            <a:endParaRPr lang="en-US" b="1" i="1" dirty="0"/>
          </a:p>
          <a:p>
            <a:pPr algn="just"/>
            <a:endParaRPr lang="en-US" b="1" i="1" dirty="0"/>
          </a:p>
          <a:p>
            <a:pPr algn="just"/>
            <a:endParaRPr lang="en-US" b="1" i="1" dirty="0"/>
          </a:p>
          <a:p>
            <a:pPr algn="just"/>
            <a:endParaRPr lang="en-US" b="1" i="1" dirty="0" smtClean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14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4" y="149150"/>
            <a:ext cx="6146199" cy="430887"/>
          </a:xfrm>
        </p:spPr>
        <p:txBody>
          <a:bodyPr/>
          <a:lstStyle/>
          <a:p>
            <a:r>
              <a:rPr lang="en-US" dirty="0" smtClean="0"/>
              <a:t>Scientific timeline – cycle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8748000" cy="3621588"/>
          </a:xfrm>
        </p:spPr>
        <p:txBody>
          <a:bodyPr/>
          <a:lstStyle/>
          <a:p>
            <a:pPr algn="just"/>
            <a:r>
              <a:rPr lang="en-US" b="1" i="1" dirty="0" smtClean="0"/>
              <a:t>JWST will launch in October 2018</a:t>
            </a:r>
          </a:p>
          <a:p>
            <a:pPr algn="just"/>
            <a:r>
              <a:rPr lang="en-US" b="1" i="1" dirty="0" smtClean="0"/>
              <a:t>After launch, JWST will deploy (duration ~2-3 weeks) as it cruises toward the Lagrange 2 point.</a:t>
            </a:r>
          </a:p>
          <a:p>
            <a:pPr algn="just"/>
            <a:r>
              <a:rPr lang="en-US" b="1" i="1" dirty="0"/>
              <a:t>I</a:t>
            </a:r>
            <a:r>
              <a:rPr lang="en-US" b="1" i="1" dirty="0" smtClean="0"/>
              <a:t>t will take it ~1 months to reach the vicinity of the Lagrange 2 point around which it will orbit (halo orbit).</a:t>
            </a:r>
            <a:endParaRPr lang="en-US" b="1" i="1" dirty="0"/>
          </a:p>
          <a:p>
            <a:pPr marL="0" lvl="1" algn="just"/>
            <a:r>
              <a:rPr lang="en-US" b="1" dirty="0" smtClean="0">
                <a:sym typeface="Wingdings"/>
              </a:rPr>
              <a:t>The commissioning should be completed 6 months after launch, i.e. in April 2019.</a:t>
            </a:r>
          </a:p>
          <a:p>
            <a:pPr marL="0" lvl="1" algn="just"/>
            <a:endParaRPr lang="en-US" b="1" dirty="0">
              <a:sym typeface="Wingdings"/>
            </a:endParaRPr>
          </a:p>
          <a:p>
            <a:pPr marL="0" lvl="1" algn="ctr"/>
            <a:r>
              <a:rPr lang="en-US" b="1" dirty="0" smtClean="0">
                <a:sym typeface="Wingdings"/>
              </a:rPr>
              <a:t>Cycle 1 is scheduled to start in April-May 2019.</a:t>
            </a:r>
          </a:p>
          <a:p>
            <a:pPr marL="285750" lvl="1" indent="-285750" algn="just">
              <a:buFont typeface="Arial"/>
              <a:buChar char="•"/>
            </a:pPr>
            <a:r>
              <a:rPr lang="en-US" sz="1400" dirty="0" smtClean="0">
                <a:sym typeface="Wingdings"/>
              </a:rPr>
              <a:t>Scientific observations will start as soon as possible, mode per mode.</a:t>
            </a:r>
          </a:p>
          <a:p>
            <a:pPr marL="285750" lvl="1" indent="-285750" algn="just">
              <a:buFont typeface="Arial"/>
              <a:buChar char="•"/>
            </a:pPr>
            <a:r>
              <a:rPr lang="en-US" sz="1400" dirty="0" smtClean="0">
                <a:sym typeface="Wingdings"/>
              </a:rPr>
              <a:t>Full calibration will be achieved progressively during cycle 1.</a:t>
            </a:r>
          </a:p>
          <a:p>
            <a:pPr marL="0" lvl="1" indent="-342900" algn="just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597600" lvl="2" indent="-342900" algn="just">
              <a:buFont typeface="Arial"/>
              <a:buChar char="•"/>
            </a:pPr>
            <a:endParaRPr lang="en-US" dirty="0">
              <a:sym typeface="Wingdings"/>
            </a:endParaRPr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5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4" y="149150"/>
            <a:ext cx="6146199" cy="430887"/>
          </a:xfrm>
        </p:spPr>
        <p:txBody>
          <a:bodyPr/>
          <a:lstStyle/>
          <a:p>
            <a:r>
              <a:rPr lang="en-US" dirty="0" smtClean="0"/>
              <a:t>Scientific timeline – cycle 1 calls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8748000" cy="3621588"/>
          </a:xfrm>
        </p:spPr>
        <p:txBody>
          <a:bodyPr/>
          <a:lstStyle/>
          <a:p>
            <a:pPr algn="just"/>
            <a:r>
              <a:rPr lang="en-US" b="1" i="1" dirty="0" smtClean="0"/>
              <a:t>The first JWST cycle-1 calls have been issued!!!</a:t>
            </a:r>
          </a:p>
          <a:p>
            <a:pPr marL="0" lvl="1" indent="-342900" algn="just">
              <a:buFont typeface="Arial"/>
              <a:buChar char="•"/>
            </a:pPr>
            <a:r>
              <a:rPr lang="en-US" dirty="0" smtClean="0">
                <a:sym typeface="Wingdings"/>
              </a:rPr>
              <a:t>JWST guaranteed time observer (GTO) call for proposals.</a:t>
            </a:r>
          </a:p>
          <a:p>
            <a:pPr marL="597600" lvl="2" indent="-342900" algn="just">
              <a:buFont typeface="Arial"/>
              <a:buChar char="•"/>
            </a:pPr>
            <a:r>
              <a:rPr lang="en-US" dirty="0">
                <a:sym typeface="Wingdings"/>
                <a:hlinkClick r:id="rId3"/>
              </a:rPr>
              <a:t>https://jwst-docs.stsci.edu/display/JSP/JWST+Cycle+1+Guaranteed+Time+Observations+Call+for+</a:t>
            </a:r>
            <a:r>
              <a:rPr lang="en-US" dirty="0" smtClean="0">
                <a:sym typeface="Wingdings"/>
                <a:hlinkClick r:id="rId3"/>
              </a:rPr>
              <a:t>Proposals</a:t>
            </a:r>
            <a:endParaRPr lang="en-US" dirty="0" smtClean="0">
              <a:sym typeface="Wingdings"/>
            </a:endParaRPr>
          </a:p>
          <a:p>
            <a:pPr marL="0" lvl="1" indent="-342900" algn="just">
              <a:buFont typeface="Arial"/>
              <a:buChar char="•"/>
            </a:pPr>
            <a:r>
              <a:rPr lang="en-US" dirty="0" smtClean="0">
                <a:sym typeface="Wingdings"/>
              </a:rPr>
              <a:t>Call for (mandatory) notice of intents for the Early Release Science (ERS) programs.</a:t>
            </a:r>
          </a:p>
          <a:p>
            <a:pPr marL="597600" lvl="2" indent="-342900" algn="just">
              <a:buFont typeface="Arial"/>
              <a:buChar char="•"/>
            </a:pPr>
            <a:r>
              <a:rPr lang="en-US" dirty="0">
                <a:sym typeface="Wingdings"/>
                <a:hlinkClick r:id="rId4"/>
              </a:rPr>
              <a:t>https://jwst-docs.stsci.edu/display/JSP/JWST+Director%27s+Discretionary+Early+Release+Science+Call+for+</a:t>
            </a:r>
            <a:r>
              <a:rPr lang="en-US" dirty="0" smtClean="0">
                <a:sym typeface="Wingdings"/>
                <a:hlinkClick r:id="rId4"/>
              </a:rPr>
              <a:t>Proposals</a:t>
            </a:r>
            <a:endParaRPr lang="en-US" dirty="0" smtClean="0">
              <a:sym typeface="Wingdings"/>
            </a:endParaRPr>
          </a:p>
          <a:p>
            <a:pPr marL="0" lvl="1" algn="just"/>
            <a:endParaRPr lang="en-US" dirty="0">
              <a:sym typeface="Wingdings"/>
            </a:endParaRPr>
          </a:p>
          <a:p>
            <a:pPr algn="just"/>
            <a:r>
              <a:rPr lang="en-US" b="1" i="1" dirty="0" smtClean="0"/>
              <a:t>The call for general observers (GOs) is planned for November 2017.</a:t>
            </a:r>
            <a:endParaRPr lang="en-US" b="1" i="1" dirty="0"/>
          </a:p>
          <a:p>
            <a:pPr marL="0" lvl="1" indent="-342900" algn="just">
              <a:buFont typeface="Arial"/>
              <a:buChar char="•"/>
            </a:pPr>
            <a:r>
              <a:rPr lang="en-US" dirty="0" smtClean="0">
                <a:sym typeface="Wingdings"/>
              </a:rPr>
              <a:t>After the GTO proposals are known and the ERS proposals selected.</a:t>
            </a:r>
            <a:endParaRPr lang="en-US" dirty="0">
              <a:sym typeface="Wingdings"/>
            </a:endParaRPr>
          </a:p>
          <a:p>
            <a:pPr marL="0" lvl="1" algn="just"/>
            <a:endParaRPr lang="en-US" dirty="0" smtClean="0">
              <a:sym typeface="Wingdings"/>
            </a:endParaRPr>
          </a:p>
          <a:p>
            <a:pPr marL="0" lvl="1" indent="-342900" algn="just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597600" lvl="2" indent="-342900" algn="just">
              <a:buFont typeface="Arial"/>
              <a:buChar char="•"/>
            </a:pPr>
            <a:endParaRPr lang="en-US" dirty="0">
              <a:sym typeface="Wingdings"/>
            </a:endParaRPr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4" y="149150"/>
            <a:ext cx="6146199" cy="430887"/>
          </a:xfrm>
        </p:spPr>
        <p:txBody>
          <a:bodyPr/>
          <a:lstStyle/>
          <a:p>
            <a:r>
              <a:rPr lang="en-US" dirty="0" smtClean="0"/>
              <a:t>Scientific timeline – 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8748000" cy="1143164"/>
          </a:xfrm>
        </p:spPr>
        <p:txBody>
          <a:bodyPr/>
          <a:lstStyle/>
          <a:p>
            <a:pPr algn="just"/>
            <a:r>
              <a:rPr lang="en-US" b="1" i="1" dirty="0" smtClean="0"/>
              <a:t>The ERS program is based on director’s discretionary (DD) time.</a:t>
            </a:r>
          </a:p>
          <a:p>
            <a:pPr algn="just">
              <a:buFont typeface="Arial"/>
              <a:buChar char="•"/>
            </a:pPr>
            <a:r>
              <a:rPr lang="en-US" dirty="0" smtClean="0">
                <a:sym typeface="Wingdings"/>
              </a:rPr>
              <a:t>It will have its own selection committee set up by the STScI director.</a:t>
            </a:r>
          </a:p>
          <a:p>
            <a:pPr algn="just">
              <a:buFont typeface="Arial"/>
              <a:buChar char="•"/>
            </a:pPr>
            <a:r>
              <a:rPr lang="en-US" dirty="0" smtClean="0">
                <a:sym typeface="Wingdings"/>
              </a:rPr>
              <a:t>Specific goals.</a:t>
            </a:r>
          </a:p>
          <a:p>
            <a:pPr lvl="1" algn="just">
              <a:buFont typeface="Arial"/>
              <a:buChar char="•"/>
            </a:pP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/>
                <a:hlinkClick r:id="rId3"/>
              </a:rPr>
              <a:t>https</a:t>
            </a:r>
            <a:r>
              <a:rPr lang="en-US" dirty="0">
                <a:sym typeface="Wingdings"/>
                <a:hlinkClick r:id="rId3"/>
              </a:rPr>
              <a:t>://jwst.stsci.edu/science-planning/early-release-science-</a:t>
            </a:r>
            <a:r>
              <a:rPr lang="en-US" dirty="0" smtClean="0">
                <a:sym typeface="Wingdings"/>
                <a:hlinkClick r:id="rId3"/>
              </a:rPr>
              <a:t>program</a:t>
            </a:r>
            <a:endParaRPr lang="en-US" dirty="0" smtClean="0">
              <a:sym typeface="Wingdings"/>
            </a:endParaRPr>
          </a:p>
          <a:p>
            <a:pPr lvl="1" algn="just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0" lvl="1" indent="-342900" algn="just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597600" lvl="2" indent="-342900" algn="just">
              <a:buFont typeface="Arial"/>
              <a:buChar char="•"/>
            </a:pPr>
            <a:endParaRPr lang="en-US" dirty="0">
              <a:sym typeface="Wingdings"/>
            </a:endParaRPr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58919"/>
            <a:ext cx="9144000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6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4" y="149150"/>
            <a:ext cx="6146199" cy="430887"/>
          </a:xfrm>
        </p:spPr>
        <p:txBody>
          <a:bodyPr/>
          <a:lstStyle/>
          <a:p>
            <a:r>
              <a:rPr lang="en-US" dirty="0" smtClean="0"/>
              <a:t>Scientific timeline – 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8748000" cy="812194"/>
          </a:xfrm>
        </p:spPr>
        <p:txBody>
          <a:bodyPr/>
          <a:lstStyle/>
          <a:p>
            <a:pPr algn="just"/>
            <a:r>
              <a:rPr lang="en-US" b="1" i="1" dirty="0" smtClean="0"/>
              <a:t>The ERS proposal submission is a two-step process</a:t>
            </a:r>
          </a:p>
          <a:p>
            <a:pPr algn="just">
              <a:buFont typeface="Arial"/>
              <a:buChar char="•"/>
            </a:pPr>
            <a:r>
              <a:rPr lang="en-US" dirty="0" smtClean="0">
                <a:sym typeface="Wingdings"/>
              </a:rPr>
              <a:t>Mandatory notices of intent &amp; proposals.</a:t>
            </a:r>
          </a:p>
          <a:p>
            <a:pPr lvl="1" algn="just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0" lvl="1" indent="-342900" algn="just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597600" lvl="2" indent="-342900" algn="just">
              <a:buFont typeface="Arial"/>
              <a:buChar char="•"/>
            </a:pPr>
            <a:endParaRPr lang="en-US" dirty="0">
              <a:sym typeface="Wingdings"/>
            </a:endParaRPr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61" y="1646842"/>
            <a:ext cx="8413942" cy="27408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6383" y="3016084"/>
            <a:ext cx="182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We are here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7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4" y="149150"/>
            <a:ext cx="6146199" cy="430887"/>
          </a:xfrm>
        </p:spPr>
        <p:txBody>
          <a:bodyPr/>
          <a:lstStyle/>
          <a:p>
            <a:r>
              <a:rPr lang="en-US" dirty="0" smtClean="0"/>
              <a:t>Scientific timeline – 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20" y="1702324"/>
            <a:ext cx="3569280" cy="2084789"/>
          </a:xfrm>
        </p:spPr>
        <p:txBody>
          <a:bodyPr/>
          <a:lstStyle/>
          <a:p>
            <a:pPr algn="just"/>
            <a:r>
              <a:rPr lang="en-US" b="1" i="1" dirty="0" smtClean="0"/>
              <a:t>The mandatory notices of intent to propose (&gt; 200) have been received.</a:t>
            </a:r>
          </a:p>
          <a:p>
            <a:pPr algn="just"/>
            <a:endParaRPr lang="en-US" b="1" i="1" dirty="0"/>
          </a:p>
          <a:p>
            <a:pPr algn="just"/>
            <a:r>
              <a:rPr lang="en-US" b="1" i="1" dirty="0" smtClean="0"/>
              <a:t>Good presence of European scientists and of Italian ones.</a:t>
            </a:r>
          </a:p>
          <a:p>
            <a:pPr algn="just"/>
            <a:endParaRPr lang="en-US" b="1" i="1" dirty="0" smtClean="0"/>
          </a:p>
          <a:p>
            <a:pPr algn="just"/>
            <a:endParaRPr lang="en-US" b="1" i="1" dirty="0">
              <a:sym typeface="Wingdings"/>
            </a:endParaRPr>
          </a:p>
          <a:p>
            <a:pPr algn="just"/>
            <a:endParaRPr lang="en-US" dirty="0" smtClean="0">
              <a:sym typeface="Wingdings"/>
            </a:endParaRPr>
          </a:p>
          <a:p>
            <a:pPr lvl="1" algn="just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0" lvl="1" indent="-342900" algn="just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597600" lvl="2" indent="-342900" algn="just">
              <a:buFont typeface="Arial"/>
              <a:buChar char="•"/>
            </a:pPr>
            <a:endParaRPr lang="en-US" dirty="0">
              <a:sym typeface="Wingdings"/>
            </a:endParaRPr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403" y="1111187"/>
            <a:ext cx="5099354" cy="306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1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4" y="149150"/>
            <a:ext cx="6146199" cy="430887"/>
          </a:xfrm>
        </p:spPr>
        <p:txBody>
          <a:bodyPr/>
          <a:lstStyle/>
          <a:p>
            <a:r>
              <a:rPr lang="en-US" dirty="0" smtClean="0"/>
              <a:t>Status – Scientific timeline – GTO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8748000" cy="719830"/>
          </a:xfrm>
        </p:spPr>
        <p:txBody>
          <a:bodyPr/>
          <a:lstStyle/>
          <a:p>
            <a:pPr algn="just"/>
            <a:r>
              <a:rPr lang="en-US" b="1" i="1" dirty="0" smtClean="0"/>
              <a:t>The GTO proposal submission is a staggered process extending over most of 2017.</a:t>
            </a:r>
            <a:endParaRPr lang="en-US" dirty="0" smtClean="0">
              <a:sym typeface="Wingdings"/>
            </a:endParaRPr>
          </a:p>
          <a:p>
            <a:pPr marL="0" lvl="1" indent="-342900" algn="just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597600" lvl="2" indent="-342900" algn="just">
              <a:buFont typeface="Arial"/>
              <a:buChar char="•"/>
            </a:pPr>
            <a:endParaRPr lang="en-US" dirty="0">
              <a:sym typeface="Wingdings"/>
            </a:endParaRPr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938" y="1412495"/>
            <a:ext cx="7000009" cy="31287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87438" y="2086314"/>
            <a:ext cx="278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We are almost here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8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4" y="149150"/>
            <a:ext cx="6146199" cy="430887"/>
          </a:xfrm>
        </p:spPr>
        <p:txBody>
          <a:bodyPr/>
          <a:lstStyle/>
          <a:p>
            <a:r>
              <a:rPr lang="en-US" dirty="0" smtClean="0"/>
              <a:t>Scientific timeline - full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97284"/>
            <a:ext cx="3682677" cy="3536921"/>
          </a:xfrm>
        </p:spPr>
        <p:txBody>
          <a:bodyPr/>
          <a:lstStyle/>
          <a:p>
            <a:pPr algn="just"/>
            <a:r>
              <a:rPr lang="en-US" b="1" i="1" dirty="0" smtClean="0"/>
              <a:t>In the background, a lot of work to get the tools and the documentation ready.</a:t>
            </a:r>
          </a:p>
          <a:p>
            <a:pPr algn="just"/>
            <a:r>
              <a:rPr lang="en-US" b="1" i="1" dirty="0" smtClean="0">
                <a:sym typeface="Wingdings"/>
              </a:rPr>
              <a:t>The GTOs and the ERS proposers will try the system.</a:t>
            </a:r>
          </a:p>
          <a:p>
            <a:pPr algn="just"/>
            <a:endParaRPr lang="en-US" b="1" i="1" dirty="0">
              <a:sym typeface="Wingdings"/>
            </a:endParaRPr>
          </a:p>
          <a:p>
            <a:pPr algn="just"/>
            <a:r>
              <a:rPr lang="en-US" b="1" i="1" dirty="0" smtClean="0">
                <a:sym typeface="Wingdings"/>
              </a:rPr>
              <a:t>A lot of additional material will be available for the cycle-1 GO call.</a:t>
            </a:r>
            <a:endParaRPr lang="en-US" dirty="0" smtClean="0">
              <a:sym typeface="Wingdings"/>
            </a:endParaRPr>
          </a:p>
          <a:p>
            <a:pPr lvl="1" algn="just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0" lvl="1" indent="-342900" algn="just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597600" lvl="2" indent="-342900" algn="just">
              <a:buFont typeface="Arial"/>
              <a:buChar char="•"/>
            </a:pPr>
            <a:endParaRPr lang="en-US" dirty="0">
              <a:sym typeface="Wingdings"/>
            </a:endParaRPr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420" y="669636"/>
            <a:ext cx="4278690" cy="381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3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4" y="149150"/>
            <a:ext cx="6146199" cy="430887"/>
          </a:xfrm>
        </p:spPr>
        <p:txBody>
          <a:bodyPr/>
          <a:lstStyle/>
          <a:p>
            <a:r>
              <a:rPr lang="en-US" dirty="0" smtClean="0"/>
              <a:t>Scientific timeline - full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473" y="600233"/>
            <a:ext cx="5579102" cy="396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4" y="149150"/>
            <a:ext cx="6146199" cy="430887"/>
          </a:xfrm>
        </p:spPr>
        <p:txBody>
          <a:bodyPr/>
          <a:lstStyle/>
          <a:p>
            <a:r>
              <a:rPr lang="en-US" dirty="0" smtClean="0"/>
              <a:t>More opportunities to prepare…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8748000" cy="3498436"/>
          </a:xfrm>
        </p:spPr>
        <p:txBody>
          <a:bodyPr/>
          <a:lstStyle/>
          <a:p>
            <a:pPr indent="0" algn="just"/>
            <a:r>
              <a:rPr lang="en-US" b="1" dirty="0" smtClean="0">
                <a:sym typeface="Wingdings"/>
              </a:rPr>
              <a:t>“Science with the Hubble &amp; James Webb space telescopes V” in Venice (20-24 march 2017).</a:t>
            </a:r>
          </a:p>
          <a:p>
            <a:pPr lvl="1" algn="just">
              <a:buFont typeface="Arial"/>
              <a:buChar char="•"/>
            </a:pPr>
            <a:r>
              <a:rPr lang="en-US" dirty="0" smtClean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A 1-day workshop at the end.</a:t>
            </a:r>
          </a:p>
          <a:p>
            <a:pPr indent="0" algn="just"/>
            <a:r>
              <a:rPr lang="en-US" b="1" dirty="0" smtClean="0">
                <a:sym typeface="Wingdings"/>
              </a:rPr>
              <a:t>Special session “Preparing the JWST era” at the EWASS 2017.</a:t>
            </a:r>
          </a:p>
          <a:p>
            <a:pPr lvl="1" algn="just">
              <a:buFont typeface="Arial"/>
              <a:buChar char="•"/>
            </a:pPr>
            <a:r>
              <a:rPr lang="en-US" dirty="0" smtClean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Focusing on learning from the GTO proposals (transferring experience). Work in progress.</a:t>
            </a:r>
          </a:p>
          <a:p>
            <a:pPr indent="0" algn="just"/>
            <a:r>
              <a:rPr lang="en-US" b="1" dirty="0" smtClean="0">
                <a:sym typeface="Wingdings"/>
              </a:rPr>
              <a:t>Second JWST ESAC workshop “Mastering the science instruments and of the observing modes of JWST [get set]” at ESAC (4-6 </a:t>
            </a:r>
            <a:r>
              <a:rPr lang="en-US" b="1" dirty="0">
                <a:sym typeface="Wingdings"/>
              </a:rPr>
              <a:t>O</a:t>
            </a:r>
            <a:r>
              <a:rPr lang="en-US" b="1" dirty="0" smtClean="0">
                <a:sym typeface="Wingdings"/>
              </a:rPr>
              <a:t>ctober 2017).</a:t>
            </a:r>
          </a:p>
          <a:p>
            <a:pPr lvl="1" algn="just">
              <a:buFont typeface="Arial"/>
              <a:buChar char="•"/>
            </a:pPr>
            <a:r>
              <a:rPr lang="en-US" dirty="0" smtClean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Following the successful [on your mark] 2016 edition.</a:t>
            </a:r>
          </a:p>
          <a:p>
            <a:pPr indent="0" algn="just"/>
            <a:r>
              <a:rPr lang="en-US" b="1" dirty="0">
                <a:sym typeface="Wingdings"/>
              </a:rPr>
              <a:t>Workshop “Planning Solar System Observations with </a:t>
            </a:r>
            <a:r>
              <a:rPr lang="en-US" b="1" dirty="0" smtClean="0">
                <a:sym typeface="Wingdings"/>
              </a:rPr>
              <a:t>JWST” in ESTEC (13-15 December 2017).</a:t>
            </a:r>
          </a:p>
          <a:p>
            <a:pPr lvl="1" algn="just">
              <a:buFont typeface="Arial"/>
              <a:buChar char="•"/>
            </a:pPr>
            <a:r>
              <a:rPr lang="en-US" dirty="0" smtClean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Mirroring a similar US workshop planned for November.</a:t>
            </a:r>
          </a:p>
          <a:p>
            <a:pPr algn="just">
              <a:buFont typeface="Arial"/>
              <a:buChar char="•"/>
            </a:pPr>
            <a:endParaRPr lang="en-US" dirty="0">
              <a:sym typeface="Wingdings"/>
            </a:endParaRPr>
          </a:p>
          <a:p>
            <a:pPr indent="0" algn="just"/>
            <a:endParaRPr lang="en-US" dirty="0" smtClean="0">
              <a:sym typeface="Wingdings"/>
            </a:endParaRPr>
          </a:p>
          <a:p>
            <a:pPr lvl="1" algn="just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0" lvl="1" indent="-342900" algn="just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597600" lvl="2" indent="-342900" algn="just">
              <a:buFont typeface="Arial"/>
              <a:buChar char="•"/>
            </a:pPr>
            <a:endParaRPr lang="en-US" dirty="0">
              <a:sym typeface="Wingdings"/>
            </a:endParaRPr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6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58" y="149150"/>
            <a:ext cx="6115528" cy="430887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/>
            <a:endParaRPr lang="en-US" b="1" i="1" dirty="0" smtClean="0"/>
          </a:p>
          <a:p>
            <a:pPr indent="0" algn="ctr"/>
            <a:r>
              <a:rPr lang="en-US" sz="2000" b="1" i="1" dirty="0" smtClean="0">
                <a:solidFill>
                  <a:srgbClr val="FF0000"/>
                </a:solidFill>
              </a:rPr>
              <a:t>Launch in October 2018 (stable) and we can now say we launch next year!</a:t>
            </a:r>
          </a:p>
          <a:p>
            <a:pPr indent="0" algn="ctr"/>
            <a:endParaRPr lang="en-US" b="1" i="1" dirty="0">
              <a:solidFill>
                <a:srgbClr val="FF0000"/>
              </a:solidFill>
            </a:endParaRPr>
          </a:p>
          <a:p>
            <a:pPr indent="0" algn="ctr"/>
            <a:r>
              <a:rPr lang="en-US" b="1" i="1" dirty="0" smtClean="0">
                <a:solidFill>
                  <a:srgbClr val="FF0000"/>
                </a:solidFill>
              </a:rPr>
              <a:t>Some cycle-1 calls for proposals have been issued and the call for GOs will </a:t>
            </a:r>
            <a:r>
              <a:rPr lang="en-US" b="1" i="1" smtClean="0">
                <a:solidFill>
                  <a:srgbClr val="FF0000"/>
                </a:solidFill>
              </a:rPr>
              <a:t>be issued this </a:t>
            </a:r>
            <a:r>
              <a:rPr lang="en-US" b="1" i="1" dirty="0" smtClean="0">
                <a:solidFill>
                  <a:srgbClr val="FF0000"/>
                </a:solidFill>
              </a:rPr>
              <a:t>year also!</a:t>
            </a:r>
          </a:p>
          <a:p>
            <a:pPr indent="0" algn="ctr"/>
            <a:endParaRPr lang="en-US" b="1" i="1" dirty="0"/>
          </a:p>
          <a:p>
            <a:pPr indent="0" algn="ctr"/>
            <a:r>
              <a:rPr lang="en-US" sz="2800" b="1" i="1" dirty="0" smtClean="0"/>
              <a:t>Thanks for your attention</a:t>
            </a:r>
          </a:p>
          <a:p>
            <a:pPr algn="just"/>
            <a:endParaRPr lang="en-US" b="1" i="1" dirty="0"/>
          </a:p>
          <a:p>
            <a:pPr algn="just"/>
            <a:endParaRPr lang="en-US" dirty="0"/>
          </a:p>
          <a:p>
            <a:pPr lvl="1" algn="just"/>
            <a:endParaRPr lang="en-US" dirty="0" smtClean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1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JWST mission overview in 6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27200"/>
            <a:ext cx="7494294" cy="3303720"/>
          </a:xfrm>
        </p:spPr>
        <p:txBody>
          <a:bodyPr/>
          <a:lstStyle/>
          <a:p>
            <a:pPr algn="just"/>
            <a:r>
              <a:rPr lang="en-US" b="1" i="1" dirty="0"/>
              <a:t>JWST will be one of the “great observatories” of the next decade.</a:t>
            </a:r>
          </a:p>
          <a:p>
            <a:pPr algn="just">
              <a:buFont typeface="Arial"/>
              <a:buChar char="•"/>
            </a:pPr>
            <a:r>
              <a:rPr lang="en-US" sz="1400" dirty="0"/>
              <a:t>Often presented as the next step after the Hubble Space Telescope (HST</a:t>
            </a:r>
            <a:r>
              <a:rPr lang="en-US" sz="1400" dirty="0" smtClean="0"/>
              <a:t>).</a:t>
            </a:r>
            <a:endParaRPr lang="en-US" sz="1400" dirty="0"/>
          </a:p>
          <a:p>
            <a:pPr algn="just"/>
            <a:r>
              <a:rPr lang="en-US" b="1" i="1" dirty="0"/>
              <a:t>Joint mission between NASA, ESA and CSA.</a:t>
            </a:r>
          </a:p>
          <a:p>
            <a:pPr algn="just">
              <a:buFont typeface="Arial"/>
              <a:buChar char="•"/>
            </a:pPr>
            <a:r>
              <a:rPr lang="en-US" sz="1400" i="1" dirty="0"/>
              <a:t>High-priority endeavor for the associated astrophysical communities.</a:t>
            </a:r>
          </a:p>
          <a:p>
            <a:pPr algn="just"/>
            <a:r>
              <a:rPr lang="en-US" b="1" i="1" dirty="0"/>
              <a:t>Setup similar to the HST one.</a:t>
            </a:r>
          </a:p>
          <a:p>
            <a:pPr algn="just">
              <a:buFont typeface="Arial"/>
              <a:buChar char="•"/>
            </a:pPr>
            <a:r>
              <a:rPr lang="en-US" sz="1400" i="1" dirty="0"/>
              <a:t>Over the duration of the mission, </a:t>
            </a:r>
            <a:r>
              <a:rPr lang="en-US" sz="1400" i="1" dirty="0" smtClean="0"/>
              <a:t>at least 15</a:t>
            </a:r>
            <a:r>
              <a:rPr lang="en-US" sz="1400" i="1" dirty="0"/>
              <a:t>% of the total JWST observing time goes to ESA member states applicants.</a:t>
            </a:r>
          </a:p>
          <a:p>
            <a:pPr algn="just"/>
            <a:r>
              <a:rPr lang="en-US" b="1" i="1" dirty="0"/>
              <a:t>To be launched </a:t>
            </a:r>
            <a:r>
              <a:rPr lang="en-US" b="1" i="1" dirty="0" smtClean="0"/>
              <a:t>in October 2018 </a:t>
            </a:r>
            <a:r>
              <a:rPr lang="en-US" b="1" i="1" dirty="0"/>
              <a:t>for a minimum mission duration of 5 years (10-year goal).</a:t>
            </a:r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136" y="2694000"/>
            <a:ext cx="1194941" cy="89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135" y="3664185"/>
            <a:ext cx="1194942" cy="79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135" y="1832056"/>
            <a:ext cx="1194942" cy="79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135" y="908704"/>
            <a:ext cx="1194942" cy="87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349938" y="3891118"/>
            <a:ext cx="3443248" cy="747217"/>
            <a:chOff x="1986852" y="5083487"/>
            <a:chExt cx="3773636" cy="8761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811" y="5083487"/>
              <a:ext cx="826677" cy="827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852" y="5144943"/>
              <a:ext cx="885725" cy="760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390" y="5132287"/>
              <a:ext cx="1269702" cy="827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346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JWST mission overview in 6 slides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5" name="Picture 3" descr="JWST-ESA-contributi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990" y="562542"/>
            <a:ext cx="5440347" cy="422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37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JWST mission overview in 6 slides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2980" y="1923799"/>
            <a:ext cx="3350112" cy="267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51" y="720400"/>
            <a:ext cx="4519636" cy="36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3"/>
          <p:cNvSpPr txBox="1">
            <a:spLocks/>
          </p:cNvSpPr>
          <p:nvPr/>
        </p:nvSpPr>
        <p:spPr>
          <a:xfrm>
            <a:off x="1501053" y="6532563"/>
            <a:ext cx="6526212" cy="23177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/>
              <a:t>The past and future of astroPAH research - Noordwijk - 31 October 2016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898427" y="963614"/>
            <a:ext cx="1586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t</a:t>
            </a:r>
            <a:r>
              <a:rPr lang="en-US" sz="1400" b="1" i="1" dirty="0" smtClean="0"/>
              <a:t>he telescope</a:t>
            </a:r>
            <a:endParaRPr lang="en-US" sz="14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3573791" y="2399945"/>
            <a:ext cx="15089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</a:t>
            </a:r>
            <a:r>
              <a:rPr lang="en-US" sz="1200" dirty="0" smtClean="0"/>
              <a:t>econdary mirror</a:t>
            </a:r>
          </a:p>
          <a:p>
            <a:r>
              <a:rPr lang="en-US" sz="1000" dirty="0" smtClean="0"/>
              <a:t>(0.74m diameter)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852692"/>
            <a:ext cx="1788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</a:t>
            </a:r>
            <a:r>
              <a:rPr lang="en-US" sz="1200" dirty="0" smtClean="0"/>
              <a:t>egmented primary mirror</a:t>
            </a:r>
          </a:p>
          <a:p>
            <a:pPr algn="r"/>
            <a:r>
              <a:rPr lang="en-US" sz="1000" dirty="0" smtClean="0"/>
              <a:t>(18 hexagonal mirrors of 1.32m flat-to-flat; collecting surface &gt; 25m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pic>
        <p:nvPicPr>
          <p:cNvPr id="20" name="Picture 19" descr="isim distribution crop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148" y="780417"/>
            <a:ext cx="2413398" cy="169425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75920" y="665396"/>
            <a:ext cx="1852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p</a:t>
            </a:r>
            <a:r>
              <a:rPr lang="en-US" sz="1400" b="1" i="1" dirty="0" smtClean="0"/>
              <a:t>ayload module</a:t>
            </a:r>
            <a:endParaRPr lang="en-US" sz="1400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5650507" y="950730"/>
            <a:ext cx="1570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t</a:t>
            </a:r>
            <a:r>
              <a:rPr lang="en-US" sz="1200" dirty="0" smtClean="0"/>
              <a:t>he 4 instruments and their electronic boxes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5439895" y="4388380"/>
            <a:ext cx="167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t</a:t>
            </a:r>
            <a:r>
              <a:rPr lang="en-US" sz="1400" b="1" i="1" dirty="0" smtClean="0"/>
              <a:t>he spacecraft</a:t>
            </a:r>
            <a:endParaRPr lang="en-US" sz="1400" b="1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" y="4011365"/>
            <a:ext cx="5464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Allows passive cooling of the telescope and the instruments down to ~40K, </a:t>
            </a:r>
            <a:r>
              <a:rPr lang="en-US" sz="1200" dirty="0" smtClean="0"/>
              <a:t>the size of a tennis court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5125305" y="6003316"/>
            <a:ext cx="3813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t</a:t>
            </a:r>
            <a:r>
              <a:rPr lang="en-US" sz="1400" b="1" i="1" dirty="0" smtClean="0"/>
              <a:t>he spacecraft bus and solar panels</a:t>
            </a:r>
            <a:endParaRPr lang="en-US" sz="1400" b="1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3551078" y="1321718"/>
            <a:ext cx="1796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(4 optical elements, only 2 visible here)</a:t>
            </a:r>
            <a:endParaRPr lang="en-US" sz="1000" dirty="0"/>
          </a:p>
        </p:txBody>
      </p:sp>
      <p:pic>
        <p:nvPicPr>
          <p:cNvPr id="27" name="Picture 6" descr="Picture 7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2383" y="3915112"/>
            <a:ext cx="1311617" cy="58181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736456" y="5887366"/>
            <a:ext cx="415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r>
              <a:rPr lang="en-US" sz="1200" dirty="0" smtClean="0"/>
              <a:t>Note that a cryogenic cooler is used to cool JWST’s mid-infrared instrument (MIRI) down to 6-7K.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243974" y="3818477"/>
            <a:ext cx="1589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t</a:t>
            </a:r>
            <a:r>
              <a:rPr lang="en-US" sz="1400" b="1" i="1" dirty="0" smtClean="0"/>
              <a:t>he sunshield</a:t>
            </a:r>
            <a:endParaRPr lang="en-US" sz="1400" b="1" i="1" dirty="0"/>
          </a:p>
        </p:txBody>
      </p:sp>
      <p:cxnSp>
        <p:nvCxnSpPr>
          <p:cNvPr id="32" name="Straight Arrow Connector 31"/>
          <p:cNvCxnSpPr>
            <a:stCxn id="23" idx="0"/>
          </p:cNvCxnSpPr>
          <p:nvPr/>
        </p:nvCxnSpPr>
        <p:spPr>
          <a:xfrm flipV="1">
            <a:off x="6277150" y="4065871"/>
            <a:ext cx="189776" cy="322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281733" y="3401817"/>
            <a:ext cx="163130" cy="407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714944" y="1304806"/>
            <a:ext cx="431128" cy="5242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340835" y="1001905"/>
            <a:ext cx="221390" cy="2330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20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JWST mission overview in 6 slides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sp>
        <p:nvSpPr>
          <p:cNvPr id="16" name="Footer Placeholder 3"/>
          <p:cNvSpPr txBox="1">
            <a:spLocks/>
          </p:cNvSpPr>
          <p:nvPr/>
        </p:nvSpPr>
        <p:spPr>
          <a:xfrm>
            <a:off x="1501053" y="6532563"/>
            <a:ext cx="6526212" cy="23177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/>
              <a:t>The past and future of astroPAH research - Noordwijk - 31 October 2016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25305" y="6003316"/>
            <a:ext cx="3813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t</a:t>
            </a:r>
            <a:r>
              <a:rPr lang="en-US" sz="1400" b="1" i="1" dirty="0" smtClean="0"/>
              <a:t>he spacecraft bus and solar panels</a:t>
            </a:r>
            <a:endParaRPr lang="en-US" sz="1400" b="1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736456" y="5887366"/>
            <a:ext cx="415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r>
              <a:rPr lang="en-US" sz="1200" dirty="0" smtClean="0"/>
              <a:t>Note that a cryogenic cooler is used to cool JWST’s mid-infrared instrument (MIRI) down to 6-7K.</a:t>
            </a:r>
            <a:endParaRPr lang="en-US" sz="10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44" y="637414"/>
            <a:ext cx="7030656" cy="395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6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JWST mission overview in 6 slides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14" name="Picture 26" descr="nircam_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0973" y="792209"/>
            <a:ext cx="821742" cy="61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01" y="2732693"/>
            <a:ext cx="1025782" cy="779595"/>
          </a:xfrm>
          <a:prstGeom prst="rect">
            <a:avLst/>
          </a:prstGeom>
        </p:spPr>
      </p:pic>
      <p:pic>
        <p:nvPicPr>
          <p:cNvPr id="16" name="Picture 15" descr="Logo_Img_661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90" y="3806333"/>
            <a:ext cx="1025782" cy="6838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77" y="1751534"/>
            <a:ext cx="1025782" cy="682145"/>
          </a:xfrm>
          <a:prstGeom prst="rect">
            <a:avLst/>
          </a:prstGeom>
        </p:spPr>
      </p:pic>
      <p:pic>
        <p:nvPicPr>
          <p:cNvPr id="18" name="Picture 17" descr="9415131365_f3b929de9a_o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97" y="802549"/>
            <a:ext cx="1025782" cy="6764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379" y="1767713"/>
            <a:ext cx="689742" cy="6938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874" y="2895958"/>
            <a:ext cx="805022" cy="4126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911" y="3760467"/>
            <a:ext cx="691514" cy="745606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2423641" y="1619312"/>
            <a:ext cx="6618403" cy="9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/>
              <a:buChar char="•"/>
              <a:defRPr sz="1600" b="1">
                <a:solidFill>
                  <a:srgbClr val="CC3333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1227138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charset="0"/>
              <a:buChar char="•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2pPr>
            <a:lvl3pPr marL="1825625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3pPr>
            <a:lvl4pPr marL="24241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4pPr>
            <a:lvl5pPr marL="30226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MIRI = Mid-</a:t>
            </a:r>
            <a:r>
              <a:rPr lang="en-US" sz="1400" dirty="0" err="1" smtClean="0">
                <a:solidFill>
                  <a:schemeClr val="tx1"/>
                </a:solidFill>
              </a:rPr>
              <a:t>InfraRed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Instrument </a:t>
            </a:r>
            <a:r>
              <a:rPr lang="en-US" sz="1400" dirty="0" smtClean="0">
                <a:solidFill>
                  <a:schemeClr val="tx1"/>
                </a:solidFill>
              </a:rPr>
              <a:t>- </a:t>
            </a:r>
            <a:r>
              <a:rPr lang="en-US" sz="1200" dirty="0" smtClean="0">
                <a:solidFill>
                  <a:schemeClr val="tx1"/>
                </a:solidFill>
              </a:rPr>
              <a:t>PIs</a:t>
            </a:r>
            <a:r>
              <a:rPr lang="en-US" sz="1200" dirty="0">
                <a:solidFill>
                  <a:schemeClr val="tx1"/>
                </a:solidFill>
              </a:rPr>
              <a:t>: G. Wright and G. </a:t>
            </a:r>
            <a:r>
              <a:rPr lang="en-US" sz="1200" dirty="0" err="1" smtClean="0">
                <a:solidFill>
                  <a:schemeClr val="tx1"/>
                </a:solidFill>
              </a:rPr>
              <a:t>Rieke</a:t>
            </a: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b="0" dirty="0">
                <a:solidFill>
                  <a:schemeClr val="tx1"/>
                </a:solidFill>
              </a:rPr>
              <a:t>50/50 partnership between a nationally funded consortium of European institutes </a:t>
            </a:r>
            <a:r>
              <a:rPr lang="en-US" sz="1200" b="0" dirty="0" smtClean="0">
                <a:solidFill>
                  <a:schemeClr val="tx1"/>
                </a:solidFill>
              </a:rPr>
              <a:t>(MIRI </a:t>
            </a:r>
            <a:r>
              <a:rPr lang="en-US" sz="1200" b="0" dirty="0">
                <a:solidFill>
                  <a:schemeClr val="tx1"/>
                </a:solidFill>
              </a:rPr>
              <a:t>EC) </a:t>
            </a:r>
            <a:r>
              <a:rPr lang="en-US" sz="1200" b="0" dirty="0" smtClean="0">
                <a:solidFill>
                  <a:schemeClr val="tx1"/>
                </a:solidFill>
              </a:rPr>
              <a:t>+ ESA and </a:t>
            </a:r>
            <a:r>
              <a:rPr lang="en-US" sz="1200" b="0" dirty="0">
                <a:solidFill>
                  <a:schemeClr val="tx1"/>
                </a:solidFill>
              </a:rPr>
              <a:t>NASA/JPL.</a:t>
            </a:r>
          </a:p>
          <a:p>
            <a:pPr marL="0" indent="0">
              <a:buNone/>
            </a:pP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2420099" y="3685232"/>
            <a:ext cx="6621945" cy="99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/>
              <a:buChar char="•"/>
              <a:defRPr sz="1600" b="1">
                <a:solidFill>
                  <a:srgbClr val="CC3333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1227138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charset="0"/>
              <a:buChar char="•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2pPr>
            <a:lvl3pPr marL="1825625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3pPr>
            <a:lvl4pPr marL="24241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4pPr>
            <a:lvl5pPr marL="30226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NIRSpec </a:t>
            </a:r>
            <a:r>
              <a:rPr lang="en-US" sz="1400" dirty="0">
                <a:solidFill>
                  <a:srgbClr val="000000"/>
                </a:solidFill>
              </a:rPr>
              <a:t>= Near-infrared </a:t>
            </a:r>
            <a:r>
              <a:rPr lang="en-US" sz="1400" dirty="0" smtClean="0">
                <a:solidFill>
                  <a:srgbClr val="000000"/>
                </a:solidFill>
              </a:rPr>
              <a:t>Spectrograph</a:t>
            </a:r>
            <a:endParaRPr lang="en-US" sz="1400" dirty="0">
              <a:solidFill>
                <a:srgbClr val="000000"/>
              </a:solidFill>
            </a:endParaRPr>
          </a:p>
          <a:p>
            <a:pPr marL="0" indent="0">
              <a:buFont typeface="Arial"/>
              <a:buNone/>
            </a:pPr>
            <a:r>
              <a:rPr lang="en-US" sz="1200" b="0" dirty="0" smtClean="0">
                <a:solidFill>
                  <a:srgbClr val="000000"/>
                </a:solidFill>
              </a:rPr>
              <a:t>Provided by the European Space Agency. Built for ESA by an industrial consortium led by Airbus Defence and Space.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2423642" y="2640876"/>
            <a:ext cx="6618402" cy="101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/>
              <a:buChar char="•"/>
              <a:defRPr sz="1600" b="1">
                <a:solidFill>
                  <a:srgbClr val="CC3333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1227138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charset="0"/>
              <a:buChar char="•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2pPr>
            <a:lvl3pPr marL="1825625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3pPr>
            <a:lvl4pPr marL="24241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4pPr>
            <a:lvl5pPr marL="30226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Verdana" charset="0"/>
              <a:buChar char="–"/>
              <a:defRPr sz="1600" b="0">
                <a:solidFill>
                  <a:srgbClr val="CC3333"/>
                </a:solidFill>
                <a:latin typeface="+mn-lt"/>
                <a:ea typeface="ＭＳ Ｐゴシック" charset="-128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NIRISS = Near-infrared </a:t>
            </a:r>
            <a:r>
              <a:rPr lang="en-US" sz="1400" dirty="0" smtClean="0">
                <a:solidFill>
                  <a:srgbClr val="000000"/>
                </a:solidFill>
              </a:rPr>
              <a:t>Imager </a:t>
            </a:r>
            <a:r>
              <a:rPr lang="en-US" sz="1400" dirty="0">
                <a:solidFill>
                  <a:srgbClr val="000000"/>
                </a:solidFill>
              </a:rPr>
              <a:t>and </a:t>
            </a:r>
            <a:r>
              <a:rPr lang="en-US" sz="1400" dirty="0" smtClean="0">
                <a:solidFill>
                  <a:srgbClr val="000000"/>
                </a:solidFill>
              </a:rPr>
              <a:t>Slit</a:t>
            </a:r>
            <a:r>
              <a:rPr lang="en-US" sz="1400" dirty="0">
                <a:solidFill>
                  <a:srgbClr val="000000"/>
                </a:solidFill>
              </a:rPr>
              <a:t>-less </a:t>
            </a:r>
            <a:r>
              <a:rPr lang="en-US" sz="1400" dirty="0" smtClean="0">
                <a:solidFill>
                  <a:srgbClr val="000000"/>
                </a:solidFill>
              </a:rPr>
              <a:t>Spectrograph </a:t>
            </a:r>
            <a:endParaRPr lang="en-US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FGS </a:t>
            </a:r>
            <a:r>
              <a:rPr lang="en-US" sz="1400" dirty="0">
                <a:solidFill>
                  <a:srgbClr val="000000"/>
                </a:solidFill>
              </a:rPr>
              <a:t>= Fine Guidance Sensor - </a:t>
            </a:r>
            <a:r>
              <a:rPr lang="en-US" sz="1200" dirty="0">
                <a:solidFill>
                  <a:srgbClr val="000000"/>
                </a:solidFill>
              </a:rPr>
              <a:t>PIs: R. Doyon &amp; C. </a:t>
            </a:r>
            <a:r>
              <a:rPr lang="en-US" sz="1200" dirty="0" err="1">
                <a:solidFill>
                  <a:srgbClr val="000000"/>
                </a:solidFill>
              </a:rPr>
              <a:t>Willott</a:t>
            </a:r>
            <a:endParaRPr lang="en-US" sz="1200" dirty="0">
              <a:solidFill>
                <a:srgbClr val="000000"/>
              </a:solidFill>
            </a:endParaRPr>
          </a:p>
          <a:p>
            <a:pPr marL="0" indent="0">
              <a:buFont typeface="Arial"/>
              <a:buNone/>
            </a:pPr>
            <a:r>
              <a:rPr lang="en-US" sz="1200" b="0" dirty="0" smtClean="0">
                <a:solidFill>
                  <a:srgbClr val="000000"/>
                </a:solidFill>
              </a:rPr>
              <a:t>Provided by the Canadian Space Agency.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2423642" y="800546"/>
            <a:ext cx="6618402" cy="702311"/>
          </a:xfrm>
        </p:spPr>
        <p:txBody>
          <a:bodyPr/>
          <a:lstStyle/>
          <a:p>
            <a:pPr indent="0"/>
            <a:r>
              <a:rPr lang="en-US" sz="1400" b="1" dirty="0"/>
              <a:t>NIRCam </a:t>
            </a:r>
            <a:r>
              <a:rPr lang="en-US" sz="1400" b="1" dirty="0" smtClean="0"/>
              <a:t>= Near-</a:t>
            </a:r>
            <a:r>
              <a:rPr lang="en-US" sz="1400" b="1" dirty="0" err="1" smtClean="0"/>
              <a:t>InfraRed</a:t>
            </a:r>
            <a:r>
              <a:rPr lang="en-US" sz="1400" b="1" dirty="0" smtClean="0"/>
              <a:t> </a:t>
            </a:r>
            <a:r>
              <a:rPr lang="en-US" sz="1400" b="1" dirty="0"/>
              <a:t>Camera - </a:t>
            </a:r>
            <a:r>
              <a:rPr lang="en-US" sz="1200" b="1" dirty="0"/>
              <a:t>PI: M. </a:t>
            </a:r>
            <a:r>
              <a:rPr lang="en-US" sz="1200" b="1" dirty="0" err="1" smtClean="0"/>
              <a:t>Rieke</a:t>
            </a:r>
            <a:endParaRPr lang="en-US" sz="1200" b="1" dirty="0" smtClean="0"/>
          </a:p>
          <a:p>
            <a:pPr marL="0" indent="0">
              <a:buNone/>
            </a:pPr>
            <a:r>
              <a:rPr lang="en-US" sz="1200" dirty="0" smtClean="0"/>
              <a:t>Developed under the responsibility of the University of Arizona.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528510" y="722304"/>
            <a:ext cx="61290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529433" y="1573708"/>
            <a:ext cx="61290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530356" y="2553262"/>
            <a:ext cx="61290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31279" y="3649317"/>
            <a:ext cx="61290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32201" y="4547321"/>
            <a:ext cx="61290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768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nip Single Corner Rectangle 27"/>
          <p:cNvSpPr/>
          <p:nvPr/>
        </p:nvSpPr>
        <p:spPr>
          <a:xfrm>
            <a:off x="292227" y="1655257"/>
            <a:ext cx="7340834" cy="757254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nip Single Corner Rectangle 26"/>
          <p:cNvSpPr/>
          <p:nvPr/>
        </p:nvSpPr>
        <p:spPr>
          <a:xfrm>
            <a:off x="291304" y="827154"/>
            <a:ext cx="7340834" cy="757254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95" y="149150"/>
            <a:ext cx="5828736" cy="430887"/>
          </a:xfrm>
        </p:spPr>
        <p:txBody>
          <a:bodyPr/>
          <a:lstStyle/>
          <a:p>
            <a:r>
              <a:rPr lang="en-US" dirty="0" smtClean="0"/>
              <a:t>JWST mission overview in 6 slides</a:t>
            </a:r>
            <a:endParaRPr lang="en-US" dirty="0"/>
          </a:p>
        </p:txBody>
      </p:sp>
      <p:pic>
        <p:nvPicPr>
          <p:cNvPr id="6" name="Picture 5" descr="logoon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" y="143637"/>
            <a:ext cx="1058466" cy="513976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4177" y="795929"/>
            <a:ext cx="1257866" cy="8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4177" y="1743954"/>
            <a:ext cx="1257866" cy="69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fomalhaut_atc_bi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4177" y="2505363"/>
            <a:ext cx="1257866" cy="94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ssc2004-08d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4177" y="3547199"/>
            <a:ext cx="1257866" cy="94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8315990" y="4214032"/>
            <a:ext cx="8152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00" dirty="0">
                <a:solidFill>
                  <a:schemeClr val="bg1"/>
                </a:solidFill>
              </a:rPr>
              <a:t>Artist view – R. Hurt</a:t>
            </a: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8285857" y="3153119"/>
            <a:ext cx="8694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00" dirty="0">
                <a:solidFill>
                  <a:schemeClr val="bg1"/>
                </a:solidFill>
              </a:rPr>
              <a:t>Artist view – D. Hardy</a:t>
            </a:r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7796877" y="2248731"/>
            <a:ext cx="114029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00" dirty="0">
                <a:solidFill>
                  <a:schemeClr val="bg1"/>
                </a:solidFill>
              </a:rPr>
              <a:t>Hubble Ultra-deep Field</a:t>
            </a: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7787352" y="1359294"/>
            <a:ext cx="6659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00">
                <a:solidFill>
                  <a:schemeClr val="bg1"/>
                </a:solidFill>
              </a:rPr>
              <a:t>Sketch -  P. Geil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32615" y="871673"/>
            <a:ext cx="7152914" cy="716684"/>
          </a:xfrm>
        </p:spPr>
        <p:txBody>
          <a:bodyPr/>
          <a:lstStyle/>
          <a:p>
            <a:r>
              <a:rPr lang="en-US" b="1" dirty="0"/>
              <a:t>The end of the dark ages: first light and re-ionization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29" name="Snip Single Corner Rectangle 28"/>
          <p:cNvSpPr/>
          <p:nvPr/>
        </p:nvSpPr>
        <p:spPr>
          <a:xfrm>
            <a:off x="293149" y="2495011"/>
            <a:ext cx="7340834" cy="757254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nip Single Corner Rectangle 29"/>
          <p:cNvSpPr/>
          <p:nvPr/>
        </p:nvSpPr>
        <p:spPr>
          <a:xfrm>
            <a:off x="294072" y="3334765"/>
            <a:ext cx="7340834" cy="757254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351972" y="1653176"/>
            <a:ext cx="7152914" cy="71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b="1" dirty="0"/>
              <a:t>The assembly of galaxies: the formation and evolution of galaxies.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352894" y="2504580"/>
            <a:ext cx="7152914" cy="71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b="1" dirty="0"/>
              <a:t>The birth of stars and proto-planetary systems.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353817" y="3344334"/>
            <a:ext cx="7152914" cy="71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b="1" dirty="0"/>
              <a:t>Planetary systems (including our solar system and exoplanets) and the origin of life.</a:t>
            </a:r>
          </a:p>
        </p:txBody>
      </p:sp>
      <p:grpSp>
        <p:nvGrpSpPr>
          <p:cNvPr id="34" name="Group 1"/>
          <p:cNvGrpSpPr>
            <a:grpSpLocks/>
          </p:cNvGrpSpPr>
          <p:nvPr/>
        </p:nvGrpSpPr>
        <p:grpSpPr bwMode="auto">
          <a:xfrm>
            <a:off x="3061685" y="4183966"/>
            <a:ext cx="3993163" cy="532917"/>
            <a:chOff x="6303963" y="5551488"/>
            <a:chExt cx="2676525" cy="704850"/>
          </a:xfrm>
        </p:grpSpPr>
        <p:sp>
          <p:nvSpPr>
            <p:cNvPr id="35" name="Rounded Rectangle 34"/>
            <p:cNvSpPr/>
            <p:nvPr/>
          </p:nvSpPr>
          <p:spPr>
            <a:xfrm>
              <a:off x="6303963" y="5551488"/>
              <a:ext cx="2676525" cy="704850"/>
            </a:xfrm>
            <a:prstGeom prst="roundRect">
              <a:avLst/>
            </a:prstGeom>
            <a:solidFill>
              <a:srgbClr val="FF6666">
                <a:alpha val="10000"/>
              </a:srgbClr>
            </a:solidFill>
            <a:ln>
              <a:solidFill>
                <a:srgbClr val="CC33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TextBox 1"/>
            <p:cNvSpPr txBox="1">
              <a:spLocks noChangeArrowheads="1"/>
            </p:cNvSpPr>
            <p:nvPr/>
          </p:nvSpPr>
          <p:spPr bwMode="auto">
            <a:xfrm>
              <a:off x="6804025" y="5588000"/>
              <a:ext cx="2144981" cy="610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/>
                <a:t>See Gardner et al., 2006, Space Science Reviews,123, 485</a:t>
              </a:r>
            </a:p>
          </p:txBody>
        </p:sp>
        <p:pic>
          <p:nvPicPr>
            <p:cNvPr id="37" name="Picture 7" descr="SRD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356" y="5649577"/>
              <a:ext cx="365450" cy="5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4341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 Mac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schemas.microsoft.com/office/2006/metadata/properties"/>
    <ds:schemaRef ds:uri="http://schemas.microsoft.com/office/2006/documentManagement/types"/>
    <ds:schemaRef ds:uri="f2760952-b3bb-408f-ace6-eb1e07642b8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Mac Presentation 16-9.potx</Template>
  <TotalTime>1922</TotalTime>
  <Words>2243</Words>
  <Application>Microsoft Macintosh PowerPoint</Application>
  <PresentationFormat>On-screen Show (16:9)</PresentationFormat>
  <Paragraphs>373</Paragraphs>
  <Slides>39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ESA Mac Presentation 16-9</vt:lpstr>
      <vt:lpstr>PowerPoint Presentation</vt:lpstr>
      <vt:lpstr>Contents of the JWST presentation</vt:lpstr>
      <vt:lpstr>Acknowledgements</vt:lpstr>
      <vt:lpstr>JWST mission overview in 6 slides</vt:lpstr>
      <vt:lpstr>JWST mission overview in 6 slides</vt:lpstr>
      <vt:lpstr>JWST mission overview in 6 slides</vt:lpstr>
      <vt:lpstr>JWST mission overview in 6 slides</vt:lpstr>
      <vt:lpstr>JWST mission overview in 6 slides</vt:lpstr>
      <vt:lpstr>JWST mission overview in 6 slides</vt:lpstr>
      <vt:lpstr>Status – Hardware - OTIS</vt:lpstr>
      <vt:lpstr>Status – Hardware - OTIS</vt:lpstr>
      <vt:lpstr>Status – Hardware - OTIS</vt:lpstr>
      <vt:lpstr>Status – Hardware - OTIS</vt:lpstr>
      <vt:lpstr>Status – Hardware - OTIS</vt:lpstr>
      <vt:lpstr>Status – Hardware - OTIS</vt:lpstr>
      <vt:lpstr>Status – Hardware - OTIS</vt:lpstr>
      <vt:lpstr>Status – Hardware - OTIS</vt:lpstr>
      <vt:lpstr>Status – Hardware - OTIS</vt:lpstr>
      <vt:lpstr>Status – Hardware - sunshield</vt:lpstr>
      <vt:lpstr>Status – Hardware - sunshield</vt:lpstr>
      <vt:lpstr>Status – Hardware - sunshield</vt:lpstr>
      <vt:lpstr>Status – Hardware - spacecraft</vt:lpstr>
      <vt:lpstr>Status – Schedule and contingency</vt:lpstr>
      <vt:lpstr>JWST capabilities</vt:lpstr>
      <vt:lpstr>JWST capabilities</vt:lpstr>
      <vt:lpstr>JWST capabilities (imaging)</vt:lpstr>
      <vt:lpstr>JWST capabilities (spectroscopy)</vt:lpstr>
      <vt:lpstr>JWST capabilities (coronagraphy)</vt:lpstr>
      <vt:lpstr>JWST capabilities - Miscellaneous</vt:lpstr>
      <vt:lpstr>Scientific timeline – cycle 1</vt:lpstr>
      <vt:lpstr>Scientific timeline – cycle 1 calls</vt:lpstr>
      <vt:lpstr>Scientific timeline – ERS</vt:lpstr>
      <vt:lpstr>Scientific timeline – ERS</vt:lpstr>
      <vt:lpstr>Scientific timeline – ERS</vt:lpstr>
      <vt:lpstr>Status – Scientific timeline – GTO</vt:lpstr>
      <vt:lpstr>Scientific timeline - full</vt:lpstr>
      <vt:lpstr>Scientific timeline - full</vt:lpstr>
      <vt:lpstr>More opportunities to prepare…</vt:lpstr>
      <vt:lpstr>Conclusion</vt:lpstr>
    </vt:vector>
  </TitlesOfParts>
  <Manager/>
  <Company>ESA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JWST/NIRSpec</dc:title>
  <dc:subject>JWST SWG monthly science teleconference</dc:subject>
  <dc:creator/>
  <cp:keywords/>
  <dc:description/>
  <cp:lastModifiedBy>Marco Sirianni</cp:lastModifiedBy>
  <cp:revision>556</cp:revision>
  <cp:lastPrinted>2008-08-26T16:26:23Z</cp:lastPrinted>
  <dcterms:created xsi:type="dcterms:W3CDTF">2009-03-03T09:28:14Z</dcterms:created>
  <dcterms:modified xsi:type="dcterms:W3CDTF">2017-03-21T09:13:43Z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