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57" r:id="rId6"/>
    <p:sldId id="279" r:id="rId7"/>
    <p:sldId id="270" r:id="rId8"/>
    <p:sldId id="274" r:id="rId9"/>
    <p:sldId id="277" r:id="rId10"/>
    <p:sldId id="278" r:id="rId11"/>
    <p:sldId id="280" r:id="rId12"/>
    <p:sldId id="267" r:id="rId13"/>
    <p:sldId id="281" r:id="rId14"/>
    <p:sldId id="272" r:id="rId15"/>
    <p:sldId id="259" r:id="rId16"/>
    <p:sldId id="282" r:id="rId17"/>
    <p:sldId id="285" r:id="rId18"/>
    <p:sldId id="284" r:id="rId19"/>
  </p:sldIdLst>
  <p:sldSz cx="9144000" cy="5143500" type="screen16x9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8E8"/>
    <a:srgbClr val="BCBCBC"/>
    <a:srgbClr val="F2F2F2"/>
    <a:srgbClr val="0098DB"/>
    <a:srgbClr val="00549F"/>
    <a:srgbClr val="FDC82F"/>
    <a:srgbClr val="00338D"/>
    <a:srgbClr val="D0103A"/>
    <a:srgbClr val="008542"/>
    <a:srgbClr val="E37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33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-128" y="-2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17/03/17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3550" y="693738"/>
            <a:ext cx="61579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jpe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50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1856096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00249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smtClean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89119" y="489942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38" name="Picture 37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0.png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image" Target="../media/image23.png"/><Relationship Id="rId34" Type="http://schemas.openxmlformats.org/officeDocument/2006/relationships/image" Target="../media/image24.png"/><Relationship Id="rId35" Type="http://schemas.openxmlformats.org/officeDocument/2006/relationships/image" Target="../media/image25.png"/><Relationship Id="rId36" Type="http://schemas.openxmlformats.org/officeDocument/2006/relationships/image" Target="../media/image26.png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2" Type="http://schemas.openxmlformats.org/officeDocument/2006/relationships/image" Target="../media/image2.jpeg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5" Type="http://schemas.openxmlformats.org/officeDocument/2006/relationships/image" Target="../media/image5.png"/><Relationship Id="rId16" Type="http://schemas.openxmlformats.org/officeDocument/2006/relationships/image" Target="../media/image6.png"/><Relationship Id="rId17" Type="http://schemas.openxmlformats.org/officeDocument/2006/relationships/image" Target="../media/image7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23122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76787"/>
            <a:ext cx="9144000" cy="366713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165600" y="4575600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2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r>
              <a:rPr lang="en-GB" sz="800" noProof="1" smtClean="0">
                <a:solidFill>
                  <a:schemeClr val="bg2"/>
                </a:solidFill>
              </a:rPr>
              <a:t>  Rome meeting    ESA | 17/03/2017 | Slide  </a:t>
            </a:r>
            <a:fld id="{71EAD4F2-866B-304A-9A50-FC7592816342}" type="slidenum">
              <a:rPr lang="en-GB" sz="800" noProof="1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41" name="Picture 40" descr="at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b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ca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ch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cz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d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dk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e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es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fi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fr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g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hu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i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i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l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nl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no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p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pt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r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se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uk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si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1" r:id="rId2"/>
    <p:sldLayoutId id="2147483932" r:id="rId3"/>
    <p:sldLayoutId id="2147483933" r:id="rId4"/>
    <p:sldLayoutId id="2147483934" r:id="rId5"/>
    <p:sldLayoutId id="2147483930" r:id="rId6"/>
    <p:sldLayoutId id="2147483936" r:id="rId7"/>
    <p:sldLayoutId id="2147483937" r:id="rId8"/>
    <p:sldLayoutId id="2147483938" r:id="rId9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4" Type="http://schemas.openxmlformats.org/officeDocument/2006/relationships/image" Target="../media/image43.jpeg"/><Relationship Id="rId5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4" Type="http://schemas.openxmlformats.org/officeDocument/2006/relationships/image" Target="../media/image46.jpeg"/><Relationship Id="rId5" Type="http://schemas.microsoft.com/office/2007/relationships/hdphoto" Target="../media/hdphoto15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1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Relationship Id="rId3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microsoft.com/office/2007/relationships/hdphoto" Target="../media/hdphoto5.wdp"/><Relationship Id="rId5" Type="http://schemas.openxmlformats.org/officeDocument/2006/relationships/image" Target="../media/image36.jpeg"/><Relationship Id="rId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microsoft.com/office/2007/relationships/hdphoto" Target="../media/hdphoto7.wdp"/><Relationship Id="rId5" Type="http://schemas.openxmlformats.org/officeDocument/2006/relationships/image" Target="../media/image36.jpeg"/><Relationship Id="rId6" Type="http://schemas.microsoft.com/office/2007/relationships/hdphoto" Target="../media/hdphoto8.wdp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microsoft.com/office/2007/relationships/hdphoto" Target="../media/hdphoto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532948" y="1778236"/>
            <a:ext cx="797242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GB" sz="320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JWST ETC MIRI Demo</a:t>
            </a:r>
            <a:endParaRPr lang="en-GB" sz="3200" dirty="0">
              <a:solidFill>
                <a:schemeClr val="bg1">
                  <a:lumMod val="95000"/>
                </a:schemeClr>
              </a:solidFill>
              <a:latin typeface="Verdana"/>
              <a:ea typeface="+mj-ea"/>
              <a:cs typeface="Verdana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628630" y="2793600"/>
            <a:ext cx="2848079" cy="3693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 smtClean="0">
                <a:solidFill>
                  <a:schemeClr val="bg1"/>
                </a:solidFill>
              </a:rPr>
              <a:t>Macarena Garcia Marin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615600" y="3261600"/>
            <a:ext cx="2983734" cy="3693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 smtClean="0">
                <a:solidFill>
                  <a:schemeClr val="bg1"/>
                </a:solidFill>
              </a:rPr>
              <a:t>European Space Agency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7-03-15 11.20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01" y="595853"/>
            <a:ext cx="5463250" cy="411102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ETC Results: MIRI MRS (IFU)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71748" y="1046681"/>
            <a:ext cx="2953198" cy="3046987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Note on the MIRI detectors:</a:t>
            </a:r>
          </a:p>
          <a:p>
            <a:endParaRPr lang="en-US" sz="1200" dirty="0" smtClean="0"/>
          </a:p>
          <a:p>
            <a:r>
              <a:rPr lang="en-US" sz="1200" dirty="0" smtClean="0"/>
              <a:t>The SNR reached will vary depending on the </a:t>
            </a:r>
            <a:r>
              <a:rPr lang="en-US" sz="1200" dirty="0" err="1" smtClean="0"/>
              <a:t>Ngroups</a:t>
            </a:r>
            <a:r>
              <a:rPr lang="en-US" sz="1200" dirty="0" smtClean="0"/>
              <a:t> and </a:t>
            </a:r>
            <a:r>
              <a:rPr lang="en-US" sz="1200" dirty="0" err="1" smtClean="0"/>
              <a:t>Nints</a:t>
            </a:r>
            <a:r>
              <a:rPr lang="en-US" sz="1200" dirty="0" smtClean="0"/>
              <a:t>. </a:t>
            </a:r>
          </a:p>
          <a:p>
            <a:endParaRPr lang="en-US" sz="1200" dirty="0"/>
          </a:p>
          <a:p>
            <a:r>
              <a:rPr lang="en-US" sz="1200" dirty="0" smtClean="0"/>
              <a:t>One example: </a:t>
            </a:r>
            <a:r>
              <a:rPr lang="en-US" sz="1200" dirty="0"/>
              <a:t>Using the MULTIACCUM noise model equations from Rauscher with MIRI detector read </a:t>
            </a:r>
            <a:r>
              <a:rPr lang="en-US" sz="1200" dirty="0" smtClean="0"/>
              <a:t>noise (SLOW mode) </a:t>
            </a:r>
            <a:r>
              <a:rPr lang="en-US" sz="1200" dirty="0"/>
              <a:t>and dark current values from </a:t>
            </a:r>
            <a:r>
              <a:rPr lang="en-US" sz="1200" dirty="0" err="1" smtClean="0"/>
              <a:t>Ressler</a:t>
            </a:r>
            <a:r>
              <a:rPr lang="en-US" sz="1200" dirty="0"/>
              <a:t> </a:t>
            </a:r>
            <a:r>
              <a:rPr lang="en-US" sz="1200" dirty="0" smtClean="0"/>
              <a:t>et al 2015</a:t>
            </a:r>
          </a:p>
          <a:p>
            <a:endParaRPr lang="en-US" sz="1200" dirty="0" smtClean="0"/>
          </a:p>
          <a:p>
            <a:r>
              <a:rPr lang="en-US" sz="1200" dirty="0" err="1"/>
              <a:t>N</a:t>
            </a:r>
            <a:r>
              <a:rPr lang="en-US" sz="1200" dirty="0" err="1" smtClean="0"/>
              <a:t>groups</a:t>
            </a:r>
            <a:r>
              <a:rPr lang="en-US" sz="1200" dirty="0"/>
              <a:t>=10, </a:t>
            </a:r>
            <a:r>
              <a:rPr lang="en-US" sz="1200" dirty="0" err="1"/>
              <a:t>N</a:t>
            </a:r>
            <a:r>
              <a:rPr lang="en-US" sz="1200" dirty="0" err="1" smtClean="0"/>
              <a:t>int</a:t>
            </a:r>
            <a:r>
              <a:rPr lang="en-US" sz="1200" dirty="0"/>
              <a:t>=1: SNR=15.4</a:t>
            </a:r>
          </a:p>
          <a:p>
            <a:r>
              <a:rPr lang="en-US" sz="1200" dirty="0" err="1"/>
              <a:t>N</a:t>
            </a:r>
            <a:r>
              <a:rPr lang="en-US" sz="1200" dirty="0" err="1" smtClean="0"/>
              <a:t>groups</a:t>
            </a:r>
            <a:r>
              <a:rPr lang="en-US" sz="1200" dirty="0"/>
              <a:t>=20, </a:t>
            </a:r>
            <a:r>
              <a:rPr lang="en-US" sz="1200" dirty="0" err="1"/>
              <a:t>N</a:t>
            </a:r>
            <a:r>
              <a:rPr lang="en-US" sz="1200" dirty="0" err="1" smtClean="0"/>
              <a:t>int</a:t>
            </a:r>
            <a:r>
              <a:rPr lang="en-US" sz="1200" dirty="0"/>
              <a:t>=1: SNR=29.9</a:t>
            </a:r>
          </a:p>
          <a:p>
            <a:r>
              <a:rPr lang="en-US" sz="1200" dirty="0" err="1"/>
              <a:t>N</a:t>
            </a:r>
            <a:r>
              <a:rPr lang="en-US" sz="1200" dirty="0" err="1" smtClean="0"/>
              <a:t>groups</a:t>
            </a:r>
            <a:r>
              <a:rPr lang="en-US" sz="1200" dirty="0"/>
              <a:t>=10, </a:t>
            </a:r>
            <a:r>
              <a:rPr lang="en-US" sz="1200" dirty="0" err="1" smtClean="0"/>
              <a:t>Nint</a:t>
            </a:r>
            <a:r>
              <a:rPr lang="en-US" sz="1200" dirty="0"/>
              <a:t>=2: SNR=</a:t>
            </a:r>
            <a:r>
              <a:rPr lang="en-US" sz="1200" dirty="0" smtClean="0"/>
              <a:t>21.8</a:t>
            </a:r>
          </a:p>
        </p:txBody>
      </p:sp>
    </p:spTree>
    <p:extLst>
      <p:ext uri="{BB962C8B-B14F-4D97-AF65-F5344CB8AC3E}">
        <p14:creationId xmlns:p14="http://schemas.microsoft.com/office/powerpoint/2010/main" val="626431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ETC: MIRI Imaging</a:t>
            </a:r>
            <a:endParaRPr lang="en-US" dirty="0"/>
          </a:p>
        </p:txBody>
      </p:sp>
      <p:pic>
        <p:nvPicPr>
          <p:cNvPr id="6" name="Picture 5" descr="Screen Shot 2017-03-15 at 11.25.31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64" t="33167" r="5885" b="17706"/>
          <a:stretch/>
        </p:blipFill>
        <p:spPr>
          <a:xfrm>
            <a:off x="302589" y="691429"/>
            <a:ext cx="8679363" cy="3532029"/>
          </a:xfrm>
          <a:prstGeom prst="rect">
            <a:avLst/>
          </a:prstGeom>
        </p:spPr>
      </p:pic>
      <p:pic>
        <p:nvPicPr>
          <p:cNvPr id="7" name="Picture 6" descr="Screen Shot 2017-03-15 at 11.24.00.pn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087" y="2600110"/>
            <a:ext cx="3605002" cy="184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51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ETC: MIRI </a:t>
            </a:r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dirty="0" smtClean="0"/>
              <a:t>ow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esolution 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pectrograph</a:t>
            </a:r>
            <a:endParaRPr lang="en-US" dirty="0"/>
          </a:p>
        </p:txBody>
      </p:sp>
      <p:pic>
        <p:nvPicPr>
          <p:cNvPr id="6" name="Picture 5" descr="Screen Shot 2017-03-15 at 11.25.36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377" y="979082"/>
            <a:ext cx="7421027" cy="33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69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ETC: MIRI </a:t>
            </a:r>
            <a:r>
              <a:rPr lang="en-US" dirty="0" err="1" smtClean="0"/>
              <a:t>Coronagraphy</a:t>
            </a:r>
            <a:endParaRPr lang="en-US" dirty="0"/>
          </a:p>
        </p:txBody>
      </p:sp>
      <p:pic>
        <p:nvPicPr>
          <p:cNvPr id="3" name="Picture 2" descr="Screen Shot 2017-03-15 at 11.23.30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443" y="793854"/>
            <a:ext cx="8168165" cy="3678182"/>
          </a:xfrm>
          <a:prstGeom prst="rect">
            <a:avLst/>
          </a:prstGeom>
        </p:spPr>
      </p:pic>
      <p:pic>
        <p:nvPicPr>
          <p:cNvPr id="4" name="Picture 3" descr="Screen Shot 2017-03-15 at 11.25.45.pn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26" y="2237686"/>
            <a:ext cx="3174771" cy="2287268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015616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Issues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23353" y="668785"/>
            <a:ext cx="7905750" cy="4859866"/>
          </a:xfrm>
          <a:prstGeom prst="rect">
            <a:avLst/>
          </a:prstGeom>
        </p:spPr>
        <p:txBody>
          <a:bodyPr/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Timing issues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SLOW mode frame time: </a:t>
            </a:r>
            <a:r>
              <a:rPr lang="en-US" b="1" dirty="0">
                <a:solidFill>
                  <a:srgbClr val="000000"/>
                </a:solidFill>
              </a:rPr>
              <a:t>time </a:t>
            </a:r>
            <a:r>
              <a:rPr lang="en-US" dirty="0">
                <a:solidFill>
                  <a:srgbClr val="000000"/>
                </a:solidFill>
              </a:rPr>
              <a:t>is 23.89 s but ETC uses 28.9 </a:t>
            </a:r>
            <a:r>
              <a:rPr lang="en-US" dirty="0" smtClean="0">
                <a:solidFill>
                  <a:srgbClr val="000000"/>
                </a:solidFill>
              </a:rPr>
              <a:t>s.</a:t>
            </a:r>
            <a:endParaRPr lang="en-US" dirty="0" smtClean="0">
              <a:solidFill>
                <a:schemeClr val="tx1"/>
              </a:solidFill>
            </a:endParaRPr>
          </a:p>
          <a:p>
            <a:pPr lvl="1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US" dirty="0" smtClean="0">
                <a:solidFill>
                  <a:schemeClr val="tx1"/>
                </a:solidFill>
              </a:rPr>
              <a:t>eported exposure time: </a:t>
            </a:r>
            <a:r>
              <a:rPr lang="en-US" dirty="0">
                <a:solidFill>
                  <a:srgbClr val="000000"/>
                </a:solidFill>
              </a:rPr>
              <a:t>Time reported assumes 2 </a:t>
            </a:r>
            <a:r>
              <a:rPr lang="en-US" dirty="0" smtClean="0">
                <a:solidFill>
                  <a:srgbClr val="000000"/>
                </a:solidFill>
              </a:rPr>
              <a:t>additional groups</a:t>
            </a:r>
            <a:endParaRPr lang="en-US" b="1" dirty="0">
              <a:solidFill>
                <a:srgbClr val="000000"/>
              </a:solidFill>
            </a:endParaRPr>
          </a:p>
          <a:p>
            <a:pPr indent="0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etc_fastframetime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865"/>
            <a:ext cx="5983117" cy="2662862"/>
          </a:xfrm>
          <a:prstGeom prst="rect">
            <a:avLst/>
          </a:prstGeom>
        </p:spPr>
      </p:pic>
      <p:pic>
        <p:nvPicPr>
          <p:cNvPr id="5" name="Picture 4" descr="etc_fastframetime_com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037" y="2491651"/>
            <a:ext cx="6210300" cy="12573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6" name="Oval 5"/>
          <p:cNvSpPr/>
          <p:nvPr/>
        </p:nvSpPr>
        <p:spPr>
          <a:xfrm>
            <a:off x="939203" y="3797259"/>
            <a:ext cx="978887" cy="383695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290290" y="3274885"/>
            <a:ext cx="978887" cy="383695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36990" y="4511726"/>
            <a:ext cx="2807010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Based on original slide from S. Kendrew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87627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Issues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23353" y="668785"/>
            <a:ext cx="7905750" cy="4859866"/>
          </a:xfrm>
          <a:prstGeom prst="rect">
            <a:avLst/>
          </a:prstGeom>
        </p:spPr>
        <p:txBody>
          <a:bodyPr/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Saturation limits: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Updated detector information.</a:t>
            </a:r>
          </a:p>
          <a:p>
            <a:pPr marL="0" lvl="1" indent="-34290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PCE/Quantum yield: New </a:t>
            </a:r>
            <a:r>
              <a:rPr lang="en-US" dirty="0">
                <a:solidFill>
                  <a:schemeClr val="tx1"/>
                </a:solidFill>
              </a:rPr>
              <a:t>reference files </a:t>
            </a:r>
            <a:r>
              <a:rPr lang="en-US" dirty="0" smtClean="0">
                <a:solidFill>
                  <a:schemeClr val="tx1"/>
                </a:solidFill>
              </a:rPr>
              <a:t>have been produced.</a:t>
            </a:r>
          </a:p>
          <a:p>
            <a:pPr marL="0" lvl="1" indent="-34290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Neutral density filter missing.</a:t>
            </a:r>
          </a:p>
          <a:p>
            <a:pPr indent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3060" y="2540327"/>
            <a:ext cx="7184333" cy="1200329"/>
          </a:xfrm>
          <a:prstGeom prst="rect">
            <a:avLst/>
          </a:prstGeom>
          <a:noFill/>
          <a:ln w="57150" cmpd="sng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</a:t>
            </a:r>
            <a:r>
              <a:rPr lang="en-US" dirty="0" err="1" smtClean="0"/>
              <a:t>STScI</a:t>
            </a:r>
            <a:r>
              <a:rPr lang="en-US" dirty="0" smtClean="0"/>
              <a:t> ETC team is currently working on fixing these issues for the next release. Good communication with instrument team (two representatives, S. Kendrew from ESA and B. Nixon from </a:t>
            </a:r>
            <a:r>
              <a:rPr lang="en-US" dirty="0" err="1" smtClean="0"/>
              <a:t>STScI</a:t>
            </a:r>
            <a:r>
              <a:rPr lang="en-US" dirty="0" smtClean="0"/>
              <a:t> attending regular meetings).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27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MIRI modes in the ETC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MIRI modes available for cycle 1 are available in the ETC:</a:t>
            </a:r>
          </a:p>
        </p:txBody>
      </p:sp>
      <p:pic>
        <p:nvPicPr>
          <p:cNvPr id="6" name="Picture 5" descr="Screen Shot 2017-03-15 at 11.25.24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924" y="1128748"/>
            <a:ext cx="4323436" cy="306557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172230" y="1283394"/>
            <a:ext cx="3373193" cy="3069562"/>
            <a:chOff x="5172230" y="1283394"/>
            <a:chExt cx="3373193" cy="3069562"/>
          </a:xfrm>
        </p:grpSpPr>
        <p:pic>
          <p:nvPicPr>
            <p:cNvPr id="7" name="Picture 6" descr="fov7_full_large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75" t="9411" b="56339"/>
            <a:stretch/>
          </p:blipFill>
          <p:spPr>
            <a:xfrm>
              <a:off x="5172230" y="1402339"/>
              <a:ext cx="3290081" cy="294610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8426369" y="1283394"/>
              <a:ext cx="119054" cy="3069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608761" y="4286801"/>
            <a:ext cx="1353199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/>
              <a:t>Image credit: </a:t>
            </a:r>
            <a:r>
              <a:rPr lang="en-US" sz="900" dirty="0" err="1" smtClean="0"/>
              <a:t>STScI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102140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2017-03-15 11.13.51 am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69" b="869"/>
          <a:stretch>
            <a:fillRect/>
          </a:stretch>
        </p:blipFill>
        <p:spPr>
          <a:xfrm>
            <a:off x="526041" y="754159"/>
            <a:ext cx="8262477" cy="36110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89774" y="1143488"/>
            <a:ext cx="659153" cy="325139"/>
          </a:xfrm>
          <a:prstGeom prst="rect">
            <a:avLst/>
          </a:prstGeom>
          <a:solidFill>
            <a:srgbClr val="FF6600">
              <a:alpha val="30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5" y="149150"/>
            <a:ext cx="7635101" cy="430887"/>
          </a:xfrm>
        </p:spPr>
        <p:txBody>
          <a:bodyPr/>
          <a:lstStyle/>
          <a:p>
            <a:r>
              <a:rPr lang="en-US" dirty="0" smtClean="0"/>
              <a:t>ETC: MIRI 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dirty="0" smtClean="0"/>
              <a:t>edium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esolution 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pectrograph (IFU)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453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611760"/>
            <a:ext cx="8748000" cy="3823200"/>
          </a:xfrm>
        </p:spPr>
        <p:txBody>
          <a:bodyPr/>
          <a:lstStyle/>
          <a:p>
            <a:r>
              <a:rPr lang="en-US" dirty="0" smtClean="0"/>
              <a:t>After creating a suitable scene: Choose background, instrument/detector setup and strategy</a:t>
            </a:r>
            <a:endParaRPr lang="en-US" dirty="0"/>
          </a:p>
        </p:txBody>
      </p:sp>
      <p:pic>
        <p:nvPicPr>
          <p:cNvPr id="8" name="Content Placeholder 3" descr="2017-03-15 11.14.08 am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60" b="960"/>
          <a:stretch>
            <a:fillRect/>
          </a:stretch>
        </p:blipFill>
        <p:spPr bwMode="auto">
          <a:xfrm>
            <a:off x="692775" y="1218815"/>
            <a:ext cx="7740515" cy="338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605676" y="1500723"/>
            <a:ext cx="731264" cy="371973"/>
          </a:xfrm>
          <a:prstGeom prst="rect">
            <a:avLst/>
          </a:prstGeom>
          <a:solidFill>
            <a:srgbClr val="FF6600">
              <a:alpha val="30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/>
          <a:stretch>
            <a:fillRect/>
          </a:stretch>
        </p:blipFill>
        <p:spPr bwMode="auto">
          <a:xfrm>
            <a:off x="390525" y="24598313"/>
            <a:ext cx="7177088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/>
          <a:stretch>
            <a:fillRect/>
          </a:stretch>
        </p:blipFill>
        <p:spPr bwMode="auto">
          <a:xfrm>
            <a:off x="542925" y="24750713"/>
            <a:ext cx="7177088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616645" y="3307716"/>
            <a:ext cx="3703898" cy="830997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3366FF"/>
                </a:solidFill>
              </a:rPr>
              <a:t>The ETC background model includes the zodiacal+ galactic background, </a:t>
            </a:r>
            <a:r>
              <a:rPr lang="en-US" sz="1200" b="1" dirty="0">
                <a:solidFill>
                  <a:srgbClr val="3366FF"/>
                </a:solidFill>
              </a:rPr>
              <a:t>the stray </a:t>
            </a:r>
            <a:r>
              <a:rPr lang="en-US" sz="1200" b="1" dirty="0" smtClean="0">
                <a:solidFill>
                  <a:srgbClr val="3366FF"/>
                </a:solidFill>
              </a:rPr>
              <a:t>light and the telescope thermal emission (that mostly affects MIRI)</a:t>
            </a:r>
            <a:endParaRPr lang="en-US" sz="1200" b="1" dirty="0">
              <a:solidFill>
                <a:srgbClr val="3366FF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793840" cy="430887"/>
          </a:xfrm>
        </p:spPr>
        <p:txBody>
          <a:bodyPr/>
          <a:lstStyle/>
          <a:p>
            <a:r>
              <a:rPr lang="en-US" dirty="0" smtClean="0"/>
              <a:t>ETC: MIRI 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dirty="0" smtClean="0"/>
              <a:t>edium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esolution 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pectrograph (IFU)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175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611760"/>
            <a:ext cx="8748000" cy="3823200"/>
          </a:xfrm>
        </p:spPr>
        <p:txBody>
          <a:bodyPr/>
          <a:lstStyle/>
          <a:p>
            <a:r>
              <a:rPr lang="en-US" dirty="0" smtClean="0"/>
              <a:t>After creating a suitable scene: Choose background, instrument/detector setup and strategy</a:t>
            </a:r>
            <a:endParaRPr lang="en-US" dirty="0"/>
          </a:p>
        </p:txBody>
      </p:sp>
      <p:pic>
        <p:nvPicPr>
          <p:cNvPr id="11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/>
          <a:stretch>
            <a:fillRect/>
          </a:stretch>
        </p:blipFill>
        <p:spPr bwMode="auto">
          <a:xfrm>
            <a:off x="390525" y="24598313"/>
            <a:ext cx="7177088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/>
          <a:stretch>
            <a:fillRect/>
          </a:stretch>
        </p:blipFill>
        <p:spPr bwMode="auto">
          <a:xfrm>
            <a:off x="542925" y="24750713"/>
            <a:ext cx="7177088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/>
          <a:stretch>
            <a:fillRect/>
          </a:stretch>
        </p:blipFill>
        <p:spPr bwMode="auto">
          <a:xfrm>
            <a:off x="695325" y="24889882"/>
            <a:ext cx="7177088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383615" y="1376008"/>
            <a:ext cx="8295635" cy="3347410"/>
            <a:chOff x="383615" y="1376008"/>
            <a:chExt cx="8295635" cy="3347410"/>
          </a:xfrm>
        </p:grpSpPr>
        <p:pic>
          <p:nvPicPr>
            <p:cNvPr id="5" name="Picture 4" descr="Screen Shot 2017-03-15 at 11.25.00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47" t="33441" r="6149" b="18200"/>
            <a:stretch/>
          </p:blipFill>
          <p:spPr>
            <a:xfrm>
              <a:off x="383615" y="1376008"/>
              <a:ext cx="8295635" cy="334741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372911" y="1447798"/>
              <a:ext cx="950171" cy="391291"/>
            </a:xfrm>
            <a:prstGeom prst="rect">
              <a:avLst/>
            </a:prstGeom>
            <a:solidFill>
              <a:srgbClr val="FF6600">
                <a:alpha val="30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creen Shot 2017-03-15 at 11.25.07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17857" b="14286"/>
            <a:stretch/>
          </p:blipFill>
          <p:spPr>
            <a:xfrm>
              <a:off x="4008149" y="2699094"/>
              <a:ext cx="2196000" cy="518415"/>
            </a:xfrm>
            <a:prstGeom prst="rect">
              <a:avLst/>
            </a:prstGeom>
          </p:spPr>
        </p:pic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43085" y="149150"/>
            <a:ext cx="7727699" cy="430887"/>
          </a:xfrm>
        </p:spPr>
        <p:txBody>
          <a:bodyPr/>
          <a:lstStyle/>
          <a:p>
            <a:r>
              <a:rPr lang="en-US" dirty="0" smtClean="0"/>
              <a:t>ETC: MIRI 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dirty="0" smtClean="0"/>
              <a:t>edium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esolution 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pectrograph (IFU)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866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611760"/>
            <a:ext cx="8748000" cy="3823200"/>
          </a:xfrm>
        </p:spPr>
        <p:txBody>
          <a:bodyPr/>
          <a:lstStyle/>
          <a:p>
            <a:r>
              <a:rPr lang="en-US" dirty="0" smtClean="0"/>
              <a:t>After creating a suitable scene: Choose background, instrument/detector setup and strategy</a:t>
            </a:r>
            <a:endParaRPr lang="en-US" dirty="0"/>
          </a:p>
        </p:txBody>
      </p:sp>
      <p:pic>
        <p:nvPicPr>
          <p:cNvPr id="11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/>
          <a:stretch>
            <a:fillRect/>
          </a:stretch>
        </p:blipFill>
        <p:spPr bwMode="auto">
          <a:xfrm>
            <a:off x="390525" y="24598313"/>
            <a:ext cx="7177088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/>
          <a:stretch>
            <a:fillRect/>
          </a:stretch>
        </p:blipFill>
        <p:spPr bwMode="auto">
          <a:xfrm>
            <a:off x="542925" y="24750713"/>
            <a:ext cx="7177088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/>
          <a:stretch>
            <a:fillRect/>
          </a:stretch>
        </p:blipFill>
        <p:spPr bwMode="auto">
          <a:xfrm>
            <a:off x="695325" y="24889882"/>
            <a:ext cx="7177088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83615" y="1376008"/>
            <a:ext cx="8295635" cy="3347410"/>
            <a:chOff x="383615" y="1376008"/>
            <a:chExt cx="8295635" cy="3347410"/>
          </a:xfrm>
        </p:grpSpPr>
        <p:pic>
          <p:nvPicPr>
            <p:cNvPr id="5" name="Picture 4" descr="Screen Shot 2017-03-15 at 11.25.00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47" t="33441" r="6149" b="18200"/>
            <a:stretch/>
          </p:blipFill>
          <p:spPr>
            <a:xfrm>
              <a:off x="383615" y="1376008"/>
              <a:ext cx="8295635" cy="334741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372911" y="1447798"/>
              <a:ext cx="950171" cy="391291"/>
            </a:xfrm>
            <a:prstGeom prst="rect">
              <a:avLst/>
            </a:prstGeom>
            <a:solidFill>
              <a:srgbClr val="FF6600">
                <a:alpha val="30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creen Shot 2017-03-15 at 11.25.07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17857" b="14286"/>
            <a:stretch/>
          </p:blipFill>
          <p:spPr>
            <a:xfrm>
              <a:off x="4008149" y="2699094"/>
              <a:ext cx="2196000" cy="518415"/>
            </a:xfrm>
            <a:prstGeom prst="rect">
              <a:avLst/>
            </a:prstGeom>
          </p:spPr>
        </p:pic>
      </p:grpSp>
      <p:pic>
        <p:nvPicPr>
          <p:cNvPr id="15" name="Picture 14" descr="2017-03-15 05.35.35 p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980" y="1423729"/>
            <a:ext cx="3121652" cy="3087995"/>
          </a:xfrm>
          <a:prstGeom prst="rect">
            <a:avLst/>
          </a:prstGeom>
        </p:spPr>
      </p:pic>
      <p:pic>
        <p:nvPicPr>
          <p:cNvPr id="4" name="Picture 3" descr="2017-03-15 05.39.36 p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5" y="3625258"/>
            <a:ext cx="5532393" cy="8872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7722" y="1309856"/>
            <a:ext cx="1954381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/>
              <a:t>Image credit: Wells et al 2015</a:t>
            </a:r>
            <a:endParaRPr lang="en-US" sz="900" dirty="0"/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143085" y="149150"/>
            <a:ext cx="7635101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dirty="0" smtClean="0"/>
              <a:t>ETC: MIRI 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dirty="0" smtClean="0"/>
              <a:t>edium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esolution 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pectrograph (IFU)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927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611760"/>
            <a:ext cx="8748000" cy="3823200"/>
          </a:xfrm>
        </p:spPr>
        <p:txBody>
          <a:bodyPr/>
          <a:lstStyle/>
          <a:p>
            <a:r>
              <a:rPr lang="en-US" dirty="0" smtClean="0"/>
              <a:t>After creating a suitable scene: Choose background, instrument/detector setup and strategy</a:t>
            </a:r>
            <a:endParaRPr lang="en-US" dirty="0"/>
          </a:p>
        </p:txBody>
      </p:sp>
      <p:pic>
        <p:nvPicPr>
          <p:cNvPr id="11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/>
          <a:stretch>
            <a:fillRect/>
          </a:stretch>
        </p:blipFill>
        <p:spPr bwMode="auto">
          <a:xfrm>
            <a:off x="390525" y="24598313"/>
            <a:ext cx="7177088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/>
          <a:stretch>
            <a:fillRect/>
          </a:stretch>
        </p:blipFill>
        <p:spPr bwMode="auto">
          <a:xfrm>
            <a:off x="542925" y="24750713"/>
            <a:ext cx="7177088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/>
          <a:stretch>
            <a:fillRect/>
          </a:stretch>
        </p:blipFill>
        <p:spPr bwMode="auto">
          <a:xfrm>
            <a:off x="695325" y="24889882"/>
            <a:ext cx="7177088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7-03-15 at 11.25.14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008" y="1220515"/>
            <a:ext cx="7632675" cy="34535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09455" y="3314139"/>
            <a:ext cx="5027535" cy="1384995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Recommendation: longer ramps are better.  </a:t>
            </a:r>
          </a:p>
          <a:p>
            <a:r>
              <a:rPr lang="en-US" sz="1200" dirty="0" smtClean="0"/>
              <a:t>ETC default </a:t>
            </a:r>
            <a:r>
              <a:rPr lang="en-US" sz="1200" dirty="0" err="1" smtClean="0"/>
              <a:t>Ngroups</a:t>
            </a:r>
            <a:r>
              <a:rPr lang="en-US" sz="1200" dirty="0" smtClean="0"/>
              <a:t> = 100</a:t>
            </a:r>
          </a:p>
          <a:p>
            <a:r>
              <a:rPr lang="en-US" sz="1200" dirty="0"/>
              <a:t>However, one should not use ramps (integrations) of 1000 </a:t>
            </a:r>
            <a:r>
              <a:rPr lang="en-US" sz="1200" dirty="0" smtClean="0"/>
              <a:t>seconds</a:t>
            </a:r>
            <a:r>
              <a:rPr lang="en-US" sz="1200" dirty="0"/>
              <a:t> </a:t>
            </a:r>
            <a:r>
              <a:rPr lang="en-US" sz="1200" dirty="0" smtClean="0"/>
              <a:t>or </a:t>
            </a:r>
            <a:r>
              <a:rPr lang="en-US" sz="1200" dirty="0"/>
              <a:t>more too many cosmic rays expected</a:t>
            </a:r>
            <a:r>
              <a:rPr lang="en-US" sz="1200" dirty="0" smtClean="0"/>
              <a:t>.</a:t>
            </a:r>
          </a:p>
          <a:p>
            <a:r>
              <a:rPr lang="en-US" sz="1200" dirty="0" smtClean="0"/>
              <a:t>SLOW: 23.89 s (</a:t>
            </a:r>
            <a:r>
              <a:rPr lang="en-US" sz="1200" dirty="0"/>
              <a:t>default for the </a:t>
            </a:r>
            <a:r>
              <a:rPr lang="en-US" sz="1200" dirty="0" smtClean="0"/>
              <a:t>MRS)</a:t>
            </a:r>
          </a:p>
          <a:p>
            <a:r>
              <a:rPr lang="en-US" sz="1200" dirty="0" smtClean="0"/>
              <a:t>FAST: 2.775 s (default for Imager)</a:t>
            </a:r>
          </a:p>
          <a:p>
            <a:r>
              <a:rPr lang="en-US" sz="1200" dirty="0" smtClean="0"/>
              <a:t>See later notes on ETC detector timing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140146" y="1595957"/>
            <a:ext cx="950171" cy="391291"/>
          </a:xfrm>
          <a:prstGeom prst="rect">
            <a:avLst/>
          </a:prstGeom>
          <a:solidFill>
            <a:srgbClr val="FF6600">
              <a:alpha val="30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688014" cy="430887"/>
          </a:xfrm>
        </p:spPr>
        <p:txBody>
          <a:bodyPr/>
          <a:lstStyle/>
          <a:p>
            <a:r>
              <a:rPr lang="en-US" dirty="0" smtClean="0"/>
              <a:t>ETC: MIRI 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dirty="0" smtClean="0"/>
              <a:t>edium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esolution 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pectrograph (IFU)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60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611760"/>
            <a:ext cx="8748000" cy="3823200"/>
          </a:xfrm>
        </p:spPr>
        <p:txBody>
          <a:bodyPr/>
          <a:lstStyle/>
          <a:p>
            <a:r>
              <a:rPr lang="en-US" dirty="0" smtClean="0"/>
              <a:t>After creating a suitable scene: Choose background, instrument/detector setup and strategy</a:t>
            </a:r>
            <a:endParaRPr lang="en-US" dirty="0"/>
          </a:p>
        </p:txBody>
      </p:sp>
      <p:pic>
        <p:nvPicPr>
          <p:cNvPr id="4" name="Picture 3" descr="Screen Shot 2017-03-15 at 11.25.24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5" t="28039" r="6149" b="17170"/>
          <a:stretch/>
        </p:blipFill>
        <p:spPr>
          <a:xfrm>
            <a:off x="846608" y="1230470"/>
            <a:ext cx="7473938" cy="33950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933841" y="1606569"/>
            <a:ext cx="606240" cy="378061"/>
          </a:xfrm>
          <a:prstGeom prst="rect">
            <a:avLst/>
          </a:prstGeom>
          <a:solidFill>
            <a:srgbClr val="FF6600">
              <a:alpha val="30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661558" cy="430887"/>
          </a:xfrm>
        </p:spPr>
        <p:txBody>
          <a:bodyPr/>
          <a:lstStyle/>
          <a:p>
            <a:r>
              <a:rPr lang="en-US" dirty="0" smtClean="0"/>
              <a:t>ETC: MIRI 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dirty="0" smtClean="0"/>
              <a:t>edium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esolution 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pectrograph (IFU)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115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7-03-15 11.20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445" y="595854"/>
            <a:ext cx="5238369" cy="394180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ETC Results: MIRI MRS (IFU)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73325" y="860007"/>
            <a:ext cx="2953198" cy="2492990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Note that:</a:t>
            </a:r>
          </a:p>
          <a:p>
            <a:endParaRPr lang="en-US" sz="1200" dirty="0" smtClean="0"/>
          </a:p>
          <a:p>
            <a:r>
              <a:rPr lang="en-US" sz="1200" dirty="0" smtClean="0"/>
              <a:t>The SNR ratio is given for the specified </a:t>
            </a:r>
          </a:p>
          <a:p>
            <a:r>
              <a:rPr lang="en-US" sz="1200" dirty="0" err="1" smtClean="0"/>
              <a:t>Ngroups</a:t>
            </a:r>
            <a:r>
              <a:rPr lang="en-US" sz="1200" dirty="0" smtClean="0"/>
              <a:t>, </a:t>
            </a:r>
            <a:r>
              <a:rPr lang="en-US" sz="1200" dirty="0" err="1" smtClean="0"/>
              <a:t>Nints</a:t>
            </a:r>
            <a:r>
              <a:rPr lang="en-US" sz="1200" dirty="0" smtClean="0"/>
              <a:t> and </a:t>
            </a:r>
            <a:r>
              <a:rPr lang="en-US" sz="1200" dirty="0" err="1" smtClean="0"/>
              <a:t>Nexp</a:t>
            </a:r>
            <a:r>
              <a:rPr lang="en-US" sz="1200" dirty="0" smtClean="0"/>
              <a:t>.</a:t>
            </a:r>
          </a:p>
          <a:p>
            <a:r>
              <a:rPr lang="en-US" sz="1200" dirty="0" smtClean="0"/>
              <a:t>The </a:t>
            </a:r>
            <a:r>
              <a:rPr lang="en-US" sz="1200" dirty="0" err="1" smtClean="0"/>
              <a:t>Nexp</a:t>
            </a:r>
            <a:r>
              <a:rPr lang="en-US" sz="1200" dirty="0" smtClean="0"/>
              <a:t> can be assumed to be </a:t>
            </a:r>
          </a:p>
          <a:p>
            <a:r>
              <a:rPr lang="en-US" sz="1200" dirty="0" smtClean="0"/>
              <a:t>individual dithers.</a:t>
            </a:r>
          </a:p>
          <a:p>
            <a:endParaRPr lang="en-US" sz="1200" dirty="0" smtClean="0"/>
          </a:p>
          <a:p>
            <a:r>
              <a:rPr lang="en-US" sz="1200" dirty="0" smtClean="0"/>
              <a:t>Note of Caution: depending on the chosen pattern 100 redundancy will not apply to all regions and thus the ETC results will not be valid there.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206385" y="3852742"/>
            <a:ext cx="2769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“Focal Plane”: 2D SNR (per pixel not per </a:t>
            </a:r>
            <a:r>
              <a:rPr lang="en-US" sz="1200" dirty="0" err="1" smtClean="0"/>
              <a:t>dλ</a:t>
            </a:r>
            <a:r>
              <a:rPr lang="en-US" sz="1200" dirty="0" smtClean="0"/>
              <a:t> in </a:t>
            </a:r>
            <a:r>
              <a:rPr lang="en-US" sz="1200" dirty="0" err="1" smtClean="0"/>
              <a:t>spectr</a:t>
            </a:r>
            <a:r>
              <a:rPr lang="en-US" sz="1200" dirty="0" smtClean="0"/>
              <a:t>.) map, Detector view, Saturation map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579825" y="3465826"/>
            <a:ext cx="2714263" cy="461665"/>
          </a:xfrm>
          <a:prstGeom prst="rect">
            <a:avLst/>
          </a:prstGeom>
          <a:solidFill>
            <a:srgbClr val="E8E8E8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Background, Source Flux, SNR, contrast plots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48637" y="4008290"/>
            <a:ext cx="2330645" cy="646331"/>
          </a:xfrm>
          <a:prstGeom prst="rect">
            <a:avLst/>
          </a:prstGeom>
          <a:ln w="28575" cmpd="sng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 smtClean="0"/>
              <a:t>It also gives a report panel with information, warning, errors etc.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87955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A Mac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22279E-2C4C-4C93-8498-455A58D1433E}">
  <ds:schemaRefs>
    <ds:schemaRef ds:uri="http://schemas.microsoft.com/office/2006/metadata/properties"/>
    <ds:schemaRef ds:uri="http://schemas.microsoft.com/office/2006/documentManagement/types"/>
    <ds:schemaRef ds:uri="f2760952-b3bb-408f-ace6-eb1e07642b86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587E21-31CA-408E-A5B1-4B7F0D8D9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ESA Mac Presentation 16-9.potx</Template>
  <TotalTime>1467</TotalTime>
  <Words>569</Words>
  <Application>Microsoft Macintosh PowerPoint</Application>
  <PresentationFormat>On-screen Show (16:9)</PresentationFormat>
  <Paragraphs>61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ESA Mac Presentation 16-9</vt:lpstr>
      <vt:lpstr>PowerPoint Presentation</vt:lpstr>
      <vt:lpstr>MIRI modes in the ETC</vt:lpstr>
      <vt:lpstr>ETC: MIRI Medium Resolution Spectrograph (IFU)</vt:lpstr>
      <vt:lpstr>ETC: MIRI Medium Resolution Spectrograph (IFU)</vt:lpstr>
      <vt:lpstr>ETC: MIRI Medium Resolution Spectrograph (IFU)</vt:lpstr>
      <vt:lpstr>PowerPoint Presentation</vt:lpstr>
      <vt:lpstr>ETC: MIRI Medium Resolution Spectrograph (IFU)</vt:lpstr>
      <vt:lpstr>ETC: MIRI Medium Resolution Spectrograph (IFU)</vt:lpstr>
      <vt:lpstr>ETC Results: MIRI MRS (IFU) </vt:lpstr>
      <vt:lpstr>ETC Results: MIRI MRS (IFU) </vt:lpstr>
      <vt:lpstr>ETC: MIRI Imaging</vt:lpstr>
      <vt:lpstr>ETC: MIRI Low Resolution Spectrograph</vt:lpstr>
      <vt:lpstr>ETC: MIRI Coronagraphy</vt:lpstr>
      <vt:lpstr>Open Issues</vt:lpstr>
      <vt:lpstr>Open Issues</vt:lpstr>
    </vt:vector>
  </TitlesOfParts>
  <Manager/>
  <Company>ESA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/>
  <cp:keywords/>
  <dc:description/>
  <cp:lastModifiedBy>ESA/ESTEC/SRE-S</cp:lastModifiedBy>
  <cp:revision>468</cp:revision>
  <cp:lastPrinted>2008-08-26T16:26:23Z</cp:lastPrinted>
  <dcterms:created xsi:type="dcterms:W3CDTF">2009-03-03T09:28:14Z</dcterms:created>
  <dcterms:modified xsi:type="dcterms:W3CDTF">2017-03-17T07:41:20Z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 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</Properties>
</file>