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4" r:id="rId6"/>
    <p:sldId id="266" r:id="rId7"/>
    <p:sldId id="261" r:id="rId8"/>
    <p:sldId id="259" r:id="rId9"/>
    <p:sldId id="263" r:id="rId10"/>
    <p:sldId id="264" r:id="rId11"/>
    <p:sldId id="265" r:id="rId12"/>
    <p:sldId id="267" r:id="rId13"/>
    <p:sldId id="273" r:id="rId14"/>
    <p:sldId id="257" r:id="rId15"/>
    <p:sldId id="272" r:id="rId16"/>
    <p:sldId id="270" r:id="rId17"/>
    <p:sldId id="271" r:id="rId18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94707" autoAdjust="0"/>
  </p:normalViewPr>
  <p:slideViewPr>
    <p:cSldViewPr snapToGrid="0">
      <p:cViewPr varScale="1">
        <p:scale>
          <a:sx n="137" d="100"/>
          <a:sy n="137" d="100"/>
        </p:scale>
        <p:origin x="-120" y="-8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3/17/17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ESA | 01/01/2016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hyperlink" Target="https://jwst.stsci.edu/science-planning/workshops-and-lectures/jwst-community-lectur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nfluence.stsci.edu/pages/viewpage.action?spaceKey=JWST&amp;title=JWST+Ev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Where to Find </a:t>
            </a:r>
            <a:r>
              <a:rPr lang="en-GB" sz="3200" dirty="0" err="1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Informations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 and Future events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93600"/>
            <a:ext cx="1834982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Marco Sirianni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2983734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European Space Agency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655111" y="4119555"/>
            <a:ext cx="458727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JWST Info Day – INAF 17 March 2017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02169" y="746894"/>
            <a:ext cx="2941831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Past Events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Preparing for JWST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NIRCAM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NIRSpec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NIRISS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Data Analysis Tools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MIRI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JWST Coronagraphs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JWST IFUs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Absolute flux calibration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Astrometric</a:t>
            </a:r>
            <a:r>
              <a:rPr lang="en-US" sz="1600" dirty="0" smtClean="0"/>
              <a:t> Calibration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NIRSpec MOS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ETC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4" name="Picture 3" descr="JWST_Community_Webinars_-_JWST_Community_Lectures_-_STScI_Confluen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5" y="633656"/>
            <a:ext cx="5889301" cy="3446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334" y="4184417"/>
            <a:ext cx="8565444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hlinkClick r:id="rId3"/>
              </a:rPr>
              <a:t>https://jwst.stsci.edu/science-planning/workshops-and-lectures/jwst-community-lectures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4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ESA JWST Workshop Series</a:t>
            </a:r>
            <a:endParaRPr lang="en-GB" dirty="0"/>
          </a:p>
        </p:txBody>
      </p:sp>
      <p:pic>
        <p:nvPicPr>
          <p:cNvPr id="4" name="Picture 3" descr="JWST_2016_ESAC___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7" y="844142"/>
            <a:ext cx="4910666" cy="3198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666" y="4139473"/>
            <a:ext cx="6928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www.cosmos.esa.int</a:t>
            </a:r>
            <a:r>
              <a:rPr lang="en-US" dirty="0"/>
              <a:t>/web/jwst-2016-esac/home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7999" y="3414889"/>
            <a:ext cx="322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30+ Online presentations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8733" y="1210733"/>
            <a:ext cx="372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 the Series</a:t>
            </a:r>
          </a:p>
          <a:p>
            <a:r>
              <a:rPr lang="en-US" i="1" dirty="0" smtClean="0"/>
              <a:t>On your Mark, get ready, go !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85177" y="2353733"/>
            <a:ext cx="326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on observing modes</a:t>
            </a:r>
          </a:p>
          <a:p>
            <a:r>
              <a:rPr lang="en-US" dirty="0"/>
              <a:t>a</a:t>
            </a:r>
            <a:r>
              <a:rPr lang="en-US" dirty="0" smtClean="0"/>
              <a:t>nd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8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ESAC WJST Workshop Series</a:t>
            </a:r>
            <a:endParaRPr lang="en-GB" dirty="0"/>
          </a:p>
        </p:txBody>
      </p:sp>
      <p:pic>
        <p:nvPicPr>
          <p:cNvPr id="4" name="Picture 3" descr="JWST_2016_ESAC___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7" y="844142"/>
            <a:ext cx="4910666" cy="3198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6" y="1157111"/>
            <a:ext cx="5124043" cy="2998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762000"/>
            <a:ext cx="47500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ESAtitle"/>
                <a:cs typeface="ESAtitle"/>
              </a:rPr>
              <a:t>ESAC 2017 JWST WORKSHOP</a:t>
            </a:r>
            <a:endParaRPr lang="en-US" sz="1400" dirty="0">
              <a:latin typeface="ESAtitle"/>
              <a:cs typeface="ESAtit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3778" y="1354667"/>
            <a:ext cx="29332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ESAC Oct 4-6</a:t>
            </a:r>
          </a:p>
          <a:p>
            <a:endParaRPr lang="en-US" dirty="0"/>
          </a:p>
          <a:p>
            <a:r>
              <a:rPr lang="en-US" dirty="0" smtClean="0"/>
              <a:t>Focus on Proposal Tools</a:t>
            </a:r>
          </a:p>
          <a:p>
            <a:endParaRPr lang="en-US" dirty="0"/>
          </a:p>
          <a:p>
            <a:r>
              <a:rPr lang="en-US" dirty="0" smtClean="0"/>
              <a:t>Hand on sessions</a:t>
            </a:r>
          </a:p>
          <a:p>
            <a:endParaRPr lang="en-US" dirty="0"/>
          </a:p>
          <a:p>
            <a:r>
              <a:rPr lang="en-US" dirty="0" smtClean="0"/>
              <a:t>Time with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1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events in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7" y="962244"/>
            <a:ext cx="5149182" cy="164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156" y="963140"/>
            <a:ext cx="2915589" cy="1617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678" y="5391556"/>
            <a:ext cx="7986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Workshop with demos during the last day of the meeting</a:t>
            </a:r>
          </a:p>
          <a:p>
            <a:r>
              <a:rPr lang="en-US" dirty="0" smtClean="0"/>
              <a:t>Abstract submission deadline Oct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66078" y="5543956"/>
            <a:ext cx="7986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Workshop with demos during the last day of the meeting</a:t>
            </a:r>
          </a:p>
          <a:p>
            <a:r>
              <a:rPr lang="en-US" dirty="0" smtClean="0"/>
              <a:t>Abstract submission deadline Oct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18478" y="5696356"/>
            <a:ext cx="7986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Workshop with demos during the last day of the meeting</a:t>
            </a:r>
          </a:p>
          <a:p>
            <a:r>
              <a:rPr lang="en-US" dirty="0" smtClean="0"/>
              <a:t>Abstract submission deadline Oct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4555" y="2737557"/>
            <a:ext cx="679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Workshop with demos during the last day of the meeting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3511" y="3680180"/>
            <a:ext cx="480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EWASS 2017   -  Prague 26-30 June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719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557868"/>
            <a:ext cx="8748000" cy="3823200"/>
          </a:xfrm>
        </p:spPr>
        <p:txBody>
          <a:bodyPr/>
          <a:lstStyle/>
          <a:p>
            <a:r>
              <a:rPr lang="en-US" b="1" dirty="0" smtClean="0"/>
              <a:t>May </a:t>
            </a:r>
            <a:r>
              <a:rPr lang="en-US" b="1" dirty="0"/>
              <a:t>15, </a:t>
            </a:r>
            <a:r>
              <a:rPr lang="en-US" b="1" dirty="0" smtClean="0"/>
              <a:t>2017     </a:t>
            </a:r>
            <a:r>
              <a:rPr lang="en-US" b="1" dirty="0" err="1" smtClean="0"/>
              <a:t>STSCi</a:t>
            </a:r>
            <a:endParaRPr lang="en-US" b="1" dirty="0" smtClean="0"/>
          </a:p>
          <a:p>
            <a:r>
              <a:rPr lang="en-US" dirty="0" smtClean="0"/>
              <a:t>JWST </a:t>
            </a:r>
            <a:r>
              <a:rPr lang="en-US" dirty="0"/>
              <a:t>Early Release Science - Proposal Preparation Workshop STScI </a:t>
            </a:r>
          </a:p>
          <a:p>
            <a:endParaRPr lang="en-US" dirty="0"/>
          </a:p>
          <a:p>
            <a:r>
              <a:rPr lang="en-US" b="1" dirty="0"/>
              <a:t>Jun 12 </a:t>
            </a:r>
            <a:r>
              <a:rPr lang="en-US" b="1" dirty="0" smtClean="0"/>
              <a:t>2017     Austin TX</a:t>
            </a:r>
          </a:p>
          <a:p>
            <a:r>
              <a:rPr lang="en-US" dirty="0" smtClean="0"/>
              <a:t>AAS </a:t>
            </a:r>
            <a:r>
              <a:rPr lang="en-US" dirty="0"/>
              <a:t>Summer Meeting / proposal planning </a:t>
            </a:r>
            <a:r>
              <a:rPr lang="en-US" dirty="0" smtClean="0"/>
              <a:t>workshop</a:t>
            </a:r>
            <a:endParaRPr lang="en-US" dirty="0"/>
          </a:p>
          <a:p>
            <a:endParaRPr lang="en-US" dirty="0" smtClean="0"/>
          </a:p>
          <a:p>
            <a:r>
              <a:rPr lang="en-US" b="1" dirty="0"/>
              <a:t>Dec 14, 2017 </a:t>
            </a:r>
            <a:r>
              <a:rPr lang="en-US" b="1" dirty="0" smtClean="0"/>
              <a:t>  Pasadena CA</a:t>
            </a:r>
          </a:p>
          <a:p>
            <a:r>
              <a:rPr lang="en-US" dirty="0" smtClean="0"/>
              <a:t>JWST </a:t>
            </a:r>
            <a:r>
              <a:rPr lang="en-US" dirty="0"/>
              <a:t>Proposal planning workshop  Pasadena, </a:t>
            </a:r>
            <a:r>
              <a:rPr lang="en-US" dirty="0" err="1"/>
              <a:t>Ca</a:t>
            </a:r>
            <a:endParaRPr lang="en-US" dirty="0"/>
          </a:p>
          <a:p>
            <a:endParaRPr lang="en-GB" dirty="0" smtClean="0"/>
          </a:p>
          <a:p>
            <a:r>
              <a:rPr lang="en-GB" b="1" dirty="0" smtClean="0"/>
              <a:t>Full List of Future </a:t>
            </a:r>
            <a:r>
              <a:rPr lang="en-GB" b="1" dirty="0"/>
              <a:t>events</a:t>
            </a:r>
          </a:p>
          <a:p>
            <a:r>
              <a:rPr lang="en-GB" dirty="0">
                <a:hlinkClick r:id="rId2"/>
              </a:rPr>
              <a:t>https://confluence.stsci.edu/pages/viewpage.action?spaceKey=JWST&amp;title=JWST+Events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4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desk</a:t>
            </a:r>
            <a:endParaRPr lang="en-US" dirty="0"/>
          </a:p>
        </p:txBody>
      </p:sp>
      <p:pic>
        <p:nvPicPr>
          <p:cNvPr id="4" name="Picture 3" descr="ScreenShotHelpDes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6" y="688335"/>
            <a:ext cx="7240111" cy="4149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7448" y="1158707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stsci.service-now.com</a:t>
            </a:r>
            <a:r>
              <a:rPr lang="en-US" dirty="0" smtClean="0"/>
              <a:t>/</a:t>
            </a:r>
            <a:r>
              <a:rPr lang="en-US" dirty="0" err="1" smtClean="0"/>
              <a:t>jwst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8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4" name="Picture 3" descr="JWST_User_Documentation_Home_-_Homepage_-_JWST_User_Documen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0" y="604484"/>
            <a:ext cx="4689940" cy="4186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6045" y="990084"/>
            <a:ext cx="3410797" cy="369332"/>
          </a:xfrm>
          <a:prstGeom prst="rect">
            <a:avLst/>
          </a:prstGeom>
          <a:solidFill>
            <a:srgbClr val="66CCFF"/>
          </a:solidFill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jwst-docs.stsci.edu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3167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4" name="Picture 3" descr="Proposal_Planning_Toolbo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95224"/>
            <a:ext cx="6886222" cy="3728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0557" y="4379363"/>
            <a:ext cx="6533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jwst.stsci.edu</a:t>
            </a:r>
            <a:r>
              <a:rPr lang="en-US" sz="1400" dirty="0"/>
              <a:t>/science-planning/proposal-planning-toolbox</a:t>
            </a:r>
          </a:p>
        </p:txBody>
      </p:sp>
    </p:spTree>
    <p:extLst>
      <p:ext uri="{BB962C8B-B14F-4D97-AF65-F5344CB8AC3E}">
        <p14:creationId xmlns:p14="http://schemas.microsoft.com/office/powerpoint/2010/main" val="179347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pic>
        <p:nvPicPr>
          <p:cNvPr id="4" name="Picture 3" descr="JWST___Simul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0" y="790223"/>
            <a:ext cx="6539947" cy="32102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887" y="4026586"/>
            <a:ext cx="615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www.cosmos.esa.int</a:t>
            </a:r>
            <a:r>
              <a:rPr lang="en-US" dirty="0"/>
              <a:t>/web/</a:t>
            </a:r>
            <a:r>
              <a:rPr lang="en-US" dirty="0" err="1"/>
              <a:t>jwst</a:t>
            </a:r>
            <a:r>
              <a:rPr lang="en-US" dirty="0"/>
              <a:t>/simulations</a:t>
            </a:r>
          </a:p>
        </p:txBody>
      </p:sp>
    </p:spTree>
    <p:extLst>
      <p:ext uri="{BB962C8B-B14F-4D97-AF65-F5344CB8AC3E}">
        <p14:creationId xmlns:p14="http://schemas.microsoft.com/office/powerpoint/2010/main" val="342395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Sky.esa.int</a:t>
            </a:r>
            <a:endParaRPr lang="en-US" dirty="0"/>
          </a:p>
        </p:txBody>
      </p:sp>
      <p:pic>
        <p:nvPicPr>
          <p:cNvPr id="4" name="Picture 3" descr="ESASky_and_Talk_info_and_future_events_pptx_and_S1_2_Valenti_operations_pptx_and_ECmtg_feb17_ETC_pptx_and_S9_1_Karakla_ETC_ppt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85"/>
            <a:ext cx="8382000" cy="45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Sky.esa.int</a:t>
            </a:r>
            <a:endParaRPr lang="en-US" dirty="0"/>
          </a:p>
        </p:txBody>
      </p:sp>
      <p:pic>
        <p:nvPicPr>
          <p:cNvPr id="5" name="Picture 4" descr="ESASk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" y="690758"/>
            <a:ext cx="6999111" cy="37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6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suggested path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5998" y="1030112"/>
            <a:ext cx="2977445" cy="46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ESA SKY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3176" y="1888069"/>
            <a:ext cx="2977445" cy="46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Visibility Tool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6242" y="2746024"/>
            <a:ext cx="2977445" cy="46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77532" y="3505203"/>
            <a:ext cx="2977445" cy="46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2287" y="1041400"/>
            <a:ext cx="976491" cy="2966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509889" y="2300111"/>
            <a:ext cx="352778" cy="3245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>
            <a:off x="1834445" y="2977444"/>
            <a:ext cx="352778" cy="74788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flipV="1">
            <a:off x="5418667" y="2935111"/>
            <a:ext cx="409222" cy="87488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513667" y="1636889"/>
            <a:ext cx="508000" cy="1834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539067" y="2466623"/>
            <a:ext cx="508000" cy="1834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3510844" y="3270955"/>
            <a:ext cx="508000" cy="18344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 and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Webinars and material from previous conferences and workshops are</a:t>
            </a:r>
          </a:p>
          <a:p>
            <a:r>
              <a:rPr lang="en-US" dirty="0" smtClean="0"/>
              <a:t>extremely valuable </a:t>
            </a:r>
            <a:r>
              <a:rPr lang="en-US" dirty="0"/>
              <a:t>source for off – line, self paced </a:t>
            </a:r>
            <a:r>
              <a:rPr lang="en-US" dirty="0" smtClean="0"/>
              <a:t>training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Workshops are the ideal venue to get </a:t>
            </a:r>
            <a:r>
              <a:rPr lang="en-US" u="sng" dirty="0" smtClean="0"/>
              <a:t>your</a:t>
            </a:r>
            <a:r>
              <a:rPr lang="en-US" dirty="0" smtClean="0"/>
              <a:t> questions answered and learn hands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4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f2760952-b3bb-408f-ace6-eb1e07642b8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16-9.potx</Template>
  <TotalTime>2806</TotalTime>
  <Words>359</Words>
  <Application>Microsoft Macintosh PowerPoint</Application>
  <PresentationFormat>On-screen Show (16:9)</PresentationFormat>
  <Paragraphs>81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ESA Presentation 16-9</vt:lpstr>
      <vt:lpstr>PowerPoint Presentation</vt:lpstr>
      <vt:lpstr>Help desk</vt:lpstr>
      <vt:lpstr>Documentation</vt:lpstr>
      <vt:lpstr>Tools</vt:lpstr>
      <vt:lpstr>Simulations</vt:lpstr>
      <vt:lpstr>Sky.esa.int</vt:lpstr>
      <vt:lpstr>Sky.esa.int</vt:lpstr>
      <vt:lpstr>My suggested path</vt:lpstr>
      <vt:lpstr>Webinars and workshops</vt:lpstr>
      <vt:lpstr>Webinars</vt:lpstr>
      <vt:lpstr>ESA JWST Workshop Series</vt:lpstr>
      <vt:lpstr>ESAC WJST Workshop Series</vt:lpstr>
      <vt:lpstr>Other events in Europe</vt:lpstr>
      <vt:lpstr>In the US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Di Nicola, Massimiliano</dc:creator>
  <cp:keywords/>
  <dc:description/>
  <cp:lastModifiedBy>Marco Sirianni</cp:lastModifiedBy>
  <cp:revision>433</cp:revision>
  <cp:lastPrinted>2008-08-26T16:26:23Z</cp:lastPrinted>
  <dcterms:created xsi:type="dcterms:W3CDTF">2009-03-03T09:28:14Z</dcterms:created>
  <dcterms:modified xsi:type="dcterms:W3CDTF">2017-03-17T12:07:00Z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