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5281" r:id="rId1"/>
    <p:sldMasterId id="2147485294" r:id="rId2"/>
    <p:sldMasterId id="2147485297" r:id="rId3"/>
    <p:sldMasterId id="2147485311" r:id="rId4"/>
    <p:sldMasterId id="2147485324" r:id="rId5"/>
  </p:sldMasterIdLst>
  <p:notesMasterIdLst>
    <p:notesMasterId r:id="rId20"/>
  </p:notesMasterIdLst>
  <p:handoutMasterIdLst>
    <p:handoutMasterId r:id="rId21"/>
  </p:handoutMasterIdLst>
  <p:sldIdLst>
    <p:sldId id="597" r:id="rId6"/>
    <p:sldId id="594" r:id="rId7"/>
    <p:sldId id="595" r:id="rId8"/>
    <p:sldId id="598" r:id="rId9"/>
    <p:sldId id="602" r:id="rId10"/>
    <p:sldId id="599" r:id="rId11"/>
    <p:sldId id="600" r:id="rId12"/>
    <p:sldId id="601" r:id="rId13"/>
    <p:sldId id="583" r:id="rId14"/>
    <p:sldId id="604" r:id="rId15"/>
    <p:sldId id="596" r:id="rId16"/>
    <p:sldId id="586" r:id="rId17"/>
    <p:sldId id="592" r:id="rId18"/>
    <p:sldId id="603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bg2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084D2"/>
    <a:srgbClr val="797A7B"/>
    <a:srgbClr val="FFFFFF"/>
    <a:srgbClr val="FFFF00"/>
    <a:srgbClr val="FF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00" autoAdjust="0"/>
  </p:normalViewPr>
  <p:slideViewPr>
    <p:cSldViewPr snapToObjects="1">
      <p:cViewPr varScale="1">
        <p:scale>
          <a:sx n="75" d="100"/>
          <a:sy n="75" d="100"/>
        </p:scale>
        <p:origin x="-17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-3174" y="-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6" tIns="45917" rIns="91836" bIns="45917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6" tIns="45917" rIns="91836" bIns="45917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6" tIns="45917" rIns="91836" bIns="45917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36" tIns="45917" rIns="91836" bIns="45917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83D34C0-2286-184A-8C8C-81548C4465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151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501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836" tIns="45917" rIns="91836" bIns="45917" numCol="1" anchor="t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0813" y="0"/>
            <a:ext cx="3009900" cy="501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836" tIns="45917" rIns="91836" bIns="45917" numCol="1" anchor="t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14375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0913" y="4433888"/>
            <a:ext cx="5149850" cy="4148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836" tIns="45917" rIns="91836" bIns="45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94750"/>
            <a:ext cx="3011488" cy="501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836" tIns="45917" rIns="91836" bIns="45917" numCol="1" anchor="b" anchorCtr="0" compatLnSpc="1">
            <a:prstTxWarp prst="textNoShape">
              <a:avLst/>
            </a:prstTxWarp>
          </a:bodyPr>
          <a:lstStyle>
            <a:lvl1pPr defTabSz="919163" eaLnBrk="0" hangingPunct="0">
              <a:defRPr sz="1200" b="0">
                <a:solidFill>
                  <a:schemeClr val="tx1"/>
                </a:solidFill>
                <a:latin typeface="Times New Roman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0813" y="8794750"/>
            <a:ext cx="3009900" cy="501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836" tIns="45917" rIns="91836" bIns="45917" numCol="1" anchor="b" anchorCtr="0" compatLnSpc="1">
            <a:prstTxWarp prst="textNoShape">
              <a:avLst/>
            </a:prstTxWarp>
          </a:bodyPr>
          <a:lstStyle>
            <a:lvl1pPr algn="r" defTabSz="919163" eaLnBrk="0" hangingPunct="0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DBC7423-7501-7647-B1B7-84F6ECCC6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8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65163"/>
            <a:ext cx="4721225" cy="3541712"/>
          </a:xfrm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98893" indent="-268805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75220" indent="-21504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05308" indent="-21504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35396" indent="-21504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65484" indent="-21504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95572" indent="-21504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25660" indent="-21504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55748" indent="-21504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4C305B4-FE95-5D40-8377-940D45CF9593}" type="slidenum">
              <a:rPr lang="en-GB" sz="1100">
                <a:solidFill>
                  <a:prstClr val="black"/>
                </a:solidFill>
              </a:rPr>
              <a:pPr eaLnBrk="1" hangingPunct="1"/>
              <a:t>4</a:t>
            </a:fld>
            <a:endParaRPr lang="en-GB" sz="1100">
              <a:solidFill>
                <a:prstClr val="black"/>
              </a:solidFill>
            </a:endParaRPr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692150"/>
            <a:ext cx="4614863" cy="3460750"/>
          </a:xfrm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692150"/>
            <a:ext cx="4614863" cy="3460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late 1980’s, plan 1-2 decade at a time and 1-2 decades in advance.</a:t>
            </a:r>
          </a:p>
          <a:p>
            <a:r>
              <a:rPr lang="en-US" dirty="0" smtClean="0"/>
              <a:t>This is our 3</a:t>
            </a:r>
            <a:r>
              <a:rPr lang="en-US" baseline="30000" dirty="0" smtClean="0"/>
              <a:t>rd</a:t>
            </a:r>
            <a:r>
              <a:rPr lang="en-US" dirty="0" smtClean="0"/>
              <a:t> long-term plan.</a:t>
            </a:r>
          </a:p>
          <a:p>
            <a:endParaRPr lang="en-US" dirty="0" smtClean="0"/>
          </a:p>
          <a:p>
            <a:r>
              <a:rPr lang="en-US" dirty="0" smtClean="0"/>
              <a:t>CV published October 2005.</a:t>
            </a:r>
          </a:p>
          <a:p>
            <a:endParaRPr lang="en-US" sz="1200" b="0" i="0" u="none" strike="noStrike" kern="1200" baseline="0" smtClean="0">
              <a:solidFill>
                <a:schemeClr val="tx1"/>
              </a:solidFill>
              <a:latin typeface="Times New Roman" pitchFamily="-106" charset="0"/>
              <a:ea typeface="ＭＳ Ｐゴシック" pitchFamily="-65" charset="-128"/>
              <a:cs typeface="ＭＳ Ｐゴシック" pitchFamily="-65" charset="-128"/>
            </a:endParaRP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Cover: A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fresco painted 1509-1511 by Raphael (1483-1520) in the Vatican (Stanza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della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Segnatura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Palazzi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Pontifici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) perhaps depicts the embodiment of Astronomy. (Copyright Photo SCALA, Florence)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Replacing the original astronomical globe is Mars viewed by the High Resolution Stereo Camera (ESA/DLR/FU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Berlin,G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Neukum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) carried by the ESA Mars Express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spacecraft,merging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 into an image (G.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Hasinger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Astrophysikalisches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 Institute, Potsdam) of X-ray sources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Lockman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06" charset="0"/>
                <a:ea typeface="ＭＳ Ｐゴシック" pitchFamily="-65" charset="-128"/>
                <a:cs typeface="ＭＳ Ｐゴシック" pitchFamily="-65" charset="-128"/>
              </a:rPr>
              <a:t> Hole made using the Newton X-ray Observatory spacecraft.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628E87-9934-0343-B492-DAA77C68065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8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692150"/>
            <a:ext cx="4614863" cy="34607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54" indent="-285713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2pPr>
            <a:lvl3pPr marL="114285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3pPr>
            <a:lvl4pPr marL="159999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4pPr>
            <a:lvl5pPr marL="205713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5pPr>
            <a:lvl6pPr marL="2514273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297141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342855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3885695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3727DA-062E-C747-8E61-DE8F21DA172D}" type="slidenum">
              <a:rPr lang="en-US" sz="1100" b="0">
                <a:solidFill>
                  <a:srgbClr val="000000"/>
                </a:solidFill>
                <a:latin typeface="Verdana" charset="0"/>
              </a:rPr>
              <a:pPr eaLnBrk="1" hangingPunct="1"/>
              <a:t>6</a:t>
            </a:fld>
            <a:endParaRPr lang="en-US" sz="1100" b="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692150"/>
            <a:ext cx="4614863" cy="34607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54" indent="-285713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2pPr>
            <a:lvl3pPr marL="114285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3pPr>
            <a:lvl4pPr marL="159999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4pPr>
            <a:lvl5pPr marL="205713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5pPr>
            <a:lvl6pPr marL="2514273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297141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342855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3885695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3727DA-062E-C747-8E61-DE8F21DA172D}" type="slidenum">
              <a:rPr lang="en-US" sz="1100" b="0">
                <a:solidFill>
                  <a:srgbClr val="000000"/>
                </a:solidFill>
                <a:latin typeface="Verdana" charset="0"/>
              </a:rPr>
              <a:pPr eaLnBrk="1" hangingPunct="1"/>
              <a:t>7</a:t>
            </a:fld>
            <a:endParaRPr lang="en-US" sz="1100" b="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692150"/>
            <a:ext cx="4614863" cy="346075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54" indent="-285713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2pPr>
            <a:lvl3pPr marL="114285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3pPr>
            <a:lvl4pPr marL="159999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4pPr>
            <a:lvl5pPr marL="2057132" indent="-228570" defTabSz="919043" eaLnBrk="0" hangingPunct="0"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5pPr>
            <a:lvl6pPr marL="2514273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297141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3428554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3885695" indent="-228570" defTabSz="91904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3727DA-062E-C747-8E61-DE8F21DA172D}" type="slidenum">
              <a:rPr lang="en-US" sz="1100" b="0">
                <a:solidFill>
                  <a:srgbClr val="000000"/>
                </a:solidFill>
                <a:latin typeface="Verdana" charset="0"/>
              </a:rPr>
              <a:pPr eaLnBrk="1" hangingPunct="1"/>
              <a:t>8</a:t>
            </a:fld>
            <a:endParaRPr lang="en-US" sz="1100" b="0">
              <a:solidFill>
                <a:srgbClr val="000000"/>
              </a:solidFill>
              <a:latin typeface="Verdan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698862" indent="-268794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075174" indent="-215035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05243" indent="-215035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1935312" indent="-215035" eaLnBrk="0" hangingPunct="0"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365382" indent="-2150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795452" indent="-2150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225521" indent="-2150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655591" indent="-2150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C1F43E8-8E6D-184B-8FC1-28A1DF1076F3}" type="slidenum">
              <a:rPr lang="en-US" sz="1100">
                <a:solidFill>
                  <a:prstClr val="black"/>
                </a:solidFill>
                <a:latin typeface="Times New Roman" charset="0"/>
              </a:rPr>
              <a:pPr eaLnBrk="1" hangingPunct="1"/>
              <a:t>12</a:t>
            </a:fld>
            <a:endParaRPr lang="en-US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871" y="4416765"/>
            <a:ext cx="5138661" cy="418316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829" tIns="45414" rIns="90829" bIns="45414"/>
          <a:lstStyle/>
          <a:p>
            <a:pPr eaLnBrk="1" hangingPunct="1"/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14375"/>
            <a:ext cx="4673600" cy="35052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521"/>
            <a:ext cx="717452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5" indent="0" algn="ctr">
              <a:buNone/>
              <a:defRPr/>
            </a:lvl2pPr>
            <a:lvl3pPr marL="912913" indent="0" algn="ctr">
              <a:buNone/>
              <a:defRPr/>
            </a:lvl3pPr>
            <a:lvl4pPr marL="1369371" indent="0" algn="ctr">
              <a:buNone/>
              <a:defRPr/>
            </a:lvl4pPr>
            <a:lvl5pPr marL="1825821" indent="0" algn="ctr">
              <a:buNone/>
              <a:defRPr/>
            </a:lvl5pPr>
            <a:lvl6pPr marL="2282280" indent="0" algn="ctr">
              <a:buNone/>
              <a:defRPr/>
            </a:lvl6pPr>
            <a:lvl7pPr marL="2738747" indent="0" algn="ctr">
              <a:buNone/>
              <a:defRPr/>
            </a:lvl7pPr>
            <a:lvl8pPr marL="3195187" indent="0" algn="ctr">
              <a:buNone/>
              <a:defRPr/>
            </a:lvl8pPr>
            <a:lvl9pPr marL="36516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7768" y="307975"/>
            <a:ext cx="17907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679" y="307975"/>
            <a:ext cx="5231423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397" tIns="45709" rIns="91397" bIns="4570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91397" tIns="45709" rIns="91397" bIns="4570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397" tIns="45709" rIns="91397" bIns="45709"/>
          <a:lstStyle>
            <a:lvl1pPr>
              <a:defRPr/>
            </a:lvl1pPr>
          </a:lstStyle>
          <a:p>
            <a:pPr>
              <a:defRPr/>
            </a:pPr>
            <a:fld id="{D6245DA6-B600-43AB-B9D2-3DE0049C2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6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517"/>
            <a:ext cx="717452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5" indent="0" algn="ctr">
              <a:buNone/>
              <a:defRPr/>
            </a:lvl2pPr>
            <a:lvl3pPr marL="912913" indent="0" algn="ctr">
              <a:buNone/>
              <a:defRPr/>
            </a:lvl3pPr>
            <a:lvl4pPr marL="1369371" indent="0" algn="ctr">
              <a:buNone/>
              <a:defRPr/>
            </a:lvl4pPr>
            <a:lvl5pPr marL="1825821" indent="0" algn="ctr">
              <a:buNone/>
              <a:defRPr/>
            </a:lvl5pPr>
            <a:lvl6pPr marL="2282280" indent="0" algn="ctr">
              <a:buNone/>
              <a:defRPr/>
            </a:lvl6pPr>
            <a:lvl7pPr marL="2738747" indent="0" algn="ctr">
              <a:buNone/>
              <a:defRPr/>
            </a:lvl7pPr>
            <a:lvl8pPr marL="3195187" indent="0" algn="ctr">
              <a:buNone/>
              <a:defRPr/>
            </a:lvl8pPr>
            <a:lvl9pPr marL="36516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06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52406" y="6632877"/>
            <a:ext cx="543776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D/SCI</a:t>
            </a:r>
            <a:r>
              <a:rPr lang="en-GB" sz="900" baseline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– D/HIF Discussions</a:t>
            </a:r>
            <a:r>
              <a:rPr lang="en-GB" sz="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 ESTEC, 18</a:t>
            </a:r>
            <a:r>
              <a:rPr lang="en-GB" sz="900" baseline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May</a:t>
            </a:r>
            <a:r>
              <a:rPr lang="en-GB" sz="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2016, </a:t>
            </a:r>
            <a:r>
              <a:rPr lang="en-GB" sz="900" dirty="0">
                <a:solidFill>
                  <a:schemeClr val="bg2"/>
                </a:solidFill>
                <a:latin typeface="Arial" charset="0"/>
                <a:cs typeface="Arial" charset="0"/>
              </a:rPr>
              <a:t>page </a:t>
            </a:r>
            <a:fld id="{AB01C8BE-C650-CA41-9F25-40C7C58DA725}" type="slidenum">
              <a:rPr lang="en-GB" sz="900">
                <a:solidFill>
                  <a:schemeClr val="bg2"/>
                </a:solidFill>
                <a:latin typeface="Arial" charset="0"/>
                <a:cs typeface="Arial" charset="0"/>
              </a:rPr>
              <a:pPr eaLnBrk="0" hangingPunct="0"/>
              <a:t>‹#›</a:t>
            </a:fld>
            <a:endParaRPr lang="en-GB" sz="90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73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5294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12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6307" name="Picture 19" descr="Logo_Signature_Cover_PP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/>
          <a:stretch>
            <a:fillRect/>
          </a:stretch>
        </p:blipFill>
        <p:spPr bwMode="auto">
          <a:xfrm>
            <a:off x="6350" y="495302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630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22300" y="3065463"/>
            <a:ext cx="6400800" cy="1814512"/>
          </a:xfrm>
        </p:spPr>
        <p:txBody>
          <a:bodyPr/>
          <a:lstStyle>
            <a:lvl1pPr marL="0" indent="0">
              <a:buFont typeface="NotesEsa" pitchFamily="2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653314" name="Rectangle 2"/>
          <p:cNvSpPr>
            <a:spLocks noChangeArrowheads="1"/>
          </p:cNvSpPr>
          <p:nvPr userDrawn="1"/>
        </p:nvSpPr>
        <p:spPr bwMode="auto">
          <a:xfrm>
            <a:off x="615963" y="2292370"/>
            <a:ext cx="5768975" cy="487363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86631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23888" y="2236788"/>
            <a:ext cx="6230937" cy="5953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pic>
        <p:nvPicPr>
          <p:cNvPr id="866311" name="Picture 7" descr="ww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015059"/>
            <a:ext cx="8382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2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95757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3513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80" y="1673225"/>
            <a:ext cx="209550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0678" y="1673225"/>
            <a:ext cx="2097088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77683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47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86346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5607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411946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9166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24737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31974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97539" y="163513"/>
            <a:ext cx="1693862" cy="5827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787" y="163513"/>
            <a:ext cx="4932363" cy="5827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92635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b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b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45DA6-B600-43AB-B9D2-3DE0049C2F28}" type="slidenum">
              <a:rPr lang="en-US" sz="1800" b="0">
                <a:solidFill>
                  <a:srgbClr val="000000"/>
                </a:solidFill>
                <a:latin typeface="NotesEsa" pitchFamily="2" charset="0"/>
                <a:ea typeface="+mn-ea"/>
                <a:cs typeface="+mn-cs"/>
              </a:rPr>
              <a:pPr>
                <a:defRPr/>
              </a:pPr>
              <a:t>‹#›</a:t>
            </a:fld>
            <a:endParaRPr lang="en-US" sz="1800" b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3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507"/>
            <a:ext cx="717452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5" indent="0" algn="ctr">
              <a:buNone/>
              <a:defRPr/>
            </a:lvl2pPr>
            <a:lvl3pPr marL="912913" indent="0" algn="ctr">
              <a:buNone/>
              <a:defRPr/>
            </a:lvl3pPr>
            <a:lvl4pPr marL="1369371" indent="0" algn="ctr">
              <a:buNone/>
              <a:defRPr/>
            </a:lvl4pPr>
            <a:lvl5pPr marL="1825821" indent="0" algn="ctr">
              <a:buNone/>
              <a:defRPr/>
            </a:lvl5pPr>
            <a:lvl6pPr marL="2282280" indent="0" algn="ctr">
              <a:buNone/>
              <a:defRPr/>
            </a:lvl6pPr>
            <a:lvl7pPr marL="2738747" indent="0" algn="ctr">
              <a:buNone/>
              <a:defRPr/>
            </a:lvl7pPr>
            <a:lvl8pPr marL="3195187" indent="0" algn="ctr">
              <a:buNone/>
              <a:defRPr/>
            </a:lvl8pPr>
            <a:lvl9pPr marL="36516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6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0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7017"/>
            <a:ext cx="71745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41"/>
            <a:ext cx="71745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5" indent="0">
              <a:buNone/>
              <a:defRPr sz="1800"/>
            </a:lvl2pPr>
            <a:lvl3pPr marL="912913" indent="0">
              <a:buNone/>
              <a:defRPr sz="1600"/>
            </a:lvl3pPr>
            <a:lvl4pPr marL="1369371" indent="0">
              <a:buNone/>
              <a:defRPr sz="1400"/>
            </a:lvl4pPr>
            <a:lvl5pPr marL="1825821" indent="0">
              <a:buNone/>
              <a:defRPr sz="1400"/>
            </a:lvl5pPr>
            <a:lvl6pPr marL="2282280" indent="0">
              <a:buNone/>
              <a:defRPr sz="1400"/>
            </a:lvl6pPr>
            <a:lvl7pPr marL="2738747" indent="0">
              <a:buNone/>
              <a:defRPr sz="1400"/>
            </a:lvl7pPr>
            <a:lvl8pPr marL="3195187" indent="0">
              <a:buNone/>
              <a:defRPr sz="1400"/>
            </a:lvl8pPr>
            <a:lvl9pPr marL="36516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492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7003"/>
            <a:ext cx="71745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41"/>
            <a:ext cx="71745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5" indent="0">
              <a:buNone/>
              <a:defRPr sz="1800"/>
            </a:lvl2pPr>
            <a:lvl3pPr marL="912913" indent="0">
              <a:buNone/>
              <a:defRPr sz="1600"/>
            </a:lvl3pPr>
            <a:lvl4pPr marL="1369371" indent="0">
              <a:buNone/>
              <a:defRPr sz="1400"/>
            </a:lvl4pPr>
            <a:lvl5pPr marL="1825821" indent="0">
              <a:buNone/>
              <a:defRPr sz="1400"/>
            </a:lvl5pPr>
            <a:lvl6pPr marL="2282280" indent="0">
              <a:buNone/>
              <a:defRPr sz="1400"/>
            </a:lvl6pPr>
            <a:lvl7pPr marL="2738747" indent="0">
              <a:buNone/>
              <a:defRPr sz="1400"/>
            </a:lvl7pPr>
            <a:lvl8pPr marL="3195187" indent="0">
              <a:buNone/>
              <a:defRPr sz="1400"/>
            </a:lvl8pPr>
            <a:lvl9pPr marL="36516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815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686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418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4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86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86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2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3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37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54" y="273050"/>
            <a:ext cx="27769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47" y="273153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054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64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5" indent="0">
              <a:buNone/>
              <a:defRPr sz="2800"/>
            </a:lvl2pPr>
            <a:lvl3pPr marL="912913" indent="0">
              <a:buNone/>
              <a:defRPr sz="2400"/>
            </a:lvl3pPr>
            <a:lvl4pPr marL="1369371" indent="0">
              <a:buNone/>
              <a:defRPr sz="2000"/>
            </a:lvl4pPr>
            <a:lvl5pPr marL="1825821" indent="0">
              <a:buNone/>
              <a:defRPr sz="2000"/>
            </a:lvl5pPr>
            <a:lvl6pPr marL="2282280" indent="0">
              <a:buNone/>
              <a:defRPr sz="2000"/>
            </a:lvl6pPr>
            <a:lvl7pPr marL="2738747" indent="0">
              <a:buNone/>
              <a:defRPr sz="2000"/>
            </a:lvl7pPr>
            <a:lvl8pPr marL="3195187" indent="0">
              <a:buNone/>
              <a:defRPr sz="2000"/>
            </a:lvl8pPr>
            <a:lvl9pPr marL="36516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48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36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>
              <a:defRPr/>
            </a:pP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GB" sz="900" b="0" dirty="0" smtClean="0">
              <a:solidFill>
                <a:srgbClr val="4D4F53"/>
              </a:solidFill>
              <a:cs typeface="Arial" charset="0"/>
            </a:endParaRPr>
          </a:p>
          <a:p>
            <a:pPr eaLnBrk="0" hangingPunct="0"/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01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7768" y="307975"/>
            <a:ext cx="17907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672" y="307975"/>
            <a:ext cx="5231423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81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fld id="{D6245DA6-B600-43AB-B9D2-3DE0049C2F28}" type="slidenum">
              <a:rPr lang="en-US" b="0">
                <a:solidFill>
                  <a:srgbClr val="000000"/>
                </a:solidFill>
                <a:latin typeface="Verdana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48375" y="6632874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D/SCI – D/HIF Discussions, ESTEC, 18 May 2016, page </a:t>
            </a:r>
            <a:fld id="{AB01C8BE-C650-CA41-9F25-40C7C58DA725}" type="slidenum">
              <a:rPr lang="en-GB" sz="900" b="0" smtClean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1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686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418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2130495"/>
            <a:ext cx="7174523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92" y="3886200"/>
            <a:ext cx="590843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55" indent="0" algn="ctr">
              <a:buNone/>
              <a:defRPr/>
            </a:lvl2pPr>
            <a:lvl3pPr marL="912913" indent="0" algn="ctr">
              <a:buNone/>
              <a:defRPr/>
            </a:lvl3pPr>
            <a:lvl4pPr marL="1369371" indent="0" algn="ctr">
              <a:buNone/>
              <a:defRPr/>
            </a:lvl4pPr>
            <a:lvl5pPr marL="1825821" indent="0" algn="ctr">
              <a:buNone/>
              <a:defRPr/>
            </a:lvl5pPr>
            <a:lvl6pPr marL="2282280" indent="0" algn="ctr">
              <a:buNone/>
              <a:defRPr/>
            </a:lvl6pPr>
            <a:lvl7pPr marL="2738747" indent="0" algn="ctr">
              <a:buNone/>
              <a:defRPr/>
            </a:lvl7pPr>
            <a:lvl8pPr marL="3195187" indent="0" algn="ctr">
              <a:buNone/>
              <a:defRPr/>
            </a:lvl8pPr>
            <a:lvl9pPr marL="365164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24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25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4406991"/>
            <a:ext cx="71745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751" y="2906741"/>
            <a:ext cx="717452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55" indent="0">
              <a:buNone/>
              <a:defRPr sz="1800"/>
            </a:lvl2pPr>
            <a:lvl3pPr marL="912913" indent="0">
              <a:buNone/>
              <a:defRPr sz="1600"/>
            </a:lvl3pPr>
            <a:lvl4pPr marL="1369371" indent="0">
              <a:buNone/>
              <a:defRPr sz="1400"/>
            </a:lvl4pPr>
            <a:lvl5pPr marL="1825821" indent="0">
              <a:buNone/>
              <a:defRPr sz="1400"/>
            </a:lvl5pPr>
            <a:lvl6pPr marL="2282280" indent="0">
              <a:buNone/>
              <a:defRPr sz="1400"/>
            </a:lvl6pPr>
            <a:lvl7pPr marL="2738747" indent="0">
              <a:buNone/>
              <a:defRPr sz="1400"/>
            </a:lvl7pPr>
            <a:lvl8pPr marL="3195187" indent="0">
              <a:buNone/>
              <a:defRPr sz="1400"/>
            </a:lvl8pPr>
            <a:lvl9pPr marL="365164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393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686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7418" y="1673225"/>
            <a:ext cx="351106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776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80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80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35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70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41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54" y="273050"/>
            <a:ext cx="27769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47" y="273141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054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67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5" indent="0">
              <a:buNone/>
              <a:defRPr sz="2800"/>
            </a:lvl2pPr>
            <a:lvl3pPr marL="912913" indent="0">
              <a:buNone/>
              <a:defRPr sz="2400"/>
            </a:lvl3pPr>
            <a:lvl4pPr marL="1369371" indent="0">
              <a:buNone/>
              <a:defRPr sz="2000"/>
            </a:lvl4pPr>
            <a:lvl5pPr marL="1825821" indent="0">
              <a:buNone/>
              <a:defRPr sz="2000"/>
            </a:lvl5pPr>
            <a:lvl6pPr marL="2282280" indent="0">
              <a:buNone/>
              <a:defRPr sz="2000"/>
            </a:lvl6pPr>
            <a:lvl7pPr marL="2738747" indent="0">
              <a:buNone/>
              <a:defRPr sz="2000"/>
            </a:lvl7pPr>
            <a:lvl8pPr marL="3195187" indent="0">
              <a:buNone/>
              <a:defRPr sz="2000"/>
            </a:lvl8pPr>
            <a:lvl9pPr marL="36516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15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1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274638"/>
            <a:ext cx="75965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031" y="1535113"/>
            <a:ext cx="372940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031" y="2174875"/>
            <a:ext cx="372940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7793" y="1535113"/>
            <a:ext cx="373086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55" indent="0">
              <a:buNone/>
              <a:defRPr sz="2000" b="1"/>
            </a:lvl2pPr>
            <a:lvl3pPr marL="912913" indent="0">
              <a:buNone/>
              <a:defRPr sz="1800" b="1"/>
            </a:lvl3pPr>
            <a:lvl4pPr marL="1369371" indent="0">
              <a:buNone/>
              <a:defRPr sz="1600" b="1"/>
            </a:lvl4pPr>
            <a:lvl5pPr marL="1825821" indent="0">
              <a:buNone/>
              <a:defRPr sz="1600" b="1"/>
            </a:lvl5pPr>
            <a:lvl6pPr marL="2282280" indent="0">
              <a:buNone/>
              <a:defRPr sz="1600" b="1"/>
            </a:lvl6pPr>
            <a:lvl7pPr marL="2738747" indent="0">
              <a:buNone/>
              <a:defRPr sz="1600" b="1"/>
            </a:lvl7pPr>
            <a:lvl8pPr marL="3195187" indent="0">
              <a:buNone/>
              <a:defRPr sz="1600" b="1"/>
            </a:lvl8pPr>
            <a:lvl9pPr marL="365164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87793" y="2174875"/>
            <a:ext cx="373086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87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37766" y="307975"/>
            <a:ext cx="17907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666" y="307975"/>
            <a:ext cx="5231423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10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419" tIns="45720" rIns="91419" bIns="45720"/>
          <a:lstStyle>
            <a:lvl1pPr>
              <a:defRPr/>
            </a:lvl1pPr>
          </a:lstStyle>
          <a:p>
            <a:pPr>
              <a:defRPr/>
            </a:pPr>
            <a:fld id="{D6245DA6-B600-43AB-B9D2-3DE0049C2F28}" type="slidenum">
              <a:rPr lang="en-US" b="0">
                <a:solidFill>
                  <a:srgbClr val="000000"/>
                </a:solidFill>
                <a:latin typeface="Verdana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48375" y="6632862"/>
            <a:ext cx="5019474" cy="23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293" tIns="45657" rIns="91293" bIns="45657">
            <a:spAutoFit/>
          </a:bodyPr>
          <a:lstStyle/>
          <a:p>
            <a:pPr eaLnBrk="0" hangingPunct="0"/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ESA Space Science Programme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, ESAC</a:t>
            </a:r>
            <a:r>
              <a:rPr lang="en-GB" sz="900" b="0" smtClean="0">
                <a:solidFill>
                  <a:srgbClr val="4D4F53"/>
                </a:solidFill>
                <a:cs typeface="Arial" charset="0"/>
              </a:rPr>
              <a:t>, 7 April </a:t>
            </a:r>
            <a:r>
              <a:rPr lang="en-GB" sz="900" b="0" dirty="0" smtClean="0">
                <a:solidFill>
                  <a:srgbClr val="4D4F53"/>
                </a:solidFill>
                <a:cs typeface="Arial" charset="0"/>
              </a:rPr>
              <a:t>2016, </a:t>
            </a:r>
            <a:r>
              <a:rPr lang="en-GB" sz="900" b="0" dirty="0">
                <a:solidFill>
                  <a:srgbClr val="4D4F53"/>
                </a:solidFill>
                <a:cs typeface="Arial" charset="0"/>
              </a:rPr>
              <a:t>page </a:t>
            </a:r>
            <a:fld id="{AB01C8BE-C650-CA41-9F25-40C7C58DA725}" type="slidenum">
              <a:rPr lang="en-GB" sz="900" b="0">
                <a:solidFill>
                  <a:srgbClr val="4D4F53"/>
                </a:solidFill>
                <a:cs typeface="Arial" charset="0"/>
              </a:rPr>
              <a:pPr eaLnBrk="0" hangingPunct="0"/>
              <a:t>‹#›</a:t>
            </a:fld>
            <a:endParaRPr lang="en-GB" sz="900" b="0" dirty="0">
              <a:solidFill>
                <a:srgbClr val="4D4F5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5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0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54" y="273050"/>
            <a:ext cx="27769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47" y="273167"/>
            <a:ext cx="47185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054" y="1435103"/>
            <a:ext cx="27769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88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424" y="4800600"/>
            <a:ext cx="506436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4424" y="612775"/>
            <a:ext cx="506436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55" indent="0">
              <a:buNone/>
              <a:defRPr sz="2800"/>
            </a:lvl2pPr>
            <a:lvl3pPr marL="912913" indent="0">
              <a:buNone/>
              <a:defRPr sz="2400"/>
            </a:lvl3pPr>
            <a:lvl4pPr marL="1369371" indent="0">
              <a:buNone/>
              <a:defRPr sz="2000"/>
            </a:lvl4pPr>
            <a:lvl5pPr marL="1825821" indent="0">
              <a:buNone/>
              <a:defRPr sz="2000"/>
            </a:lvl5pPr>
            <a:lvl6pPr marL="2282280" indent="0">
              <a:buNone/>
              <a:defRPr sz="2000"/>
            </a:lvl6pPr>
            <a:lvl7pPr marL="2738747" indent="0">
              <a:buNone/>
              <a:defRPr sz="2000"/>
            </a:lvl7pPr>
            <a:lvl8pPr marL="3195187" indent="0">
              <a:buNone/>
              <a:defRPr sz="2000"/>
            </a:lvl8pPr>
            <a:lvl9pPr marL="365164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4424" y="5367338"/>
            <a:ext cx="506436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55" indent="0">
              <a:buNone/>
              <a:defRPr sz="1200"/>
            </a:lvl2pPr>
            <a:lvl3pPr marL="912913" indent="0">
              <a:buNone/>
              <a:defRPr sz="1000"/>
            </a:lvl3pPr>
            <a:lvl4pPr marL="1369371" indent="0">
              <a:buNone/>
              <a:defRPr sz="900"/>
            </a:lvl4pPr>
            <a:lvl5pPr marL="1825821" indent="0">
              <a:buNone/>
              <a:defRPr sz="900"/>
            </a:lvl5pPr>
            <a:lvl6pPr marL="2282280" indent="0">
              <a:buNone/>
              <a:defRPr sz="900"/>
            </a:lvl6pPr>
            <a:lvl7pPr marL="2738747" indent="0">
              <a:buNone/>
              <a:defRPr sz="900"/>
            </a:lvl7pPr>
            <a:lvl8pPr marL="3195187" indent="0">
              <a:buNone/>
              <a:defRPr sz="900"/>
            </a:lvl8pPr>
            <a:lvl9pPr marL="365164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719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theme" Target="../theme/theme2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PPT_Header0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"/>
            <a:ext cx="9171692" cy="13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4239" y="1549400"/>
            <a:ext cx="776067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789" y="163514"/>
            <a:ext cx="620004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pic>
        <p:nvPicPr>
          <p:cNvPr id="1029" name="Picture 16" descr="signatur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6685604"/>
            <a:ext cx="9139604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70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  <p:sldLayoutId id="2147485337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5pPr>
      <a:lvl6pPr marL="456455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2913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37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582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66277" indent="-26627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 sz="2000">
          <a:solidFill>
            <a:schemeClr val="bg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987403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>
          <a:solidFill>
            <a:schemeClr val="bg2"/>
          </a:solidFill>
          <a:latin typeface="+mn-lt"/>
          <a:ea typeface="ＭＳ Ｐゴシック" pitchFamily="-110" charset="-128"/>
        </a:defRPr>
      </a:lvl2pPr>
      <a:lvl3pPr marL="1670514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3pPr>
      <a:lvl4pPr marL="2268028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4pPr>
      <a:lvl5pPr marL="2865532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5pPr>
      <a:lvl6pPr marL="332198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6pPr>
      <a:lvl7pPr marL="3778452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7pPr>
      <a:lvl8pPr marL="423490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8pPr>
      <a:lvl9pPr marL="4691364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5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3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7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2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8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8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PPT_Header0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"/>
            <a:ext cx="9171692" cy="13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45" y="1549400"/>
            <a:ext cx="8424935" cy="48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789" y="163514"/>
            <a:ext cx="620004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pic>
        <p:nvPicPr>
          <p:cNvPr id="1029" name="Picture 16" descr="signatur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6685604"/>
            <a:ext cx="9139604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8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5" r:id="rId1"/>
    <p:sldLayoutId id="2147485296" r:id="rId2"/>
    <p:sldLayoutId id="2147485310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5pPr>
      <a:lvl6pPr marL="456455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2913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37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582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66277" indent="-26627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 sz="2000">
          <a:solidFill>
            <a:schemeClr val="bg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987403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>
          <a:solidFill>
            <a:schemeClr val="bg2"/>
          </a:solidFill>
          <a:latin typeface="+mn-lt"/>
          <a:ea typeface="ＭＳ Ｐゴシック" pitchFamily="-110" charset="-128"/>
        </a:defRPr>
      </a:lvl2pPr>
      <a:lvl3pPr marL="1670514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3pPr>
      <a:lvl4pPr marL="2268028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4pPr>
      <a:lvl5pPr marL="2865532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5pPr>
      <a:lvl6pPr marL="332198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6pPr>
      <a:lvl7pPr marL="3778452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7pPr>
      <a:lvl8pPr marL="423490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8pPr>
      <a:lvl9pPr marL="4691364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5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3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7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2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8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8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289" name="Picture 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5290" name="Picture 10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94"/>
            <a:ext cx="91440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52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73225"/>
            <a:ext cx="434498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86528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74688" y="163515"/>
            <a:ext cx="67167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865287" name="Text Box 7"/>
          <p:cNvSpPr txBox="1">
            <a:spLocks noChangeArrowheads="1"/>
          </p:cNvSpPr>
          <p:nvPr userDrawn="1"/>
        </p:nvSpPr>
        <p:spPr bwMode="auto">
          <a:xfrm>
            <a:off x="6507168" y="6527800"/>
            <a:ext cx="25638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b="0">
                <a:solidFill>
                  <a:srgbClr val="FFFFFF"/>
                </a:solidFill>
                <a:latin typeface="ESAtitle" pitchFamily="2" charset="0"/>
                <a:ea typeface="+mn-ea"/>
                <a:cs typeface="+mn-cs"/>
              </a:rPr>
              <a:t>European Space</a:t>
            </a:r>
            <a:r>
              <a:rPr lang="en-GB" sz="800" b="0">
                <a:solidFill>
                  <a:srgbClr val="747678"/>
                </a:solidFill>
                <a:latin typeface="ESAtitle" pitchFamily="2" charset="0"/>
                <a:ea typeface="+mn-ea"/>
                <a:cs typeface="+mn-cs"/>
              </a:rPr>
              <a:t> </a:t>
            </a:r>
            <a:r>
              <a:rPr lang="en-GB" sz="800" b="0">
                <a:solidFill>
                  <a:srgbClr val="FFFFFF"/>
                </a:solidFill>
                <a:latin typeface="ESAtitle" pitchFamily="2" charset="0"/>
                <a:ea typeface="+mn-ea"/>
                <a:cs typeface="+mn-cs"/>
              </a:rPr>
              <a:t>Agency</a:t>
            </a:r>
            <a:r>
              <a:rPr lang="en-GB" sz="800" b="0">
                <a:solidFill>
                  <a:srgbClr val="747678"/>
                </a:solidFill>
                <a:latin typeface="ESAtitle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865288" name="Picture 8" descr="PPT_Header02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8C8D8F"/>
              </a:clrFrom>
              <a:clrTo>
                <a:srgbClr val="8C8D8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0" b="10408"/>
          <a:stretch>
            <a:fillRect/>
          </a:stretch>
        </p:blipFill>
        <p:spPr bwMode="auto">
          <a:xfrm>
            <a:off x="7561268" y="2"/>
            <a:ext cx="1582737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5" name="Rectangle 5"/>
          <p:cNvSpPr>
            <a:spLocks noChangeArrowheads="1"/>
          </p:cNvSpPr>
          <p:nvPr userDrawn="1"/>
        </p:nvSpPr>
        <p:spPr bwMode="auto">
          <a:xfrm>
            <a:off x="168281" y="6481783"/>
            <a:ext cx="63817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0"/>
          <a:lstStyle/>
          <a:p>
            <a:r>
              <a:rPr lang="en-GB" sz="800" b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Page: </a:t>
            </a:r>
            <a:fld id="{73C98765-ADF2-40B2-B349-AA6826AFCB06}" type="slidenum">
              <a:rPr lang="en-GB" sz="800" b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pPr/>
              <a:t>‹#›</a:t>
            </a:fld>
            <a:endParaRPr lang="en-GB" sz="800" b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8" r:id="rId1"/>
    <p:sldLayoutId id="2147485299" r:id="rId2"/>
    <p:sldLayoutId id="2147485300" r:id="rId3"/>
    <p:sldLayoutId id="2147485301" r:id="rId4"/>
    <p:sldLayoutId id="2147485302" r:id="rId5"/>
    <p:sldLayoutId id="2147485303" r:id="rId6"/>
    <p:sldLayoutId id="2147485304" r:id="rId7"/>
    <p:sldLayoutId id="2147485305" r:id="rId8"/>
    <p:sldLayoutId id="2147485306" r:id="rId9"/>
    <p:sldLayoutId id="2147485307" r:id="rId10"/>
    <p:sldLayoutId id="2147485308" r:id="rId11"/>
    <p:sldLayoutId id="2147485309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Font typeface="NotesEsa" pitchFamily="2" charset="0"/>
        <a:buChar char="•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27088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2pPr>
      <a:lvl3pPr marL="1235075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3pPr>
      <a:lvl4pPr marL="1643063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PPT_Header0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"/>
            <a:ext cx="9171692" cy="13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4239" y="1549400"/>
            <a:ext cx="776067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789" y="163514"/>
            <a:ext cx="620004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pic>
        <p:nvPicPr>
          <p:cNvPr id="1029" name="Picture 16" descr="signatur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6685604"/>
            <a:ext cx="9139604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4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  <p:sldLayoutId id="2147485323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5pPr>
      <a:lvl6pPr marL="456455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2913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37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582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66277" indent="-26627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 sz="2000">
          <a:solidFill>
            <a:schemeClr val="bg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987403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>
          <a:solidFill>
            <a:schemeClr val="bg2"/>
          </a:solidFill>
          <a:latin typeface="+mn-lt"/>
          <a:ea typeface="ＭＳ Ｐゴシック" pitchFamily="-110" charset="-128"/>
        </a:defRPr>
      </a:lvl2pPr>
      <a:lvl3pPr marL="1670514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3pPr>
      <a:lvl4pPr marL="2268028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4pPr>
      <a:lvl5pPr marL="2865532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5pPr>
      <a:lvl6pPr marL="332198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6pPr>
      <a:lvl7pPr marL="3778452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7pPr>
      <a:lvl8pPr marL="423490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8pPr>
      <a:lvl9pPr marL="4691364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5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3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7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2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8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8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PPT_Header0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0"/>
            <a:ext cx="9171692" cy="13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4239" y="1549400"/>
            <a:ext cx="776067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2789" y="163514"/>
            <a:ext cx="620004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</a:p>
        </p:txBody>
      </p:sp>
      <p:pic>
        <p:nvPicPr>
          <p:cNvPr id="1029" name="Picture 16" descr="signatur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" y="6685604"/>
            <a:ext cx="9139604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19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5" r:id="rId1"/>
    <p:sldLayoutId id="2147485326" r:id="rId2"/>
    <p:sldLayoutId id="2147485327" r:id="rId3"/>
    <p:sldLayoutId id="2147485328" r:id="rId4"/>
    <p:sldLayoutId id="2147485329" r:id="rId5"/>
    <p:sldLayoutId id="2147485330" r:id="rId6"/>
    <p:sldLayoutId id="2147485331" r:id="rId7"/>
    <p:sldLayoutId id="2147485332" r:id="rId8"/>
    <p:sldLayoutId id="2147485333" r:id="rId9"/>
    <p:sldLayoutId id="2147485334" r:id="rId10"/>
    <p:sldLayoutId id="2147485335" r:id="rId11"/>
    <p:sldLayoutId id="2147485336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5pPr>
      <a:lvl6pPr marL="456455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2913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37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5821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266277" indent="-26627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 sz="2000">
          <a:solidFill>
            <a:schemeClr val="bg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987403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Ø"/>
        <a:defRPr>
          <a:solidFill>
            <a:schemeClr val="bg2"/>
          </a:solidFill>
          <a:latin typeface="+mn-lt"/>
          <a:ea typeface="ＭＳ Ｐゴシック" pitchFamily="-110" charset="-128"/>
        </a:defRPr>
      </a:lvl2pPr>
      <a:lvl3pPr marL="1670514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3pPr>
      <a:lvl4pPr marL="2268028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4pPr>
      <a:lvl5pPr marL="2865532" indent="-4184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bg2"/>
          </a:solidFill>
          <a:latin typeface="+mn-lt"/>
          <a:ea typeface="ＭＳ Ｐゴシック" pitchFamily="-110" charset="-128"/>
        </a:defRPr>
      </a:lvl5pPr>
      <a:lvl6pPr marL="332198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6pPr>
      <a:lvl7pPr marL="3778452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7pPr>
      <a:lvl8pPr marL="4234903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8pPr>
      <a:lvl9pPr marL="4691364" indent="-418408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55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13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7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21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80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8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47" algn="l" defTabSz="9129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jpg"/><Relationship Id="rId15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openxmlformats.org/officeDocument/2006/relationships/slideLayout" Target="../slideLayouts/slideLayout14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49.jpeg"/><Relationship Id="rId10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jp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3.jpe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hyperlink" Target="http://sci.esa.int/science-e/www/object/index.cfm?fobjectid=49566" TargetMode="External"/><Relationship Id="rId8" Type="http://schemas.openxmlformats.org/officeDocument/2006/relationships/image" Target="../media/image20.jpeg"/><Relationship Id="rId9" Type="http://schemas.openxmlformats.org/officeDocument/2006/relationships/image" Target="../media/image21.png"/><Relationship Id="rId10" Type="http://schemas.openxmlformats.org/officeDocument/2006/relationships/image" Target="../media/image22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g"/><Relationship Id="rId10" Type="http://schemas.openxmlformats.org/officeDocument/2006/relationships/image" Target="../media/image37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esa.int/var/esa/storage/images/esa_multimedia/images/2008/02/aerial_view_of_esac4/10103420-2-eng-GB/Aerial_view_of_ES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5"/>
          <a:stretch/>
        </p:blipFill>
        <p:spPr bwMode="auto">
          <a:xfrm>
            <a:off x="-1" y="-10865"/>
            <a:ext cx="9168729" cy="70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3314" name="Rectangle 2"/>
          <p:cNvSpPr>
            <a:spLocks noChangeArrowheads="1"/>
          </p:cNvSpPr>
          <p:nvPr/>
        </p:nvSpPr>
        <p:spPr bwMode="auto">
          <a:xfrm>
            <a:off x="-5369" y="855701"/>
            <a:ext cx="7308849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417797" name="Rectangle 2"/>
          <p:cNvSpPr>
            <a:spLocks noChangeArrowheads="1"/>
          </p:cNvSpPr>
          <p:nvPr/>
        </p:nvSpPr>
        <p:spPr bwMode="auto">
          <a:xfrm>
            <a:off x="450432" y="954953"/>
            <a:ext cx="7644724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sz="2600" b="1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ESA’s Science </a:t>
            </a:r>
            <a:r>
              <a:rPr lang="en-US" sz="2600" b="1" dirty="0" err="1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Programme</a:t>
            </a:r>
            <a:r>
              <a:rPr lang="en-US" sz="2600" b="1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 and ESAC</a:t>
            </a:r>
            <a:endParaRPr lang="en-GB" sz="2600" b="1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417799" name="Picture 7" descr="ww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015063"/>
            <a:ext cx="8382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2" y="1897674"/>
            <a:ext cx="7303477" cy="523214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0441" y="1992263"/>
            <a:ext cx="829802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GB" sz="1800" spc="100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Welcome to </a:t>
            </a:r>
            <a:r>
              <a:rPr lang="en-GB" sz="1800" b="1" spc="100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European Space Astronomy Centre</a:t>
            </a:r>
            <a:endParaRPr lang="en-GB" sz="1800" b="1" spc="1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6528" y="658800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2" y="2852936"/>
            <a:ext cx="7303477" cy="523214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50441" y="2989158"/>
            <a:ext cx="829802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GB" sz="1600" b="0" spc="100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Martin Kessler, Operations Department</a:t>
            </a:r>
            <a:endParaRPr lang="en-GB" sz="1600" b="0" spc="1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7" name="Picture 19" descr="Logo_Signature_Cover_PP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8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800"/>
                                        <p:tgtEl>
                                          <p:spTgt spid="65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4" grpId="0" animBg="1"/>
      <p:bldP spid="417797" grpId="0"/>
      <p:bldP spid="9" grpId="0" animBg="1"/>
      <p:bldP spid="11" grpId="0"/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709" rIns="91397" bIns="45709"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516947" y="1"/>
            <a:ext cx="5627078" cy="6858000"/>
          </a:xfrm>
          <a:prstGeom prst="rect">
            <a:avLst/>
          </a:prstGeom>
          <a:gradFill>
            <a:gsLst>
              <a:gs pos="57000">
                <a:schemeClr val="tx1"/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709" rIns="91397" bIns="45709"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021644" y="1340768"/>
            <a:ext cx="1965576" cy="4719353"/>
            <a:chOff x="7178424" y="1589443"/>
            <a:chExt cx="1965576" cy="4719353"/>
          </a:xfrm>
        </p:grpSpPr>
        <p:pic>
          <p:nvPicPr>
            <p:cNvPr id="18" name="Picture 6" descr="MarsExpressInOrbit410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495" y="1589443"/>
              <a:ext cx="920505" cy="935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 descr="VEX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680" y="5108685"/>
              <a:ext cx="871320" cy="12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rosetta_comete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3192" y="2766054"/>
              <a:ext cx="1057383" cy="776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050" y="3791573"/>
              <a:ext cx="1947950" cy="120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 descr="XMM-Newton_mini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424" y="5221410"/>
              <a:ext cx="1052351" cy="993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 descr="Integral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135" y="1595370"/>
              <a:ext cx="918214" cy="86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Herschel_sc_artist-instruments_L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121" y="2558787"/>
              <a:ext cx="937879" cy="120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Science Operations </a:t>
            </a:r>
            <a:r>
              <a:rPr lang="en-US" dirty="0" err="1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Centres</a:t>
            </a:r>
            <a:endParaRPr lang="en-US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1" name="Picture 19" descr="Logo_Signature_Cover_PP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47029" y="1124744"/>
            <a:ext cx="7079326" cy="50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709" rIns="91397" bIns="45709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NotesEsa" pitchFamily="2" charset="0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235075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</a:defRPr>
            </a:lvl3pPr>
            <a:lvl4pPr marL="1643063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lnSpc>
                <a:spcPct val="112000"/>
              </a:lnSpc>
              <a:buNone/>
              <a:tabLst>
                <a:tab pos="2426069" algn="l"/>
              </a:tabLst>
              <a:defRPr/>
            </a:pPr>
            <a:r>
              <a:rPr lang="en-US" sz="2000" b="0" dirty="0" smtClean="0">
                <a:solidFill>
                  <a:srgbClr val="FFFFFF"/>
                </a:solidFill>
                <a:ea typeface="ＭＳ Ｐゴシック" charset="-128"/>
              </a:rPr>
              <a:t>Provide, often with partners, </a:t>
            </a:r>
            <a:r>
              <a:rPr lang="en-US" sz="2000" b="0" dirty="0">
                <a:solidFill>
                  <a:srgbClr val="FFFFFF"/>
                </a:solidFill>
                <a:ea typeface="ＭＳ Ｐゴシック" charset="-128"/>
              </a:rPr>
              <a:t>some/all of following elements:</a:t>
            </a:r>
          </a:p>
          <a:p>
            <a:pPr>
              <a:lnSpc>
                <a:spcPct val="40000"/>
              </a:lnSpc>
              <a:buFont typeface="Wingdings" charset="2"/>
              <a:buChar char="Ø"/>
              <a:tabLst>
                <a:tab pos="2426069" algn="l"/>
              </a:tabLst>
              <a:defRPr/>
            </a:pPr>
            <a:endParaRPr lang="en-US" sz="1800" b="0" dirty="0">
              <a:solidFill>
                <a:srgbClr val="FFFFFF"/>
              </a:solidFill>
              <a:ea typeface="ＭＳ Ｐゴシック" charset="-128"/>
            </a:endParaRPr>
          </a:p>
          <a:p>
            <a:pPr marL="0" lvl="1" indent="-360000">
              <a:lnSpc>
                <a:spcPct val="119000"/>
              </a:lnSpc>
              <a:spcBef>
                <a:spcPts val="0"/>
              </a:spcBef>
              <a:buFont typeface="Wingdings" charset="2"/>
              <a:buChar char="Ø"/>
              <a:tabLst>
                <a:tab pos="2426069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ea typeface="ＭＳ Ｐゴシック" charset="-128"/>
              </a:rPr>
              <a:t>Interfaces to users</a:t>
            </a:r>
            <a:r>
              <a:rPr lang="en-US" sz="1800" b="0" dirty="0" smtClean="0">
                <a:solidFill>
                  <a:srgbClr val="FFFFFF"/>
                </a:solidFill>
                <a:ea typeface="ＭＳ Ｐゴシック" charset="-128"/>
              </a:rPr>
              <a:t>,</a:t>
            </a:r>
          </a:p>
          <a:p>
            <a:pPr marL="720000" lvl="2" indent="-360000">
              <a:lnSpc>
                <a:spcPct val="119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r>
              <a:rPr lang="en-GB" b="0" dirty="0">
                <a:solidFill>
                  <a:srgbClr val="FFFFFF"/>
                </a:solidFill>
                <a:ea typeface="ＭＳ Ｐゴシック" charset="-128"/>
              </a:rPr>
              <a:t>calls for proposals, information, workshops, training, helpdesk, …</a:t>
            </a:r>
          </a:p>
          <a:p>
            <a:pPr lvl="2" indent="-360000">
              <a:lnSpc>
                <a:spcPct val="50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endParaRPr lang="en-US" b="0" dirty="0">
              <a:solidFill>
                <a:srgbClr val="FFFFFF"/>
              </a:solidFill>
              <a:ea typeface="ＭＳ Ｐゴシック" charset="-128"/>
            </a:endParaRPr>
          </a:p>
          <a:p>
            <a:pPr marL="0" lvl="1" indent="-360000">
              <a:lnSpc>
                <a:spcPct val="119000"/>
              </a:lnSpc>
              <a:spcBef>
                <a:spcPts val="0"/>
              </a:spcBef>
              <a:buFont typeface="Wingdings" charset="2"/>
              <a:buChar char="Ø"/>
              <a:tabLst>
                <a:tab pos="2426069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ea typeface="ＭＳ Ｐゴシック" charset="-128"/>
              </a:rPr>
              <a:t>Payload operations</a:t>
            </a:r>
            <a:r>
              <a:rPr lang="en-US" sz="1800" b="0" dirty="0">
                <a:solidFill>
                  <a:srgbClr val="FFFFFF"/>
                </a:solidFill>
                <a:ea typeface="ＭＳ Ｐゴシック" charset="-128"/>
              </a:rPr>
              <a:t>,</a:t>
            </a:r>
          </a:p>
          <a:p>
            <a:pPr marL="720000" lvl="2" indent="-360000">
              <a:lnSpc>
                <a:spcPct val="119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r>
              <a:rPr lang="en-GB" b="0" dirty="0">
                <a:solidFill>
                  <a:srgbClr val="FFFFFF"/>
                </a:solidFill>
                <a:ea typeface="ＭＳ Ｐゴシック" charset="-128"/>
              </a:rPr>
              <a:t>scientific scheduling and optimisation, payload monitoring, quick-look data analysis, …</a:t>
            </a:r>
          </a:p>
          <a:p>
            <a:pPr lvl="2" indent="-360000">
              <a:lnSpc>
                <a:spcPct val="50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endParaRPr lang="en-US" b="0" dirty="0">
              <a:solidFill>
                <a:srgbClr val="FFFFFF"/>
              </a:solidFill>
              <a:ea typeface="ＭＳ Ｐゴシック" charset="-128"/>
            </a:endParaRPr>
          </a:p>
          <a:p>
            <a:pPr marL="0" lvl="1" indent="-360000">
              <a:lnSpc>
                <a:spcPct val="119000"/>
              </a:lnSpc>
              <a:spcBef>
                <a:spcPts val="0"/>
              </a:spcBef>
              <a:buFont typeface="Wingdings" charset="2"/>
              <a:buChar char="Ø"/>
              <a:tabLst>
                <a:tab pos="2426069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ea typeface="ＭＳ Ｐゴシック" charset="-128"/>
              </a:rPr>
              <a:t>Payload data acquisition and processing</a:t>
            </a:r>
            <a:r>
              <a:rPr lang="en-US" sz="1800" b="0" dirty="0">
                <a:solidFill>
                  <a:srgbClr val="FFFFFF"/>
                </a:solidFill>
                <a:ea typeface="ＭＳ Ｐゴシック" charset="-128"/>
              </a:rPr>
              <a:t>,</a:t>
            </a:r>
          </a:p>
          <a:p>
            <a:pPr marL="720000" lvl="2" indent="-360000">
              <a:lnSpc>
                <a:spcPct val="119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r>
              <a:rPr lang="en-GB" b="0" dirty="0">
                <a:solidFill>
                  <a:srgbClr val="FFFFFF"/>
                </a:solidFill>
                <a:ea typeface="ＭＳ Ｐゴシック" charset="-128"/>
              </a:rPr>
              <a:t>calibration and cross-calibration, interactive and pipeline processing tools, …</a:t>
            </a:r>
          </a:p>
          <a:p>
            <a:pPr lvl="2" indent="-360000">
              <a:lnSpc>
                <a:spcPct val="50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endParaRPr lang="en-US" b="0" dirty="0">
              <a:solidFill>
                <a:srgbClr val="FFFFFF"/>
              </a:solidFill>
              <a:ea typeface="ＭＳ Ｐゴシック" charset="-128"/>
            </a:endParaRPr>
          </a:p>
          <a:p>
            <a:pPr marL="0" lvl="1" indent="-360000">
              <a:lnSpc>
                <a:spcPct val="119000"/>
              </a:lnSpc>
              <a:spcBef>
                <a:spcPts val="0"/>
              </a:spcBef>
              <a:buFont typeface="Wingdings" charset="2"/>
              <a:buChar char="Ø"/>
              <a:tabLst>
                <a:tab pos="2426069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ea typeface="ＭＳ Ｐゴシック" charset="-128"/>
              </a:rPr>
              <a:t>Science data archiving and distribution</a:t>
            </a:r>
            <a:r>
              <a:rPr lang="en-US" sz="1800" b="0" dirty="0">
                <a:solidFill>
                  <a:srgbClr val="FFFFFF"/>
                </a:solidFill>
                <a:ea typeface="ＭＳ Ｐゴシック" charset="-128"/>
              </a:rPr>
              <a:t>,</a:t>
            </a:r>
          </a:p>
          <a:p>
            <a:pPr marL="720000" lvl="2" indent="-360000">
              <a:lnSpc>
                <a:spcPct val="119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r>
              <a:rPr lang="en-GB" b="0" dirty="0">
                <a:solidFill>
                  <a:srgbClr val="FFFFFF"/>
                </a:solidFill>
                <a:ea typeface="ＭＳ Ｐゴシック" charset="-128"/>
              </a:rPr>
              <a:t>archive development, population and maintenance, …</a:t>
            </a:r>
          </a:p>
          <a:p>
            <a:pPr lvl="2" indent="-360000">
              <a:lnSpc>
                <a:spcPct val="50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endParaRPr lang="en-US" b="0" dirty="0">
              <a:solidFill>
                <a:srgbClr val="FFFFFF"/>
              </a:solidFill>
              <a:ea typeface="ＭＳ Ｐゴシック" charset="-128"/>
            </a:endParaRPr>
          </a:p>
          <a:p>
            <a:pPr marL="0" lvl="1" indent="-360000">
              <a:lnSpc>
                <a:spcPct val="119000"/>
              </a:lnSpc>
              <a:spcBef>
                <a:spcPts val="0"/>
              </a:spcBef>
              <a:buFont typeface="Wingdings" charset="2"/>
              <a:buChar char="Ø"/>
              <a:tabLst>
                <a:tab pos="2426069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ea typeface="ＭＳ Ｐゴシック" charset="-128"/>
              </a:rPr>
              <a:t>Plus associated software (and procedures)</a:t>
            </a:r>
            <a:r>
              <a:rPr lang="en-US" sz="1800" b="0" dirty="0">
                <a:solidFill>
                  <a:srgbClr val="FFFFFF"/>
                </a:solidFill>
                <a:ea typeface="ＭＳ Ｐゴシック" charset="-128"/>
              </a:rPr>
              <a:t>.</a:t>
            </a:r>
          </a:p>
          <a:p>
            <a:pPr marL="720000" lvl="2" indent="-360000">
              <a:lnSpc>
                <a:spcPct val="119000"/>
              </a:lnSpc>
              <a:spcBef>
                <a:spcPts val="0"/>
              </a:spcBef>
              <a:buFont typeface="Arial"/>
              <a:buChar char="•"/>
              <a:tabLst>
                <a:tab pos="2426069" algn="l"/>
              </a:tabLst>
              <a:defRPr/>
            </a:pPr>
            <a:r>
              <a:rPr lang="en-GB" b="0" dirty="0">
                <a:solidFill>
                  <a:srgbClr val="FFFFFF"/>
                </a:solidFill>
                <a:ea typeface="ＭＳ Ｐゴシック" charset="-128"/>
              </a:rPr>
              <a:t>development, integration, test, operation and </a:t>
            </a:r>
            <a:r>
              <a:rPr lang="en-GB" b="0" dirty="0" smtClean="0">
                <a:solidFill>
                  <a:srgbClr val="FFFFFF"/>
                </a:solidFill>
                <a:ea typeface="ＭＳ Ｐゴシック" charset="-128"/>
              </a:rPr>
              <a:t>maintenance.</a:t>
            </a:r>
            <a:endParaRPr lang="en-US" sz="1800" b="0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6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65"/>
            <a:ext cx="9252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8296" y="280404"/>
            <a:ext cx="61055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Science Data Archives</a:t>
            </a: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19" descr="Logo_Signature_Cover_PP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36978" y="905341"/>
            <a:ext cx="3430966" cy="57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NotesEsa" pitchFamily="2" charset="0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235075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</a:defRPr>
            </a:lvl3pPr>
            <a:lvl4pPr marL="1643063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http</a:t>
            </a:r>
            <a:r>
              <a:rPr lang="en-US" b="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://</a:t>
            </a:r>
            <a:r>
              <a:rPr lang="en-US" b="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archives.esac.esa.int</a:t>
            </a:r>
            <a:endParaRPr lang="en-US" b="0" dirty="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2" name="Picture 1" descr="archiv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12" y="-27385"/>
            <a:ext cx="4748108" cy="69451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8816" y="1556792"/>
            <a:ext cx="3895152" cy="5184576"/>
            <a:chOff x="388816" y="1556792"/>
            <a:chExt cx="3895152" cy="5184576"/>
          </a:xfrm>
        </p:grpSpPr>
        <p:pic>
          <p:nvPicPr>
            <p:cNvPr id="3" name="Picture 2" descr="ESASky_XMMimagesma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203010"/>
              <a:ext cx="3888432" cy="25383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 descr="sky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816" y="1556792"/>
              <a:ext cx="3895152" cy="247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7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709" rIns="91397" bIns="45709"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ESA_Gaia_HR-diagram_20150807ba_128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4" y="1443400"/>
            <a:ext cx="2440301" cy="2312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8929" y="1443397"/>
            <a:ext cx="3675499" cy="1840690"/>
          </a:xfrm>
          <a:prstGeom prst="rect">
            <a:avLst/>
          </a:prstGeom>
        </p:spPr>
      </p:pic>
      <p:pic>
        <p:nvPicPr>
          <p:cNvPr id="6" name="Filament_C2_April_s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4871" y="1454005"/>
            <a:ext cx="2026188" cy="2026188"/>
          </a:xfrm>
          <a:prstGeom prst="rect">
            <a:avLst/>
          </a:prstGeom>
        </p:spPr>
      </p:pic>
      <p:pic>
        <p:nvPicPr>
          <p:cNvPr id="7" name="Digital Model of 67P _ Churyumov-Gerasimenko - YouTube [720p].mp4"/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>
            <a:extLst/>
          </a:blip>
          <a:srcRect l="22270" r="20441"/>
          <a:stretch/>
        </p:blipFill>
        <p:spPr>
          <a:xfrm>
            <a:off x="3765264" y="3308989"/>
            <a:ext cx="2501816" cy="2456419"/>
          </a:xfrm>
          <a:prstGeom prst="rect">
            <a:avLst/>
          </a:prstGeom>
        </p:spPr>
      </p:pic>
      <p:pic>
        <p:nvPicPr>
          <p:cNvPr id="8" name="Comet_jet_awakens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7019544" y="3976227"/>
            <a:ext cx="1944944" cy="1774988"/>
          </a:xfrm>
          <a:prstGeom prst="rect">
            <a:avLst/>
          </a:prstGeom>
        </p:spPr>
      </p:pic>
      <p:pic>
        <p:nvPicPr>
          <p:cNvPr id="10" name="Picture 9" descr="Artist_s_impression_of_Cere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904031"/>
            <a:ext cx="2535516" cy="1830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069" y="1424929"/>
            <a:ext cx="7048810" cy="4596359"/>
            <a:chOff x="-16186" y="1300371"/>
            <a:chExt cx="7636211" cy="4596359"/>
          </a:xfrm>
        </p:grpSpPr>
        <p:sp>
          <p:nvSpPr>
            <p:cNvPr id="4" name="TextBox 3"/>
            <p:cNvSpPr txBox="1"/>
            <p:nvPr/>
          </p:nvSpPr>
          <p:spPr>
            <a:xfrm>
              <a:off x="0" y="1300371"/>
              <a:ext cx="366767" cy="238506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ESA/Gaia/DPAC/IDT/FL/DPCE/AGIS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84040" y="1301930"/>
              <a:ext cx="366767" cy="223409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ESA and the Planck Collaboration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41029" y="1732727"/>
              <a:ext cx="366767" cy="131023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SOHO (ESA/NASA)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6186" y="3642535"/>
              <a:ext cx="366767" cy="225419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ESA/ATG </a:t>
              </a:r>
              <a:r>
                <a:rPr lang="en-US" sz="1000" b="0" dirty="0" err="1">
                  <a:solidFill>
                    <a:srgbClr val="FFFFFF"/>
                  </a:solidFill>
                  <a:latin typeface="Verdana" charset="0"/>
                </a:rPr>
                <a:t>medialab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/</a:t>
              </a:r>
              <a:r>
                <a:rPr lang="en-US" sz="1000" b="0" dirty="0" err="1">
                  <a:solidFill>
                    <a:srgbClr val="FFFFFF"/>
                  </a:solidFill>
                  <a:latin typeface="Verdana" charset="0"/>
                </a:rPr>
                <a:t>Küppers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 et al.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2063" y="3158276"/>
              <a:ext cx="866904" cy="256189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67P/C-G 3D shape model and surface </a:t>
              </a:r>
              <a:endParaRPr lang="en-US" sz="1000" b="0" dirty="0" smtClean="0">
                <a:solidFill>
                  <a:srgbClr val="FFFFFF"/>
                </a:solidFill>
                <a:latin typeface="Verdana" charset="0"/>
              </a:endParaRPr>
            </a:p>
            <a:p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model 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based 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on 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Rosetta images / </a:t>
              </a:r>
              <a:endParaRPr lang="en-US" sz="1000" b="0" dirty="0" smtClean="0">
                <a:solidFill>
                  <a:srgbClr val="FFFFFF"/>
                </a:solidFill>
                <a:latin typeface="Verdana" charset="0"/>
              </a:endParaRPr>
            </a:p>
            <a:p>
              <a:r>
                <a:rPr lang="en-US" sz="1000" b="0" dirty="0" err="1" smtClean="0">
                  <a:solidFill>
                    <a:srgbClr val="FFFFFF"/>
                  </a:solidFill>
                  <a:latin typeface="Verdana" charset="0"/>
                </a:rPr>
                <a:t>Mattias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 </a:t>
              </a:r>
              <a:r>
                <a:rPr lang="en-US" sz="1000" b="0" dirty="0" err="1">
                  <a:solidFill>
                    <a:srgbClr val="FFFFFF"/>
                  </a:solidFill>
                  <a:latin typeface="Verdana" charset="0"/>
                </a:rPr>
                <a:t>Malmer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, 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ESA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/Rosetta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/NAVCAM</a:t>
              </a:r>
            </a:p>
            <a:p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, 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MPS for OSIRIS team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19833" y="3613790"/>
              <a:ext cx="700192" cy="202876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ESA/Rosetta/MPS for OSIRIS </a:t>
              </a:r>
              <a:endParaRPr lang="en-US" sz="1000" b="0" dirty="0" smtClean="0">
                <a:solidFill>
                  <a:srgbClr val="FFFFFF"/>
                </a:solidFill>
                <a:latin typeface="Verdana" charset="0"/>
              </a:endParaRPr>
            </a:p>
            <a:p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Team MPS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/UPD/LAM/IAA/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SSO</a:t>
              </a:r>
            </a:p>
            <a:p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/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INTA</a:t>
              </a:r>
              <a:r>
                <a:rPr lang="en-US" sz="1000" b="0" dirty="0" smtClean="0">
                  <a:solidFill>
                    <a:srgbClr val="FFFFFF"/>
                  </a:solidFill>
                  <a:latin typeface="Verdana" charset="0"/>
                </a:rPr>
                <a:t>/UPM/DASP</a:t>
              </a:r>
              <a:r>
                <a:rPr lang="en-US" sz="1000" b="0" dirty="0">
                  <a:solidFill>
                    <a:srgbClr val="FFFFFF"/>
                  </a:solidFill>
                  <a:latin typeface="Verdana" charset="0"/>
                </a:rPr>
                <a:t>/IDA</a:t>
              </a:r>
            </a:p>
          </p:txBody>
        </p:sp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Why </a:t>
            </a:r>
            <a:r>
              <a:rPr lang="en-US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W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 </a:t>
            </a:r>
            <a:r>
              <a:rPr lang="en-US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o </a:t>
            </a:r>
            <a:r>
              <a:rPr lang="en-US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(Science) Operations</a:t>
            </a:r>
            <a:r>
              <a:rPr lang="en-US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!!</a:t>
            </a:r>
            <a:endParaRPr lang="en-GB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19" descr="Logo_Signature_Cover_PPT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5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016" y="0"/>
            <a:ext cx="93245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709" rIns="91397" bIns="45709"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Philae_f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908720"/>
            <a:ext cx="9073007" cy="5782816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Rosetta’s </a:t>
            </a:r>
            <a:r>
              <a:rPr lang="en-US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Philae Found!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19" descr="Logo_Signature_Cover_P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lum bright="2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5833" r="2278" b="6050"/>
          <a:stretch/>
        </p:blipFill>
        <p:spPr bwMode="auto">
          <a:xfrm>
            <a:off x="0" y="2380"/>
            <a:ext cx="9252520" cy="695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9B9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220241" y="764704"/>
            <a:ext cx="6448425" cy="635000"/>
            <a:chOff x="-220241" y="764704"/>
            <a:chExt cx="6448425" cy="635000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45904" y="764704"/>
              <a:ext cx="2293848" cy="635000"/>
            </a:xfrm>
            <a:prstGeom prst="rect">
              <a:avLst/>
            </a:prstGeom>
            <a:solidFill>
              <a:srgbClr val="009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420" name="Rectangle 3"/>
            <p:cNvSpPr>
              <a:spLocks noChangeArrowheads="1"/>
            </p:cNvSpPr>
            <p:nvPr/>
          </p:nvSpPr>
          <p:spPr bwMode="auto">
            <a:xfrm>
              <a:off x="-220241" y="836712"/>
              <a:ext cx="6448425" cy="498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2000" tIns="36000" rIns="90000" bIns="36000"/>
            <a:lstStyle/>
            <a:p>
              <a:pPr>
                <a:spcBef>
                  <a:spcPct val="25000"/>
                </a:spcBef>
                <a:buFont typeface="NotesEsa" pitchFamily="2" charset="0"/>
                <a:buNone/>
              </a:pPr>
              <a:r>
                <a:rPr lang="en-GB" sz="2400" b="1" dirty="0">
                  <a:solidFill>
                    <a:schemeClr val="bg1"/>
                  </a:solidFill>
                  <a:latin typeface="Verdana" pitchFamily="34" charset="0"/>
                </a:rPr>
                <a:t>Thank </a:t>
              </a:r>
              <a:r>
                <a:rPr lang="en-GB" sz="2400" b="1" dirty="0" smtClean="0">
                  <a:solidFill>
                    <a:schemeClr val="bg1"/>
                  </a:solidFill>
                  <a:latin typeface="Verdana" pitchFamily="34" charset="0"/>
                </a:rPr>
                <a:t>you! </a:t>
              </a:r>
              <a:endParaRPr lang="en-GB" sz="2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256" y="44624"/>
            <a:ext cx="7822722" cy="6543378"/>
            <a:chOff x="46256" y="44624"/>
            <a:chExt cx="7822722" cy="6543378"/>
          </a:xfrm>
        </p:grpSpPr>
        <p:grpSp>
          <p:nvGrpSpPr>
            <p:cNvPr id="12" name="Group 11"/>
            <p:cNvGrpSpPr/>
            <p:nvPr/>
          </p:nvGrpSpPr>
          <p:grpSpPr>
            <a:xfrm>
              <a:off x="46256" y="44624"/>
              <a:ext cx="7190040" cy="635000"/>
              <a:chOff x="46256" y="44624"/>
              <a:chExt cx="7190040" cy="635000"/>
            </a:xfrm>
          </p:grpSpPr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46256" y="44624"/>
                <a:ext cx="7046024" cy="635000"/>
              </a:xfrm>
              <a:prstGeom prst="rect">
                <a:avLst/>
              </a:prstGeom>
              <a:solidFill>
                <a:srgbClr val="0098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96638" y="116632"/>
                <a:ext cx="713965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Verdana" pitchFamily="34" charset="0"/>
                  </a:rPr>
                  <a:t>Good luck with your </a:t>
                </a:r>
                <a:r>
                  <a:rPr lang="en-GB" dirty="0" smtClean="0">
                    <a:solidFill>
                      <a:schemeClr val="bg1"/>
                    </a:solidFill>
                    <a:latin typeface="Verdana" pitchFamily="34" charset="0"/>
                  </a:rPr>
                  <a:t>JWST preparations!</a:t>
                </a:r>
                <a:endParaRPr lang="en-US" dirty="0"/>
              </a:p>
            </p:txBody>
          </p:sp>
        </p:grpSp>
        <p:pic>
          <p:nvPicPr>
            <p:cNvPr id="5" name="Picture 4" descr="JWST2016_Workshop_picture_smal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926950"/>
              <a:ext cx="6249306" cy="366105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16" name="Picture 19" descr="Logo_Signature_Cover_PP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78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324528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3130" y="1340768"/>
            <a:ext cx="426370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NotesEsa" pitchFamily="2" charset="0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235075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</a:defRPr>
            </a:lvl3pPr>
            <a:lvl4pPr marL="1643063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420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1978: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 Opening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of ESA </a:t>
            </a:r>
            <a:r>
              <a:rPr lang="en-GB" sz="1800" dirty="0" err="1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VIL</a:t>
            </a:r>
            <a:r>
              <a:rPr lang="en-GB" sz="1800" b="0" dirty="0" err="1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lafranca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 </a:t>
            </a:r>
            <a:r>
              <a:rPr lang="en-GB" sz="1800" dirty="0" err="1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SPA</a:t>
            </a:r>
            <a:r>
              <a:rPr lang="en-GB" sz="1800" b="0" dirty="0" err="1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in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 Satellite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Tracking Station, </a:t>
            </a:r>
            <a:r>
              <a:rPr lang="en-GB" sz="180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VILSPA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.</a:t>
            </a:r>
            <a:endParaRPr lang="en-GB" sz="1800" b="0" dirty="0">
              <a:solidFill>
                <a:srgbClr val="FFFFFF">
                  <a:lumMod val="95000"/>
                </a:srgbClr>
              </a:solidFill>
              <a:ea typeface="ＭＳ Ｐゴシック" charset="-128"/>
            </a:endParaRPr>
          </a:p>
          <a:p>
            <a:pPr marL="3420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1970s, 1980s, </a:t>
            </a:r>
            <a:r>
              <a:rPr lang="en-GB" sz="180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1990s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: Support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to various astronomy missions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.</a:t>
            </a:r>
            <a:endParaRPr lang="en-GB" sz="1800" b="0" dirty="0">
              <a:solidFill>
                <a:srgbClr val="FFFFFF">
                  <a:lumMod val="95000"/>
                </a:srgbClr>
              </a:solidFill>
              <a:ea typeface="ＭＳ Ｐゴシック" charset="-128"/>
            </a:endParaRPr>
          </a:p>
          <a:p>
            <a:pPr marL="3420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Early 2000’s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: Expansion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to planetary missions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.</a:t>
            </a:r>
            <a:endParaRPr lang="en-GB" sz="1800" b="0" dirty="0">
              <a:solidFill>
                <a:srgbClr val="FFFFFF">
                  <a:lumMod val="95000"/>
                </a:srgbClr>
              </a:solidFill>
              <a:ea typeface="ＭＳ Ｐゴシック" charset="-128"/>
            </a:endParaRPr>
          </a:p>
          <a:p>
            <a:pPr marL="3420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2005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 – </a:t>
            </a:r>
            <a:r>
              <a:rPr lang="en-GB" sz="1800" b="0" dirty="0" err="1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Cebreros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 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Deep Space Antenna (DSA) inaugurated.</a:t>
            </a:r>
            <a:endParaRPr lang="en-GB" sz="1800" b="0" dirty="0">
              <a:solidFill>
                <a:srgbClr val="FFFFFF">
                  <a:lumMod val="95000"/>
                </a:srgbClr>
              </a:solidFill>
              <a:ea typeface="ＭＳ Ｐゴシック" charset="-128"/>
            </a:endParaRPr>
          </a:p>
          <a:p>
            <a:pPr marL="342000">
              <a:lnSpc>
                <a:spcPct val="109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2008: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VILSPA became ESAC</a:t>
            </a: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, European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ea typeface="ＭＳ Ｐゴシック" charset="-128"/>
              </a:rPr>
              <a:t>Space Astronomy Centre.</a:t>
            </a:r>
          </a:p>
          <a:p>
            <a:pPr>
              <a:lnSpc>
                <a:spcPct val="50000"/>
              </a:lnSpc>
            </a:pPr>
            <a:endParaRPr lang="en-GB" sz="1800" b="0" dirty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</a:endParaRPr>
          </a:p>
          <a:p>
            <a:pPr algn="just"/>
            <a:endParaRPr lang="en-US" sz="1800" b="0" dirty="0">
              <a:solidFill>
                <a:srgbClr val="4D4F53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6528" y="658800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8298" y="280404"/>
            <a:ext cx="64881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ESAC: History and Current Activities</a:t>
            </a:r>
            <a:endParaRPr lang="en-GB" sz="36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8" name="Picture 19" descr="Logo_Signature_Cover_PP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48652" y="3316336"/>
            <a:ext cx="4879673" cy="32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NotesEsa" pitchFamily="2" charset="0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235075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</a:defRPr>
            </a:lvl3pPr>
            <a:lvl4pPr marL="1643063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9000"/>
              </a:lnSpc>
              <a:buFont typeface="Wingdings" charset="2"/>
              <a:buChar char="Ø"/>
            </a:pPr>
            <a:r>
              <a:rPr lang="en-GB" sz="1800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</a:rPr>
              <a:t>ESAC’S </a:t>
            </a:r>
            <a:r>
              <a:rPr lang="en-GB" sz="1800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</a:rPr>
              <a:t>main activities now:</a:t>
            </a: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Satellite 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Tracking,</a:t>
            </a:r>
            <a:endParaRPr lang="en-GB" b="0" dirty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Earth 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Observation:</a:t>
            </a:r>
          </a:p>
          <a:p>
            <a:pPr marL="960437" lvl="2" indent="-285750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SMOS </a:t>
            </a: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Spanish National 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Centre,</a:t>
            </a:r>
            <a:endParaRPr lang="en-GB" b="0" dirty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INTA/CSIC Astrobiology Centre (CAB</a:t>
            </a:r>
            <a:r>
              <a:rPr lang="en-GB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)</a:t>
            </a:r>
            <a:endParaRPr lang="en-GB" b="0" dirty="0" smtClean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Space </a:t>
            </a: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Situational Awareness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,</a:t>
            </a: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Galileo Science Office,</a:t>
            </a:r>
            <a:endParaRPr lang="en-GB" b="0" dirty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Science </a:t>
            </a: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Operations 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Centres,</a:t>
            </a: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Science Data Archives,</a:t>
            </a:r>
          </a:p>
          <a:p>
            <a:pPr marL="552450" lvl="1">
              <a:lnSpc>
                <a:spcPct val="109000"/>
              </a:lnSpc>
              <a:buFont typeface="Wingdings" charset="2"/>
              <a:buChar char="Ø"/>
            </a:pP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Management of </a:t>
            </a:r>
            <a:r>
              <a:rPr lang="en-GB" b="0" dirty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D</a:t>
            </a:r>
            <a:r>
              <a:rPr lang="en-GB" b="0" dirty="0" smtClean="0">
                <a:solidFill>
                  <a:srgbClr val="FFFFFF">
                    <a:lumMod val="9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/SCI in-orbit missions.</a:t>
            </a:r>
            <a:endParaRPr lang="en-GB" b="0" dirty="0">
              <a:solidFill>
                <a:srgbClr val="FFFFFF">
                  <a:lumMod val="9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 algn="just"/>
            <a:endParaRPr lang="en-US" sz="1800" b="0" dirty="0">
              <a:solidFill>
                <a:srgbClr val="4D4F53"/>
              </a:solidFill>
              <a:latin typeface="Verdana" pitchFamily="34" charset="0"/>
              <a:ea typeface="ＭＳ Ｐゴシック" charset="-128"/>
            </a:endParaRPr>
          </a:p>
        </p:txBody>
      </p:sp>
      <p:pic>
        <p:nvPicPr>
          <p:cNvPr id="13" name="Picture 6" descr="tnp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75" y="1082627"/>
            <a:ext cx="2088758" cy="201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tmp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406" y="1082628"/>
            <a:ext cx="2056904" cy="20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esa.int/var/esa/storage/images/esa_multimedia/images/2008/02/xmm-newton_science_operations_centre_soc_at_esac2/10243375-2-eng-GB/XMM-Newton_Science_Operations_Centre_SOC_at_ESA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/>
          <a:stretch/>
        </p:blipFill>
        <p:spPr bwMode="auto">
          <a:xfrm>
            <a:off x="-1" y="0"/>
            <a:ext cx="9372534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10800000">
            <a:off x="5" y="-39169"/>
            <a:ext cx="8581295" cy="6897165"/>
          </a:xfrm>
          <a:prstGeom prst="rect">
            <a:avLst/>
          </a:prstGeom>
          <a:gradFill>
            <a:gsLst>
              <a:gs pos="57000">
                <a:schemeClr val="tx1"/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8298" y="280404"/>
            <a:ext cx="598491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ESAC</a:t>
            </a:r>
            <a:r>
              <a:rPr lang="en-US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: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 Core Mission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19" descr="Logo_Signature_Cover_P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6937" y="1268760"/>
            <a:ext cx="638294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NotesEsa" pitchFamily="2" charset="0"/>
              <a:buChar char="•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7088" indent="-28575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2pPr>
            <a:lvl3pPr marL="1235075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</a:defRPr>
            </a:lvl3pPr>
            <a:lvl4pPr marL="1643063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Wingdings" charset="2"/>
              <a:buChar char="Ø"/>
            </a:pPr>
            <a:r>
              <a:rPr lang="en-GB" sz="2000" b="0" dirty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</a:rPr>
              <a:t>Science Operations </a:t>
            </a: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</a:rPr>
              <a:t>Centres </a:t>
            </a:r>
            <a:r>
              <a:rPr lang="en-GB" sz="2000" b="0" dirty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</a:rPr>
              <a:t>(SOC) for ESA’s </a:t>
            </a:r>
            <a:endParaRPr lang="en-GB" sz="2000" b="0" dirty="0" smtClean="0">
              <a:solidFill>
                <a:srgbClr val="FFFFFF">
                  <a:lumMod val="85000"/>
                </a:srgbClr>
              </a:solidFill>
              <a:latin typeface="Verdana" pitchFamily="34" charset="0"/>
              <a:ea typeface="ＭＳ Ｐゴシック" charset="-128"/>
            </a:endParaRPr>
          </a:p>
          <a:p>
            <a:pPr lvl="1">
              <a:buFont typeface="Wingdings" charset="2"/>
              <a:buChar char="Ø"/>
            </a:pP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Astronomy,</a:t>
            </a:r>
          </a:p>
          <a:p>
            <a:pPr lvl="1">
              <a:buFont typeface="Wingdings" charset="2"/>
              <a:buChar char="Ø"/>
            </a:pPr>
            <a:r>
              <a:rPr lang="en-GB" sz="2000" b="0" dirty="0" err="1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Heliospheric</a:t>
            </a: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, and </a:t>
            </a:r>
          </a:p>
          <a:p>
            <a:pPr lvl="1">
              <a:buFont typeface="Wingdings" charset="2"/>
              <a:buChar char="Ø"/>
            </a:pP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Planetary </a:t>
            </a:r>
            <a:r>
              <a:rPr lang="en-GB" sz="2000" b="0" dirty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missions.</a:t>
            </a:r>
          </a:p>
          <a:p>
            <a:pPr>
              <a:buFont typeface="Wingdings" charset="2"/>
              <a:buChar char="Ø"/>
            </a:pPr>
            <a:endParaRPr lang="en-GB" sz="2000" b="0" dirty="0">
              <a:solidFill>
                <a:srgbClr val="FFFFFF">
                  <a:lumMod val="85000"/>
                </a:srgbClr>
              </a:solidFill>
              <a:latin typeface="Verdana" pitchFamily="34" charset="0"/>
              <a:ea typeface="ＭＳ Ｐゴシック" charset="-128"/>
            </a:endParaRPr>
          </a:p>
          <a:p>
            <a:pPr>
              <a:buFont typeface="Wingdings" charset="2"/>
              <a:buChar char="Ø"/>
            </a:pP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</a:rPr>
              <a:t>Science Data Archives</a:t>
            </a:r>
          </a:p>
          <a:p>
            <a:pPr lvl="1">
              <a:buFont typeface="Wingdings" charset="2"/>
              <a:buChar char="Ø"/>
            </a:pPr>
            <a:r>
              <a:rPr lang="en-GB" sz="2000" b="0" dirty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p</a:t>
            </a: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  <a:cs typeface="+mn-cs"/>
              </a:rPr>
              <a:t>rovide long-term access to vital data for the world’s scientists.</a:t>
            </a:r>
          </a:p>
          <a:p>
            <a:pPr lvl="1">
              <a:buFont typeface="Wingdings" charset="2"/>
              <a:buChar char="Ø"/>
            </a:pPr>
            <a:endParaRPr lang="en-GB" sz="2000" b="0" dirty="0">
              <a:solidFill>
                <a:srgbClr val="FFFFFF">
                  <a:lumMod val="85000"/>
                </a:srgbClr>
              </a:solidFill>
              <a:latin typeface="Verdana" pitchFamily="34" charset="0"/>
              <a:ea typeface="ＭＳ Ｐゴシック" charset="-128"/>
              <a:cs typeface="+mn-cs"/>
            </a:endParaRPr>
          </a:p>
          <a:p>
            <a:pPr>
              <a:buFont typeface="Wingdings" charset="2"/>
              <a:buChar char="Ø"/>
            </a:pPr>
            <a:r>
              <a:rPr lang="en-GB" sz="2000" b="0" dirty="0" smtClean="0">
                <a:solidFill>
                  <a:srgbClr val="FFFFFF">
                    <a:lumMod val="85000"/>
                  </a:srgbClr>
                </a:solidFill>
                <a:latin typeface="Verdana" pitchFamily="34" charset="0"/>
                <a:ea typeface="ＭＳ Ｐゴシック" charset="-128"/>
              </a:rPr>
              <a:t>Overall management of D/SCI’s missions once commissioned in orbit.</a:t>
            </a:r>
            <a:endParaRPr lang="en-US" sz="2000" b="0" dirty="0">
              <a:solidFill>
                <a:srgbClr val="FFFFFF">
                  <a:lumMod val="85000"/>
                </a:srgbClr>
              </a:solidFill>
              <a:latin typeface="Verdana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6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2" name="Picture 1" descr="Star_formation_and_magnetic_turbulence_in_the_Orion_Molecular_Cloud_node_full_im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384"/>
            <a:ext cx="6912768" cy="6912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611560" y="-11782"/>
            <a:ext cx="8581295" cy="6897165"/>
          </a:xfrm>
          <a:prstGeom prst="rect">
            <a:avLst/>
          </a:prstGeom>
          <a:gradFill>
            <a:gsLst>
              <a:gs pos="57000">
                <a:schemeClr val="tx1"/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85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92823"/>
            <a:ext cx="8925906" cy="5360513"/>
          </a:xfrm>
        </p:spPr>
        <p:txBody>
          <a:bodyPr/>
          <a:lstStyle/>
          <a:p>
            <a:pPr>
              <a:buClrTx/>
            </a:pP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Programme</a:t>
            </a: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is 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s</a:t>
            </a:r>
            <a:r>
              <a:rPr lang="en-US" b="1" dirty="0" smtClean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cience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ＭＳ Ｐゴシック" charset="0"/>
              </a:rPr>
              <a:t>-driven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 </a:t>
            </a:r>
          </a:p>
          <a:p>
            <a:pPr>
              <a:buClrTx/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bottom-up 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processes for long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-term science planning and mission 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calls,</a:t>
            </a:r>
          </a:p>
          <a:p>
            <a:pPr>
              <a:buClrTx/>
              <a:buNone/>
            </a:pP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rely 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on broad scientific community input and peer 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review,</a:t>
            </a:r>
          </a:p>
          <a:p>
            <a:pPr>
              <a:buClrTx/>
              <a:buNone/>
            </a:pP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Science </a:t>
            </a:r>
            <a:r>
              <a:rPr lang="en-US" sz="1800" dirty="0" err="1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Programme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Committee (SPC) decides </a:t>
            </a:r>
            <a:r>
              <a:rPr lang="en-US" sz="1800" dirty="0" err="1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programme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content.</a:t>
            </a:r>
            <a:endParaRPr lang="en-US" sz="18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50000"/>
              </a:lnSpc>
              <a:buClrTx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buClrTx/>
            </a:pP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Programme</a:t>
            </a: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is </a:t>
            </a:r>
            <a:r>
              <a:rPr lang="en-US" b="1" dirty="0">
                <a:solidFill>
                  <a:srgbClr val="0098DB"/>
                </a:solidFill>
                <a:ea typeface="ＭＳ Ｐゴシック" charset="0"/>
                <a:cs typeface="ＭＳ Ｐゴシック" charset="0"/>
              </a:rPr>
              <a:t>m</a:t>
            </a:r>
            <a:r>
              <a:rPr lang="en-US" b="1" dirty="0" smtClean="0">
                <a:solidFill>
                  <a:srgbClr val="0098DB"/>
                </a:solidFill>
                <a:ea typeface="ＭＳ Ｐゴシック" charset="0"/>
                <a:cs typeface="ＭＳ Ｐゴシック" charset="0"/>
              </a:rPr>
              <a:t>andatory</a:t>
            </a: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</a:t>
            </a:r>
          </a:p>
          <a:p>
            <a:pPr>
              <a:buClrTx/>
              <a:buFont typeface="Wingdings" charset="0"/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all member states contribute pro-rata to GDP providing budget stability, allowing long-term planning of its scientific goals 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and,</a:t>
            </a:r>
          </a:p>
          <a:p>
            <a:pPr>
              <a:buClrTx/>
              <a:buFont typeface="Wingdings" charset="0"/>
              <a:buNone/>
            </a:pP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being </a:t>
            </a: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backbone of the 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Agency.</a:t>
            </a:r>
          </a:p>
          <a:p>
            <a:pPr marL="0" indent="0">
              <a:lnSpc>
                <a:spcPct val="50000"/>
              </a:lnSpc>
              <a:buClrTx/>
              <a:buNone/>
            </a:pP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buClrTx/>
            </a:pP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Programme</a:t>
            </a:r>
            <a:r>
              <a:rPr lang="en-US" b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is </a:t>
            </a:r>
            <a:r>
              <a:rPr lang="en-US" b="1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planned </a:t>
            </a:r>
            <a:r>
              <a:rPr lang="en-US" b="1" dirty="0" smtClean="0">
                <a:solidFill>
                  <a:srgbClr val="0098DB"/>
                </a:solidFill>
                <a:ea typeface="ＭＳ Ｐゴシック" charset="0"/>
                <a:cs typeface="ＭＳ Ｐゴシック" charset="0"/>
              </a:rPr>
              <a:t>long-term</a:t>
            </a:r>
            <a:r>
              <a:rPr lang="en-US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:</a:t>
            </a:r>
            <a:endParaRPr lang="en-US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buClrTx/>
              <a:buNone/>
            </a:pPr>
            <a:r>
              <a: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necessary </a:t>
            </a:r>
            <a:r>
              <a:rPr lang="en-GB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for science missions to be manageable and </a:t>
            </a:r>
            <a:r>
              <a:rPr lang="en-GB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to </a:t>
            </a:r>
            <a:r>
              <a:rPr lang="en-GB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achieve the goals of </a:t>
            </a:r>
            <a:r>
              <a:rPr lang="en-GB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broad </a:t>
            </a:r>
            <a:r>
              <a:rPr lang="en-GB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scientific </a:t>
            </a:r>
            <a:r>
              <a:rPr lang="en-GB" sz="1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community. Long-term planning since 1980’s.</a:t>
            </a:r>
          </a:p>
          <a:p>
            <a:pPr>
              <a:lnSpc>
                <a:spcPct val="50000"/>
              </a:lnSpc>
              <a:buClrTx/>
              <a:buNone/>
            </a:pPr>
            <a:endParaRPr lang="en-GB" dirty="0">
              <a:ea typeface="ＭＳ Ｐゴシック" charset="0"/>
              <a:cs typeface="ＭＳ Ｐゴシック" charset="0"/>
            </a:endParaRPr>
          </a:p>
          <a:p>
            <a:pPr>
              <a:buClrTx/>
              <a:buNone/>
            </a:pPr>
            <a:r>
              <a:rPr lang="en-GB" dirty="0" smtClean="0">
                <a:ea typeface="ＭＳ Ｐゴシック" charset="0"/>
                <a:cs typeface="ＭＳ Ｐゴシック" charset="0"/>
              </a:rPr>
              <a:t>			</a:t>
            </a:r>
            <a:r>
              <a:rPr lang="en-GB" b="1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Key words: </a:t>
            </a:r>
            <a:r>
              <a:rPr lang="en-GB" b="1" dirty="0" smtClean="0">
                <a:solidFill>
                  <a:srgbClr val="0098DB"/>
                </a:solidFill>
                <a:ea typeface="ＭＳ Ｐゴシック" charset="0"/>
                <a:cs typeface="ＭＳ Ｐゴシック" charset="0"/>
              </a:rPr>
              <a:t>Continuity and stability</a:t>
            </a:r>
            <a:endParaRPr lang="en-US" b="1" dirty="0">
              <a:solidFill>
                <a:srgbClr val="0098D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8298" y="280404"/>
            <a:ext cx="598491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Basics of Science </a:t>
            </a:r>
            <a:r>
              <a:rPr lang="en-US" dirty="0" err="1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Programme</a:t>
            </a:r>
            <a:endParaRPr lang="en-US" dirty="0" smtClean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19" descr="Logo_Signature_Cover_PP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25252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288771" name="Picture 2" descr="CosmicVision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91" y="908720"/>
            <a:ext cx="3764513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8298" y="280404"/>
            <a:ext cx="598491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Current Long-Term Plan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Picture 19" descr="Logo_Signature_Cover_PP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738" y="2204693"/>
            <a:ext cx="5407534" cy="4392659"/>
          </a:xfrm>
        </p:spPr>
        <p:txBody>
          <a:bodyPr/>
          <a:lstStyle/>
          <a:p>
            <a:pPr marL="0" indent="0">
              <a:buClrTx/>
              <a:buNone/>
              <a:defRPr/>
            </a:pPr>
            <a:r>
              <a:rPr lang="en-GB" b="1" dirty="0" smtClean="0">
                <a:solidFill>
                  <a:srgbClr val="FFFFFF"/>
                </a:solidFill>
              </a:rPr>
              <a:t>Four fundamental questions:</a:t>
            </a:r>
          </a:p>
          <a:p>
            <a:pPr>
              <a:lnSpc>
                <a:spcPct val="50000"/>
              </a:lnSpc>
              <a:buClrTx/>
              <a:buFont typeface="Wingdings" charset="2"/>
              <a:buChar char="Ø"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365125" indent="-365125">
              <a:buClrTx/>
              <a:buFont typeface="Wingdings" charset="2"/>
              <a:buChar char="Ø"/>
              <a:defRPr/>
            </a:pPr>
            <a:r>
              <a:rPr lang="en-GB" dirty="0" smtClean="0">
                <a:solidFill>
                  <a:srgbClr val="FFFFFF"/>
                </a:solidFill>
              </a:rPr>
              <a:t>What </a:t>
            </a:r>
            <a:r>
              <a:rPr lang="en-GB" dirty="0">
                <a:solidFill>
                  <a:srgbClr val="FFFFFF"/>
                </a:solidFill>
              </a:rPr>
              <a:t>are the conditions for planetary formation and the emergence of life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</a:p>
          <a:p>
            <a:pPr marL="365125" indent="-365125">
              <a:lnSpc>
                <a:spcPct val="50000"/>
              </a:lnSpc>
              <a:buClrTx/>
              <a:buFont typeface="Wingdings" charset="2"/>
              <a:buChar char="Ø"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365125" indent="-365125">
              <a:buClrTx/>
              <a:buFont typeface="Wingdings" charset="2"/>
              <a:buChar char="Ø"/>
              <a:defRPr/>
            </a:pPr>
            <a:r>
              <a:rPr lang="en-GB" dirty="0">
                <a:solidFill>
                  <a:srgbClr val="FFFFFF"/>
                </a:solidFill>
              </a:rPr>
              <a:t>How does the Solar System work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</a:p>
          <a:p>
            <a:pPr marL="365125" indent="-365125">
              <a:lnSpc>
                <a:spcPct val="50000"/>
              </a:lnSpc>
              <a:buClrTx/>
              <a:buFont typeface="Wingdings" charset="2"/>
              <a:buChar char="Ø"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365125" indent="-365125">
              <a:buClrTx/>
              <a:buFont typeface="Wingdings" charset="2"/>
              <a:buChar char="Ø"/>
              <a:defRPr/>
            </a:pPr>
            <a:r>
              <a:rPr lang="en-GB" dirty="0">
                <a:solidFill>
                  <a:srgbClr val="FFFFFF"/>
                </a:solidFill>
              </a:rPr>
              <a:t>What are the physical fundamental </a:t>
            </a:r>
            <a:r>
              <a:rPr lang="en-GB" dirty="0" smtClean="0">
                <a:solidFill>
                  <a:srgbClr val="FFFFFF"/>
                </a:solidFill>
              </a:rPr>
              <a:t>laws of </a:t>
            </a:r>
            <a:r>
              <a:rPr lang="en-GB" dirty="0">
                <a:solidFill>
                  <a:srgbClr val="FFFFFF"/>
                </a:solidFill>
              </a:rPr>
              <a:t>the Universe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</a:p>
          <a:p>
            <a:pPr marL="365125" indent="-365125">
              <a:lnSpc>
                <a:spcPct val="50000"/>
              </a:lnSpc>
              <a:buClrTx/>
              <a:buNone/>
              <a:defRPr/>
            </a:pPr>
            <a:endParaRPr lang="en-GB" dirty="0">
              <a:solidFill>
                <a:srgbClr val="FFFFFF"/>
              </a:solidFill>
            </a:endParaRPr>
          </a:p>
          <a:p>
            <a:pPr marL="365125" indent="-365125">
              <a:buClrTx/>
              <a:buFont typeface="Wingdings" charset="2"/>
              <a:buChar char="Ø"/>
              <a:defRPr/>
            </a:pPr>
            <a:r>
              <a:rPr lang="en-GB" dirty="0">
                <a:solidFill>
                  <a:srgbClr val="FFFFFF"/>
                </a:solidFill>
              </a:rPr>
              <a:t>How did the Universe originate and </a:t>
            </a:r>
            <a:r>
              <a:rPr lang="en-GB" dirty="0" smtClean="0">
                <a:solidFill>
                  <a:srgbClr val="FFFFFF"/>
                </a:solidFill>
              </a:rPr>
              <a:t>what is </a:t>
            </a:r>
            <a:r>
              <a:rPr lang="en-GB" dirty="0">
                <a:solidFill>
                  <a:srgbClr val="FFFFFF"/>
                </a:solidFill>
              </a:rPr>
              <a:t>it made of?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2162" y="1052736"/>
            <a:ext cx="4807910" cy="86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t" anchorCtr="0" compatLnSpc="1">
            <a:prstTxWarp prst="textNoShape">
              <a:avLst/>
            </a:prstTxWarp>
          </a:bodyPr>
          <a:lstStyle>
            <a:lvl1pPr marL="266277" indent="-266277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Ø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987403" indent="-41840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Ø"/>
              <a:defRPr>
                <a:solidFill>
                  <a:schemeClr val="bg2"/>
                </a:solidFill>
                <a:latin typeface="+mn-lt"/>
                <a:ea typeface="ＭＳ Ｐゴシック" pitchFamily="-110" charset="-128"/>
              </a:defRPr>
            </a:lvl2pPr>
            <a:lvl3pPr marL="1670514" indent="-41840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0" charset="-128"/>
              </a:defRPr>
            </a:lvl3pPr>
            <a:lvl4pPr marL="2268028" indent="-41840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0" charset="-128"/>
              </a:defRPr>
            </a:lvl4pPr>
            <a:lvl5pPr marL="2865532" indent="-41840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0" charset="-128"/>
              </a:defRPr>
            </a:lvl5pPr>
            <a:lvl6pPr marL="3321983" indent="-418408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778452" indent="-418408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234903" indent="-418408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691364" indent="-418408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ClrTx/>
              <a:buFont typeface="Wingdings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“Cosmic Vision  Space Science for Europe 2015–2035”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25252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7642" y="1797292"/>
            <a:ext cx="7465616" cy="4656044"/>
          </a:xfrm>
          <a:prstGeom prst="rect">
            <a:avLst/>
          </a:prstGeom>
          <a:noFill/>
        </p:spPr>
        <p:txBody>
          <a:bodyPr wrap="square" lIns="91419" tIns="45720" rIns="91419" bIns="45720" rtlCol="0">
            <a:spAutoFit/>
          </a:bodyPr>
          <a:lstStyle/>
          <a:p>
            <a:pPr>
              <a:lnSpc>
                <a:spcPct val="110000"/>
              </a:lnSpc>
            </a:pPr>
            <a:endParaRPr lang="en-GB" sz="1600" b="0" dirty="0">
              <a:solidFill>
                <a:srgbClr val="4D4F53"/>
              </a:solidFill>
              <a:latin typeface="Verdana"/>
            </a:endParaRP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2017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	</a:t>
            </a: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CHEOPS 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(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CH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aracterising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E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x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OP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lanet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+mn-lt"/>
              </a:rPr>
              <a:t>S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atellite)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2018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	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BepiColombo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(Closing in on Mercury)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2018	Solar 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Orbiter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(Closest to the Sun)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2018	JWST (Observing the First Light)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2020	Euclid (Mapping the geometry of the Dark Universe)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2022	JUICE (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JU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piter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IC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y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Moons </a:t>
            </a:r>
            <a:r>
              <a:rPr lang="en-GB" sz="1800" dirty="0">
                <a:solidFill>
                  <a:srgbClr val="FFFFFF"/>
                </a:solidFill>
                <a:latin typeface="+mn-lt"/>
              </a:rPr>
              <a:t>E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xplorer)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2024	PLATO 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(</a:t>
            </a:r>
            <a:r>
              <a:rPr lang="en-GB" sz="1800" dirty="0" err="1">
                <a:solidFill>
                  <a:srgbClr val="FFFFFF"/>
                </a:solidFill>
                <a:latin typeface="+mn-lt"/>
              </a:rPr>
              <a:t>PLA</a:t>
            </a:r>
            <a:r>
              <a:rPr lang="en-GB" sz="1800" b="0" dirty="0" err="1">
                <a:solidFill>
                  <a:srgbClr val="FFFFFF"/>
                </a:solidFill>
                <a:latin typeface="+mn-lt"/>
              </a:rPr>
              <a:t>netary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+mn-lt"/>
              </a:rPr>
              <a:t>T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ransits and </a:t>
            </a:r>
            <a:r>
              <a:rPr lang="en-GB" sz="1800" dirty="0">
                <a:solidFill>
                  <a:srgbClr val="FFFFFF"/>
                </a:solidFill>
                <a:latin typeface="+mn-lt"/>
              </a:rPr>
              <a:t>O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scillations of Stars</a:t>
            </a: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)</a:t>
            </a: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	(still to be adopted)</a:t>
            </a: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endParaRPr lang="en-GB" sz="1600" b="0" dirty="0">
              <a:solidFill>
                <a:srgbClr val="4D4F53"/>
              </a:solidFill>
              <a:latin typeface="Verdana"/>
            </a:endParaRPr>
          </a:p>
          <a:p>
            <a:r>
              <a:rPr lang="en-GB" sz="1600" b="0" dirty="0">
                <a:solidFill>
                  <a:srgbClr val="4D4F53"/>
                </a:solidFill>
                <a:latin typeface="Verdana"/>
              </a:rPr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5536" y="1984329"/>
            <a:ext cx="892909" cy="3729316"/>
            <a:chOff x="759883" y="2042193"/>
            <a:chExt cx="967318" cy="3729316"/>
          </a:xfrm>
        </p:grpSpPr>
        <p:pic>
          <p:nvPicPr>
            <p:cNvPr id="17422" name="Picture 24" descr="esa_Bepi-MPO-2-HR_H1_s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43" y="2572732"/>
              <a:ext cx="934513" cy="52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26" descr="Solar Orbiter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60" y="3172063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14" descr="Untitled-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05" y="4726291"/>
              <a:ext cx="933847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 descr="013528_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62" y="3711994"/>
              <a:ext cx="93438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4" descr="49566_Artists_impression_of_the_Euclid_spacecraft_200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62" y="4212057"/>
              <a:ext cx="934380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05" y="5287381"/>
              <a:ext cx="958496" cy="48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CHEOPS_41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83" y="2042193"/>
              <a:ext cx="941917" cy="509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Science Missions in Development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9" descr="Logo_Signature_Cover_PP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23528" y="548680"/>
            <a:ext cx="344515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93" tIns="45657" rIns="91293" bIns="4565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657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3144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69717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6283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800" b="0" dirty="0" smtClean="0">
                <a:solidFill>
                  <a:srgbClr val="FFFFFF"/>
                </a:solidFill>
                <a:latin typeface="Verdana"/>
              </a:rPr>
              <a:t>(</a:t>
            </a:r>
            <a:r>
              <a:rPr lang="en-US" sz="1800" b="0" dirty="0">
                <a:solidFill>
                  <a:srgbClr val="FFFFFF"/>
                </a:solidFill>
                <a:latin typeface="Verdana"/>
              </a:rPr>
              <a:t>in launch date order)</a:t>
            </a:r>
          </a:p>
        </p:txBody>
      </p:sp>
    </p:spTree>
    <p:extLst>
      <p:ext uri="{BB962C8B-B14F-4D97-AF65-F5344CB8AC3E}">
        <p14:creationId xmlns:p14="http://schemas.microsoft.com/office/powerpoint/2010/main" val="29307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25252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850243"/>
            <a:ext cx="8064896" cy="3622222"/>
          </a:xfrm>
          <a:prstGeom prst="rect">
            <a:avLst/>
          </a:prstGeom>
          <a:noFill/>
        </p:spPr>
        <p:txBody>
          <a:bodyPr wrap="square" lIns="91419" tIns="45720" rIns="91419" bIns="45720" rtlCol="0">
            <a:spAutoFit/>
          </a:bodyPr>
          <a:lstStyle/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1990	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Hubble Space Telescope (UV/Optical/NIR Observatory)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1999	XMM-Newton (X-ray Observatory)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2002	INTEGRAL (Gamma-ray Observatory)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>
                <a:solidFill>
                  <a:srgbClr val="FFFFFF"/>
                </a:solidFill>
                <a:latin typeface="+mn-lt"/>
              </a:rPr>
              <a:t>2009	Herschel (FIR Observatory) </a:t>
            </a:r>
            <a:r>
              <a:rPr lang="en-GB" sz="1800" b="0" dirty="0">
                <a:solidFill>
                  <a:srgbClr val="0098DB"/>
                </a:solidFill>
                <a:latin typeface="+mn-lt"/>
              </a:rPr>
              <a:t>– now in post operations</a:t>
            </a:r>
          </a:p>
          <a:p>
            <a:pPr>
              <a:lnSpc>
                <a:spcPct val="98000"/>
              </a:lnSpc>
            </a:pPr>
            <a:endParaRPr lang="en-GB" sz="1800" b="0" dirty="0">
              <a:solidFill>
                <a:srgbClr val="4D4F53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2009	Planck 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(Mapping microwave background)</a:t>
            </a:r>
            <a:r>
              <a:rPr lang="en-GB" sz="1800" b="0" dirty="0">
                <a:solidFill>
                  <a:srgbClr val="4D4F53"/>
                </a:solidFill>
                <a:latin typeface="+mn-lt"/>
              </a:rPr>
              <a:t> </a:t>
            </a:r>
            <a:r>
              <a:rPr lang="en-GB" sz="1800" b="0" dirty="0">
                <a:solidFill>
                  <a:srgbClr val="0098DB"/>
                </a:solidFill>
                <a:latin typeface="+mn-lt"/>
              </a:rPr>
              <a:t>– now in post </a:t>
            </a:r>
            <a:r>
              <a:rPr lang="en-GB" sz="1800" b="0" dirty="0" smtClean="0">
                <a:solidFill>
                  <a:srgbClr val="0098DB"/>
                </a:solidFill>
                <a:latin typeface="+mn-lt"/>
              </a:rPr>
              <a:t>ops</a:t>
            </a:r>
            <a:endParaRPr lang="en-GB" sz="1800" b="0" dirty="0">
              <a:solidFill>
                <a:srgbClr val="4D4F53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endParaRPr lang="en-GB" sz="1800" b="0" dirty="0" smtClean="0">
              <a:solidFill>
                <a:srgbClr val="4D4F53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2013	Gaia 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(astrometry – charting a billion stars</a:t>
            </a: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)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2015	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Lisa Pathfinder (</a:t>
            </a: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demonstrate </a:t>
            </a:r>
            <a:r>
              <a:rPr lang="en-GB" sz="1800" b="0" dirty="0">
                <a:solidFill>
                  <a:srgbClr val="FFFFFF"/>
                </a:solidFill>
                <a:latin typeface="+mn-lt"/>
              </a:rPr>
              <a:t>gravitational wave technology</a:t>
            </a:r>
            <a:r>
              <a:rPr lang="en-GB" sz="1800" b="0" dirty="0" smtClean="0">
                <a:solidFill>
                  <a:srgbClr val="FFFFFF"/>
                </a:solidFill>
                <a:latin typeface="+mn-lt"/>
              </a:rPr>
              <a:t>)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 </a:t>
            </a:r>
            <a:endParaRPr lang="en-US" sz="1800" b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512" y="1772816"/>
            <a:ext cx="864355" cy="3699649"/>
            <a:chOff x="611493" y="2575649"/>
            <a:chExt cx="952205" cy="3699649"/>
          </a:xfrm>
        </p:grpSpPr>
        <p:pic>
          <p:nvPicPr>
            <p:cNvPr id="15" name="Picture 12" descr="Artist's impression of Hersch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18" y="4177946"/>
              <a:ext cx="93438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Artist's impression of the Planck spacecra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32" y="4715078"/>
              <a:ext cx="934380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Gaia mapping the stars of the Milky W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18" y="5267531"/>
              <a:ext cx="934380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0" descr="Hubble in free orbi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59" y="2575649"/>
              <a:ext cx="934380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6" descr="xmm-newton_ok5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45" y="3096880"/>
              <a:ext cx="93438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8" descr="integral%20screen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59" y="3628694"/>
              <a:ext cx="934380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8" descr="LISA Pathfind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93" y="5811748"/>
              <a:ext cx="934380" cy="46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15238" y="161974"/>
            <a:ext cx="7035510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08298" y="280404"/>
            <a:ext cx="692799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Astronomy &amp; Physics Missions in Orbit</a:t>
            </a:r>
          </a:p>
        </p:txBody>
      </p:sp>
      <p:pic>
        <p:nvPicPr>
          <p:cNvPr id="21" name="Picture 19" descr="Logo_Signature_Cover_PP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25252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1801758"/>
            <a:ext cx="7380312" cy="4708058"/>
          </a:xfrm>
          <a:prstGeom prst="rect">
            <a:avLst/>
          </a:prstGeom>
          <a:noFill/>
        </p:spPr>
        <p:txBody>
          <a:bodyPr wrap="square" lIns="91419" tIns="45720" rIns="91419" bIns="45720" rtlCol="0">
            <a:spAutoFit/>
          </a:bodyPr>
          <a:lstStyle/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1995	SOHO (Solar and </a:t>
            </a:r>
            <a:r>
              <a:rPr lang="en-US" sz="1800" b="0" dirty="0" err="1">
                <a:solidFill>
                  <a:srgbClr val="FFFFFF"/>
                </a:solidFill>
                <a:latin typeface="+mn-lt"/>
              </a:rPr>
              <a:t>Heliospheric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 Observatory)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1997	Cassini-Huygens (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Saturn 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and probe to Titan)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2000	Cluster (Sun-Earth Environment)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2003	Mars Express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2004	Rosetta (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Comet 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exploration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) </a:t>
            </a:r>
            <a:r>
              <a:rPr lang="en-US" sz="1800" b="0" dirty="0" smtClean="0">
                <a:solidFill>
                  <a:srgbClr val="1084D2"/>
                </a:solidFill>
                <a:latin typeface="+mn-lt"/>
              </a:rPr>
              <a:t>– </a:t>
            </a:r>
            <a:r>
              <a:rPr lang="en-US" sz="1800" b="0" dirty="0" err="1" smtClean="0">
                <a:solidFill>
                  <a:srgbClr val="1084D2"/>
                </a:solidFill>
                <a:latin typeface="+mn-lt"/>
              </a:rPr>
              <a:t>EoM</a:t>
            </a:r>
            <a:r>
              <a:rPr lang="en-US" sz="1800" b="0" dirty="0" smtClean="0">
                <a:solidFill>
                  <a:srgbClr val="1084D2"/>
                </a:solidFill>
                <a:latin typeface="+mn-lt"/>
              </a:rPr>
              <a:t>: 30 September!!</a:t>
            </a:r>
            <a:endParaRPr lang="en-US" sz="1800" b="0" dirty="0">
              <a:solidFill>
                <a:srgbClr val="1084D2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2005	Venus 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Express </a:t>
            </a:r>
            <a:r>
              <a:rPr lang="en-US" sz="1800" b="0" dirty="0">
                <a:solidFill>
                  <a:srgbClr val="0098DB"/>
                </a:solidFill>
                <a:latin typeface="+mn-lt"/>
              </a:rPr>
              <a:t>– now in post operations</a:t>
            </a:r>
          </a:p>
          <a:p>
            <a:pPr>
              <a:lnSpc>
                <a:spcPct val="98000"/>
              </a:lnSpc>
            </a:pPr>
            <a:endParaRPr lang="en-US" sz="1800" b="0" dirty="0" smtClean="0">
              <a:solidFill>
                <a:srgbClr val="4D4F53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2009	PROBA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-2 (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technology </a:t>
            </a:r>
            <a:r>
              <a:rPr lang="en-US" sz="1800" b="0" dirty="0">
                <a:solidFill>
                  <a:srgbClr val="FFFFFF"/>
                </a:solidFill>
                <a:latin typeface="+mn-lt"/>
              </a:rPr>
              <a:t>and solar observations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)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98000"/>
              </a:lnSpc>
            </a:pP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2016	ExoMars2016 (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T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race 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G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as </a:t>
            </a:r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O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rbiter (TGO) and   </a:t>
            </a:r>
          </a:p>
          <a:p>
            <a:pPr>
              <a:lnSpc>
                <a:spcPct val="98000"/>
              </a:lnSpc>
            </a:pPr>
            <a:r>
              <a:rPr lang="en-US" sz="1800" b="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b="0" dirty="0" smtClean="0">
                <a:solidFill>
                  <a:srgbClr val="FFFFFF"/>
                </a:solidFill>
                <a:latin typeface="+mn-lt"/>
              </a:rPr>
              <a:t>           Schiaparelli EDM demonstrator </a:t>
            </a:r>
            <a:r>
              <a:rPr lang="en-US" sz="1800" b="0" dirty="0">
                <a:solidFill>
                  <a:srgbClr val="1084D2"/>
                </a:solidFill>
              </a:rPr>
              <a:t>– </a:t>
            </a:r>
            <a:r>
              <a:rPr lang="en-US" sz="1800" b="0" dirty="0" smtClean="0">
                <a:solidFill>
                  <a:srgbClr val="1084D2"/>
                </a:solidFill>
              </a:rPr>
              <a:t>Landing: 19 October</a:t>
            </a:r>
            <a:r>
              <a:rPr lang="en-US" sz="1800" b="0" dirty="0">
                <a:solidFill>
                  <a:srgbClr val="1084D2"/>
                </a:solidFill>
              </a:rPr>
              <a:t>!!</a:t>
            </a:r>
          </a:p>
          <a:p>
            <a:pPr>
              <a:lnSpc>
                <a:spcPct val="98000"/>
              </a:lnSpc>
            </a:pPr>
            <a:endParaRPr lang="en-US" sz="1800" b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2889" y="1756783"/>
            <a:ext cx="887119" cy="4251932"/>
            <a:chOff x="555626" y="1987713"/>
            <a:chExt cx="961046" cy="4251932"/>
          </a:xfrm>
        </p:grpSpPr>
        <p:pic>
          <p:nvPicPr>
            <p:cNvPr id="33" name="Picture 8" descr="SOHO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26" y="1987713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2" descr="Artist's impression of Cluster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96213" y="2817730"/>
              <a:ext cx="493712" cy="93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4" descr="tempx_mars_marsexpress_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986" y="3587406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6" descr="Rosetta_flyby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99" y="4118162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venus_express1_DW_W_576821p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72" y="4658972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2" descr="ESA_Proba-2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59" y="5217225"/>
              <a:ext cx="934513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 descr="Cassini_Saturn_Orbit_Insertion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95" y="2499397"/>
              <a:ext cx="939800" cy="495300"/>
            </a:xfrm>
            <a:prstGeom prst="rect">
              <a:avLst/>
            </a:prstGeom>
          </p:spPr>
        </p:pic>
        <p:pic>
          <p:nvPicPr>
            <p:cNvPr id="12" name="Picture 11" descr="ExoMars_Trace_Gas_Orbiter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26" y="5782445"/>
              <a:ext cx="951442" cy="457200"/>
            </a:xfrm>
            <a:prstGeom prst="rect">
              <a:avLst/>
            </a:prstGeom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Helio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/Planetary Missions in Orbit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9" descr="Logo_Signature_Cover_PP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709" rIns="91397" bIns="45709"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op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49" y="1315761"/>
            <a:ext cx="4500487" cy="506587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5238" y="161974"/>
            <a:ext cx="6675118" cy="635000"/>
          </a:xfrm>
          <a:prstGeom prst="rect">
            <a:avLst/>
          </a:prstGeom>
          <a:solidFill>
            <a:srgbClr val="009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 b="0" dirty="0">
              <a:solidFill>
                <a:srgbClr val="000000"/>
              </a:solidFill>
              <a:latin typeface="NotesEsa" pitchFamily="2" charset="0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08298" y="280404"/>
            <a:ext cx="627992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Operations Department</a:t>
            </a:r>
          </a:p>
          <a:p>
            <a:pPr>
              <a:lnSpc>
                <a:spcPct val="110000"/>
              </a:lnSpc>
            </a:pPr>
            <a:endParaRPr lang="en-GB" sz="3600" dirty="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" name="Picture 19" descr="Logo_Signature_Cover_P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454" y="0"/>
            <a:ext cx="2347546" cy="101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1741" y="1196752"/>
            <a:ext cx="4609963" cy="534458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Ø"/>
              <a:defRPr sz="20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Ø"/>
              <a:defRPr sz="18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Ø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Ø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Ø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en-GB" sz="1800" b="0" dirty="0" smtClean="0">
                <a:solidFill>
                  <a:srgbClr val="FFFFFF"/>
                </a:solidFill>
              </a:rPr>
              <a:t>Science</a:t>
            </a:r>
            <a:r>
              <a:rPr lang="en-GB" sz="1800" b="0" dirty="0" smtClean="0">
                <a:solidFill>
                  <a:srgbClr val="FFFFFF"/>
                </a:solidFill>
                <a:ea typeface="ＭＳ Ｐゴシック" charset="-128"/>
              </a:rPr>
              <a:t> Operations Centres for </a:t>
            </a:r>
          </a:p>
          <a:p>
            <a:pPr marL="720725" lvl="1" indent="-360363">
              <a:lnSpc>
                <a:spcPct val="100000"/>
              </a:lnSpc>
              <a:buClrTx/>
            </a:pPr>
            <a:r>
              <a:rPr lang="en-GB" b="0" dirty="0" smtClean="0">
                <a:solidFill>
                  <a:srgbClr val="FFFFFF"/>
                </a:solidFill>
                <a:ea typeface="ＭＳ Ｐゴシック" charset="-128"/>
              </a:rPr>
              <a:t>Astronomy,</a:t>
            </a:r>
          </a:p>
          <a:p>
            <a:pPr marL="720725" lvl="1" indent="-360363">
              <a:lnSpc>
                <a:spcPct val="100000"/>
              </a:lnSpc>
              <a:buClrTx/>
            </a:pPr>
            <a:r>
              <a:rPr lang="en-GB" b="0" dirty="0" err="1" smtClean="0">
                <a:solidFill>
                  <a:srgbClr val="FFFFFF"/>
                </a:solidFill>
                <a:ea typeface="ＭＳ Ｐゴシック" charset="-128"/>
              </a:rPr>
              <a:t>Heliospheric</a:t>
            </a:r>
            <a:r>
              <a:rPr lang="en-GB" b="0" dirty="0" smtClean="0">
                <a:solidFill>
                  <a:srgbClr val="FFFFFF"/>
                </a:solidFill>
                <a:ea typeface="ＭＳ Ｐゴシック" charset="-128"/>
              </a:rPr>
              <a:t>, and </a:t>
            </a:r>
          </a:p>
          <a:p>
            <a:pPr marL="720725" lvl="1" indent="-360363">
              <a:lnSpc>
                <a:spcPct val="100000"/>
              </a:lnSpc>
              <a:buClrTx/>
            </a:pPr>
            <a:r>
              <a:rPr lang="en-GB" b="0" dirty="0" smtClean="0">
                <a:solidFill>
                  <a:srgbClr val="FFFFFF"/>
                </a:solidFill>
                <a:ea typeface="ＭＳ Ｐゴシック" charset="-128"/>
              </a:rPr>
              <a:t>Planetary missions.</a:t>
            </a:r>
          </a:p>
          <a:p>
            <a:pPr>
              <a:lnSpc>
                <a:spcPct val="30000"/>
              </a:lnSpc>
              <a:buClrTx/>
            </a:pPr>
            <a:endParaRPr lang="en-GB" sz="1800" b="0" dirty="0" smtClean="0">
              <a:solidFill>
                <a:srgbClr val="FFFFFF"/>
              </a:solidFill>
              <a:ea typeface="ＭＳ Ｐゴシック" charset="-128"/>
            </a:endParaRPr>
          </a:p>
          <a:p>
            <a:pPr>
              <a:lnSpc>
                <a:spcPct val="100000"/>
              </a:lnSpc>
              <a:buClrTx/>
            </a:pPr>
            <a:r>
              <a:rPr lang="en-GB" sz="1800" b="0" dirty="0" smtClean="0">
                <a:solidFill>
                  <a:srgbClr val="FFFFFF"/>
                </a:solidFill>
                <a:ea typeface="ＭＳ Ｐゴシック" charset="-128"/>
              </a:rPr>
              <a:t>Science Data Archives</a:t>
            </a:r>
          </a:p>
          <a:p>
            <a:pPr marL="720725" lvl="1" indent="-360363">
              <a:lnSpc>
                <a:spcPct val="100000"/>
              </a:lnSpc>
              <a:buClrTx/>
            </a:pPr>
            <a:r>
              <a:rPr lang="en-GB" b="0" dirty="0" smtClean="0">
                <a:solidFill>
                  <a:srgbClr val="FFFFFF"/>
                </a:solidFill>
                <a:ea typeface="ＭＳ Ｐゴシック" charset="-128"/>
              </a:rPr>
              <a:t>long-term access to data and information.</a:t>
            </a:r>
          </a:p>
          <a:p>
            <a:pPr lvl="1">
              <a:lnSpc>
                <a:spcPct val="30000"/>
              </a:lnSpc>
              <a:buClrTx/>
            </a:pPr>
            <a:endParaRPr lang="en-GB" b="0" dirty="0" smtClean="0">
              <a:solidFill>
                <a:srgbClr val="FFFFFF"/>
              </a:solidFill>
              <a:ea typeface="ＭＳ Ｐゴシック" charset="-128"/>
            </a:endParaRPr>
          </a:p>
          <a:p>
            <a:pPr>
              <a:buClrTx/>
            </a:pPr>
            <a:r>
              <a:rPr lang="en-GB" sz="1800" b="0" dirty="0" smtClean="0">
                <a:solidFill>
                  <a:srgbClr val="FFFFFF"/>
                </a:solidFill>
                <a:ea typeface="ＭＳ Ｐゴシック" charset="-128"/>
              </a:rPr>
              <a:t>Overall management of ESA’s operational space science missions.</a:t>
            </a:r>
          </a:p>
          <a:p>
            <a:pPr>
              <a:lnSpc>
                <a:spcPct val="30000"/>
              </a:lnSpc>
              <a:buClrTx/>
            </a:pPr>
            <a:endParaRPr lang="en-GB" sz="1800" b="0" dirty="0" smtClean="0">
              <a:solidFill>
                <a:srgbClr val="FFFFFF"/>
              </a:solidFill>
              <a:ea typeface="ＭＳ Ｐゴシック" charset="-128"/>
            </a:endParaRPr>
          </a:p>
          <a:p>
            <a:pPr>
              <a:buClrTx/>
            </a:pPr>
            <a:r>
              <a:rPr lang="en-GB" sz="1800" b="0" dirty="0" smtClean="0">
                <a:solidFill>
                  <a:srgbClr val="FFFFFF"/>
                </a:solidFill>
                <a:ea typeface="ＭＳ Ｐゴシック" charset="-128"/>
              </a:rPr>
              <a:t>Involved in &gt;25 missions/studies.</a:t>
            </a:r>
          </a:p>
          <a:p>
            <a:pPr>
              <a:lnSpc>
                <a:spcPct val="30000"/>
              </a:lnSpc>
              <a:buClrTx/>
            </a:pPr>
            <a:endParaRPr lang="en-GB" sz="1800" b="0" dirty="0" smtClean="0">
              <a:solidFill>
                <a:srgbClr val="FFFFFF"/>
              </a:solidFill>
              <a:ea typeface="ＭＳ Ｐゴシック" charset="-128"/>
            </a:endParaRPr>
          </a:p>
          <a:p>
            <a:pPr>
              <a:buClrTx/>
            </a:pPr>
            <a:r>
              <a:rPr lang="en-GB" sz="1800" b="0" dirty="0" smtClean="0">
                <a:solidFill>
                  <a:srgbClr val="FFFFFF"/>
                </a:solidFill>
                <a:ea typeface="ＭＳ Ｐゴシック" charset="-128"/>
              </a:rPr>
              <a:t>Over 250 scientists and engineers involved at European Space Astronomy Centre (ESAC), Madrid,</a:t>
            </a:r>
          </a:p>
          <a:p>
            <a:pPr marL="808038" lvl="1" indent="0">
              <a:buClrTx/>
              <a:buNone/>
            </a:pPr>
            <a:r>
              <a:rPr lang="en-GB" sz="1600" b="0" dirty="0" smtClean="0">
                <a:solidFill>
                  <a:srgbClr val="FFFFFF"/>
                </a:solidFill>
                <a:ea typeface="ＭＳ Ｐゴシック" charset="-128"/>
              </a:rPr>
              <a:t>and at </a:t>
            </a:r>
            <a:r>
              <a:rPr lang="en-GB" sz="1600" b="0" dirty="0" err="1" smtClean="0">
                <a:solidFill>
                  <a:srgbClr val="FFFFFF"/>
                </a:solidFill>
                <a:ea typeface="ＭＳ Ｐゴシック" charset="-128"/>
              </a:rPr>
              <a:t>STScI</a:t>
            </a:r>
            <a:r>
              <a:rPr lang="en-GB" sz="1600" b="0" dirty="0" smtClean="0">
                <a:solidFill>
                  <a:srgbClr val="FFFFFF"/>
                </a:solidFill>
                <a:ea typeface="ＭＳ Ｐゴシック" charset="-128"/>
              </a:rPr>
              <a:t>, GSFC, ESTEC, </a:t>
            </a:r>
            <a:r>
              <a:rPr lang="is-IS" sz="1600" b="0" dirty="0" smtClean="0">
                <a:solidFill>
                  <a:srgbClr val="FFFFFF"/>
                </a:solidFill>
                <a:ea typeface="ＭＳ Ｐゴシック" charset="-128"/>
              </a:rPr>
              <a:t>…</a:t>
            </a:r>
            <a:endParaRPr lang="en-GB" sz="1600" b="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36528" y="6603682"/>
            <a:ext cx="3677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0" dirty="0" smtClean="0">
                <a:solidFill>
                  <a:srgbClr val="FFFFFF">
                    <a:lumMod val="95000"/>
                  </a:srgbClr>
                </a:solidFill>
                <a:latin typeface="Verdana"/>
                <a:ea typeface="+mn-ea"/>
                <a:cs typeface="+mn-cs"/>
              </a:rPr>
              <a:t>ESA Unclassified – For Official Use</a:t>
            </a:r>
            <a:endParaRPr lang="en-GB" sz="900" b="0" dirty="0">
              <a:solidFill>
                <a:srgbClr val="FFFFFF">
                  <a:lumMod val="95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1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B (SSA SST)">
  <a:themeElements>
    <a:clrScheme name="Master B (SSA SST) 4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8542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2B0"/>
      </a:accent5>
      <a:accent6>
        <a:srgbClr val="C1C2BE"/>
      </a:accent6>
      <a:hlink>
        <a:srgbClr val="8B8D8E"/>
      </a:hlink>
      <a:folHlink>
        <a:srgbClr val="9A9B9C"/>
      </a:folHlink>
    </a:clrScheme>
    <a:fontScheme name="Master B (SSA SST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B (SSA SST) 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 (SSA SST) 2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 (SSA SST) 3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 (SSA SST) 4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 (SSA SST) 5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 (SSA SST)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1_Default Desig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2_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09_PPT_fullcolour_silver-CA.potx</Template>
  <TotalTime>21631</TotalTime>
  <Words>791</Words>
  <Application>Microsoft Macintosh PowerPoint</Application>
  <PresentationFormat>On-screen Show (4:3)</PresentationFormat>
  <Paragraphs>179</Paragraphs>
  <Slides>14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3_Default Design</vt:lpstr>
      <vt:lpstr>4_Default Design</vt:lpstr>
      <vt:lpstr>Master B (SSA SST)</vt:lpstr>
      <vt:lpstr>2_Default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Martin Kessler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Martin Kessler</cp:lastModifiedBy>
  <cp:revision>636</cp:revision>
  <cp:lastPrinted>2016-09-05T16:19:39Z</cp:lastPrinted>
  <dcterms:created xsi:type="dcterms:W3CDTF">2012-09-20T10:46:35Z</dcterms:created>
  <dcterms:modified xsi:type="dcterms:W3CDTF">2016-09-25T22:03:37Z</dcterms:modified>
</cp:coreProperties>
</file>