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3" r:id="rId6"/>
    <p:sldId id="264" r:id="rId7"/>
    <p:sldId id="265" r:id="rId8"/>
    <p:sldId id="266" r:id="rId9"/>
    <p:sldId id="257" r:id="rId10"/>
    <p:sldId id="268" r:id="rId11"/>
    <p:sldId id="258" r:id="rId12"/>
    <p:sldId id="260" r:id="rId13"/>
    <p:sldId id="267" r:id="rId14"/>
    <p:sldId id="269" r:id="rId15"/>
    <p:sldId id="270" r:id="rId16"/>
    <p:sldId id="271" r:id="rId17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  <a:srgbClr val="009AED"/>
    <a:srgbClr val="E6E6E6"/>
    <a:srgbClr val="CCCCCC"/>
    <a:srgbClr val="B3B3B3"/>
    <a:srgbClr val="999999"/>
    <a:srgbClr val="808080"/>
    <a:srgbClr val="666666"/>
    <a:srgbClr val="4C4C4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0" autoAdjust="0"/>
    <p:restoredTop sz="94660"/>
  </p:normalViewPr>
  <p:slideViewPr>
    <p:cSldViewPr snapToGrid="0">
      <p:cViewPr>
        <p:scale>
          <a:sx n="134" d="100"/>
          <a:sy n="134" d="100"/>
        </p:scale>
        <p:origin x="-115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9/25/16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30.png"/><Relationship Id="rId27" Type="http://schemas.openxmlformats.org/officeDocument/2006/relationships/image" Target="../media/image31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2999" y="-1143002"/>
            <a:ext cx="6858002" cy="9144001"/>
          </a:xfrm>
          <a:prstGeom prst="rect">
            <a:avLst/>
          </a:prstGeom>
        </p:spPr>
      </p:pic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296975" y="5849826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11" name="Picture 10" descr="at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be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a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h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z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e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k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s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i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r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g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hu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e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t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lu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l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o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t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ro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se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uk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8176" y="6611881"/>
            <a:ext cx="1196912" cy="1440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 userDrawn="1"/>
        </p:nvCxnSpPr>
        <p:spPr>
          <a:xfrm>
            <a:off x="165932" y="650447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42" name="Text Box 58"/>
          <p:cNvSpPr txBox="1">
            <a:spLocks noChangeArrowheads="1"/>
          </p:cNvSpPr>
          <p:nvPr userDrawn="1"/>
        </p:nvSpPr>
        <p:spPr bwMode="auto">
          <a:xfrm>
            <a:off x="78032" y="628770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>
                <a:solidFill>
                  <a:schemeClr val="bg1"/>
                </a:solidFill>
              </a:rPr>
              <a:t>ESA UNCLASSIFIED - For Official Use</a:t>
            </a:r>
            <a:endParaRPr lang="en-GB" sz="800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Click to 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Verdan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2000" y="1806416"/>
            <a:ext cx="77890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000" y="3306601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0"/>
          </p:nvPr>
        </p:nvSpPr>
        <p:spPr>
          <a:xfrm>
            <a:off x="6156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1674000"/>
            <a:ext cx="3888000" cy="431640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sz="1200"/>
            </a:lvl1pPr>
            <a:lvl2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GB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2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lang="en-GB" sz="1200" noProof="0" dirty="0">
                <a:solidFill>
                  <a:schemeClr val="bg2"/>
                </a:solidFill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" y="162000"/>
            <a:ext cx="7174800" cy="428400"/>
          </a:xfrm>
          <a:prstGeom prst="rect">
            <a:avLst/>
          </a:prstGeo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  <a:prstGeom prst="rect">
            <a:avLst/>
          </a:prstGeom>
        </p:spPr>
        <p:txBody>
          <a:bodyPr/>
          <a:lstStyle>
            <a:lvl1pPr marL="2602800" indent="0">
              <a:buNone/>
              <a:defRPr lang="en-GB" sz="1400" noProof="0" dirty="0">
                <a:solidFill>
                  <a:schemeClr val="bg2"/>
                </a:solidFill>
                <a:latin typeface="Verdana"/>
                <a:cs typeface="Verdana"/>
              </a:defRPr>
            </a:lvl1pPr>
            <a:lvl2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2pPr>
            <a:lvl3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3pPr>
            <a:lvl4pPr>
              <a:buNone/>
              <a:defRPr lang="en-US" sz="1400" noProof="0" dirty="0" smtClean="0">
                <a:solidFill>
                  <a:schemeClr val="bg2"/>
                </a:solidFill>
                <a:latin typeface="Verdana"/>
                <a:cs typeface="Verdana"/>
              </a:defRPr>
            </a:lvl4pPr>
            <a:lvl5pPr>
              <a:buNone/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lvl="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Click to edit Master text styles</a:t>
            </a:r>
          </a:p>
          <a:p>
            <a:pPr marL="0" lvl="1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Second level</a:t>
            </a:r>
          </a:p>
          <a:p>
            <a:pPr marL="0" lvl="2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Third level</a:t>
            </a:r>
          </a:p>
          <a:p>
            <a:pPr marL="0" lvl="3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Fourth level</a:t>
            </a:r>
          </a:p>
          <a:p>
            <a:pPr marL="0" lvl="4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</a:pPr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  <a:prstGeom prst="rect">
            <a:avLst/>
          </a:prstGeo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openxmlformats.org/officeDocument/2006/relationships/image" Target="../media/image14.png"/><Relationship Id="rId25" Type="http://schemas.openxmlformats.org/officeDocument/2006/relationships/image" Target="../media/image15.png"/><Relationship Id="rId26" Type="http://schemas.openxmlformats.org/officeDocument/2006/relationships/image" Target="../media/image16.png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image" Target="../media/image20.png"/><Relationship Id="rId31" Type="http://schemas.openxmlformats.org/officeDocument/2006/relationships/image" Target="../media/image21.png"/><Relationship Id="rId32" Type="http://schemas.openxmlformats.org/officeDocument/2006/relationships/image" Target="../media/image22.png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23.png"/><Relationship Id="rId34" Type="http://schemas.openxmlformats.org/officeDocument/2006/relationships/image" Target="../media/image24.png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37" Type="http://schemas.openxmlformats.org/officeDocument/2006/relationships/image" Target="../media/image27.png"/><Relationship Id="rId38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3" name="Picture 2" descr="PPT_Foote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1287"/>
            <a:ext cx="9144000" cy="366713"/>
          </a:xfrm>
          <a:prstGeom prst="rect">
            <a:avLst/>
          </a:prstGeom>
        </p:spPr>
      </p:pic>
      <p:sp>
        <p:nvSpPr>
          <p:cNvPr id="4" name="Text Box 34"/>
          <p:cNvSpPr txBox="1">
            <a:spLocks noChangeAspect="1" noChangeArrowheads="1"/>
          </p:cNvSpPr>
          <p:nvPr/>
        </p:nvSpPr>
        <p:spPr bwMode="auto">
          <a:xfrm>
            <a:off x="4340022" y="6279900"/>
            <a:ext cx="46607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Marco</a:t>
            </a:r>
            <a:r>
              <a:rPr lang="en-GB" sz="800" baseline="0" noProof="1" smtClean="0">
                <a:solidFill>
                  <a:schemeClr val="bg2"/>
                </a:solidFill>
              </a:rPr>
              <a:t> Sirianni – ESA JWST Workshop 2016 – “On your mark” </a:t>
            </a:r>
            <a:r>
              <a:rPr lang="en-GB" sz="800" noProof="1" smtClean="0">
                <a:solidFill>
                  <a:schemeClr val="bg2"/>
                </a:solidFill>
              </a:rPr>
              <a:t> | 26/09/2016 | Slide  </a:t>
            </a:r>
            <a:fld id="{6EDC3D03-FE45-B448-AD0E-ACEB5C2E77C3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166064" y="6279900"/>
            <a:ext cx="20159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4"/>
            <a:ext cx="1210456" cy="504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652" y="6621093"/>
            <a:ext cx="6436141" cy="111519"/>
            <a:chOff x="171652" y="6621093"/>
            <a:chExt cx="6436141" cy="111519"/>
          </a:xfrm>
        </p:grpSpPr>
        <p:pic>
          <p:nvPicPr>
            <p:cNvPr id="8" name="Picture 7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61566"/>
            <a:ext cx="7174846" cy="4270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33" name="Rectangle 2"/>
          <p:cNvSpPr/>
          <p:nvPr/>
        </p:nvSpPr>
        <p:spPr>
          <a:xfrm>
            <a:off x="172800" y="864000"/>
            <a:ext cx="8748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391276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172800" y="864000"/>
            <a:ext cx="8748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4" Type="http://schemas.openxmlformats.org/officeDocument/2006/relationships/image" Target="../media/image50.png"/><Relationship Id="rId5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5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14800" y="2321566"/>
            <a:ext cx="7972425" cy="1077218"/>
          </a:xfrm>
        </p:spPr>
        <p:txBody>
          <a:bodyPr/>
          <a:lstStyle/>
          <a:p>
            <a:r>
              <a:rPr lang="en-GB" dirty="0" smtClean="0"/>
              <a:t>Detectors of JWST Near IR Instruments</a:t>
            </a:r>
            <a:endParaRPr lang="en-GB" dirty="0"/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468120" y="3694930"/>
            <a:ext cx="78898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Aft>
                <a:spcPct val="0"/>
              </a:spcAft>
            </a:pPr>
            <a:r>
              <a:rPr lang="en-US" dirty="0" smtClean="0">
                <a:solidFill>
                  <a:schemeClr val="bg1"/>
                </a:solidFill>
              </a:rPr>
              <a:t>Marco Sirianni</a:t>
            </a:r>
            <a:endParaRPr lang="en-GB" dirty="0">
              <a:solidFill>
                <a:schemeClr val="bg1"/>
              </a:solidFill>
            </a:endParaRPr>
          </a:p>
          <a:p>
            <a:pPr algn="ctr" defTabSz="914400" fontAlgn="base">
              <a:spcAft>
                <a:spcPct val="0"/>
              </a:spcAft>
            </a:pP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ESAC 2016 JWST Workshop</a:t>
            </a:r>
          </a:p>
          <a:p>
            <a:pPr algn="ctr" defTabSz="914400" fontAlgn="base">
              <a:spcAft>
                <a:spcPct val="0"/>
              </a:spcAft>
            </a:pPr>
            <a:r>
              <a:rPr lang="en-GB" dirty="0" smtClean="0">
                <a:solidFill>
                  <a:schemeClr val="bg1"/>
                </a:solidFill>
                <a:latin typeface="Verdana" pitchFamily="34" charset="0"/>
              </a:rPr>
              <a:t>ESAC, September 26-28, 2016 </a:t>
            </a:r>
            <a:endParaRPr lang="en-GB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44" y="41780"/>
            <a:ext cx="7174800" cy="769441"/>
          </a:xfrm>
        </p:spPr>
        <p:txBody>
          <a:bodyPr/>
          <a:lstStyle/>
          <a:p>
            <a:r>
              <a:rPr lang="en-US" dirty="0" smtClean="0"/>
              <a:t>Different instruments, different requirement, different readouts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089" y="822221"/>
            <a:ext cx="8748000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Each instrument has different number of SCAs, different requirements </a:t>
            </a:r>
            <a:r>
              <a:rPr lang="en-US" dirty="0" smtClean="0"/>
              <a:t>and different </a:t>
            </a:r>
            <a:r>
              <a:rPr lang="en-US" dirty="0" smtClean="0"/>
              <a:t>“tuning”.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</a:t>
            </a:r>
            <a:r>
              <a:rPr lang="en-US" dirty="0" smtClean="0"/>
              <a:t>ata volume restrictions also dictate readout patterns that define the structure of an integration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418777"/>
              </p:ext>
            </p:extLst>
          </p:nvPr>
        </p:nvGraphicFramePr>
        <p:xfrm>
          <a:off x="312459" y="2558452"/>
          <a:ext cx="3489273" cy="2242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732"/>
                <a:gridCol w="1188481"/>
                <a:gridCol w="12610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</a:t>
                      </a:r>
                    </a:p>
                    <a:p>
                      <a:r>
                        <a:rPr lang="en-US" sz="1400" dirty="0" smtClean="0"/>
                        <a:t># - </a:t>
                      </a:r>
                      <a:r>
                        <a:rPr lang="en-US" sz="1400" dirty="0" err="1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400" baseline="-25000" dirty="0" err="1" smtClean="0"/>
                        <a:t>co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Gain</a:t>
                      </a:r>
                    </a:p>
                    <a:p>
                      <a:r>
                        <a:rPr lang="en-US" sz="1400" dirty="0" smtClean="0"/>
                        <a:t>e/DN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</a:t>
                      </a:r>
                    </a:p>
                    <a:p>
                      <a:r>
                        <a:rPr lang="en-US" sz="1400" dirty="0" smtClean="0"/>
                        <a:t>Noise  e-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NIRISS </a:t>
                      </a:r>
                    </a:p>
                    <a:p>
                      <a:r>
                        <a:rPr lang="en-US" sz="1200" dirty="0" smtClean="0"/>
                        <a:t>1-</a:t>
                      </a:r>
                      <a:r>
                        <a:rPr lang="en-US" sz="1200" baseline="0" dirty="0" smtClean="0"/>
                        <a:t>5.3 </a:t>
                      </a:r>
                      <a:r>
                        <a:rPr lang="en-US" sz="1200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200" baseline="0" dirty="0" smtClean="0">
                          <a:latin typeface="+mn-lt"/>
                          <a:cs typeface="+mn-cs"/>
                        </a:rPr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~1.6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~8.5 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NIRCam</a:t>
                      </a:r>
                      <a:endParaRPr lang="en-US" sz="1400" b="1" dirty="0" smtClean="0"/>
                    </a:p>
                    <a:p>
                      <a:r>
                        <a:rPr lang="en-US" sz="1200" dirty="0" smtClean="0"/>
                        <a:t>8-</a:t>
                      </a:r>
                      <a:r>
                        <a:rPr lang="en-US" sz="1200" baseline="0" dirty="0" smtClean="0"/>
                        <a:t>2.5 </a:t>
                      </a:r>
                      <a:r>
                        <a:rPr lang="en-US" sz="1200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200" baseline="0" dirty="0" smtClean="0">
                          <a:latin typeface="+mn-lt"/>
                          <a:cs typeface="+mn-cs"/>
                        </a:rPr>
                        <a:t>m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2-</a:t>
                      </a:r>
                      <a:r>
                        <a:rPr lang="en-US" sz="1200" baseline="0" dirty="0" smtClean="0"/>
                        <a:t>5.3 </a:t>
                      </a:r>
                      <a:r>
                        <a:rPr lang="en-US" sz="1200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200" baseline="0" dirty="0" smtClean="0">
                          <a:latin typeface="+mn-lt"/>
                          <a:cs typeface="+mn-cs"/>
                        </a:rPr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 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5-6 </a:t>
                      </a:r>
                    </a:p>
                    <a:p>
                      <a:r>
                        <a:rPr lang="en-US" sz="1400" dirty="0" smtClean="0"/>
                        <a:t>8-8.5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NIRSpec</a:t>
                      </a:r>
                    </a:p>
                    <a:p>
                      <a:r>
                        <a:rPr lang="en-US" sz="1200" dirty="0" smtClean="0"/>
                        <a:t>2-</a:t>
                      </a:r>
                      <a:r>
                        <a:rPr lang="en-US" sz="1200" baseline="0" dirty="0" smtClean="0"/>
                        <a:t>5.3 </a:t>
                      </a:r>
                      <a:r>
                        <a:rPr lang="en-US" sz="1200" baseline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200" baseline="0" dirty="0" smtClean="0">
                          <a:latin typeface="+mn-lt"/>
                          <a:cs typeface="+mn-cs"/>
                        </a:rPr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~1 (FF)</a:t>
                      </a:r>
                    </a:p>
                    <a:p>
                      <a:r>
                        <a:rPr lang="en-US" sz="1400" dirty="0" smtClean="0"/>
                        <a:t>~2 (sub.)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6-7.5 </a:t>
                      </a:r>
                      <a:r>
                        <a:rPr lang="en-US" sz="1200" dirty="0" smtClean="0"/>
                        <a:t>(</a:t>
                      </a:r>
                      <a:r>
                        <a:rPr lang="en-US" sz="1200" dirty="0" err="1" smtClean="0"/>
                        <a:t>trad</a:t>
                      </a:r>
                      <a:r>
                        <a:rPr lang="en-US" sz="1200" dirty="0" smtClean="0"/>
                        <a:t>)</a:t>
                      </a:r>
                    </a:p>
                    <a:p>
                      <a:r>
                        <a:rPr lang="en-US" sz="1400" dirty="0" smtClean="0"/>
                        <a:t>5.3-7 </a:t>
                      </a:r>
                      <a:r>
                        <a:rPr lang="en-US" sz="1200" dirty="0" smtClean="0"/>
                        <a:t>(IRS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740693"/>
              </p:ext>
            </p:extLst>
          </p:nvPr>
        </p:nvGraphicFramePr>
        <p:xfrm>
          <a:off x="4318030" y="2115596"/>
          <a:ext cx="4488620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195"/>
                <a:gridCol w="1412072"/>
                <a:gridCol w="1061144"/>
                <a:gridCol w="10862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Pattern name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Nframes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Group Gap</a:t>
                      </a:r>
                      <a:endParaRPr lang="en-US" sz="1200" dirty="0"/>
                    </a:p>
                  </a:txBody>
                  <a:tcPr/>
                </a:tc>
              </a:tr>
              <a:tr h="41402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NIRISS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NIS-RAPID</a:t>
                      </a:r>
                    </a:p>
                    <a:p>
                      <a:r>
                        <a:rPr lang="en-US" sz="1200" dirty="0" smtClean="0"/>
                        <a:t>NIS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</a:p>
                    <a:p>
                      <a:pPr algn="ctr"/>
                      <a:r>
                        <a:rPr lang="en-US" sz="1200" dirty="0" smtClean="0"/>
                        <a:t>0</a:t>
                      </a:r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US" sz="1200" b="1" dirty="0" err="1" smtClean="0"/>
                        <a:t>NIRCam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RAPID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BRIGHT1</a:t>
                      </a:r>
                    </a:p>
                    <a:p>
                      <a:r>
                        <a:rPr lang="en-US" sz="1200" dirty="0" smtClean="0"/>
                        <a:t>BRIGHT2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SHALLOW2</a:t>
                      </a:r>
                    </a:p>
                    <a:p>
                      <a:r>
                        <a:rPr lang="en-US" sz="1200" dirty="0" smtClean="0"/>
                        <a:t>SHALLOW4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</a:p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</a:p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MEDIUM2</a:t>
                      </a:r>
                    </a:p>
                    <a:p>
                      <a:r>
                        <a:rPr lang="en-US" sz="1200" dirty="0" smtClean="0"/>
                        <a:t>MEDIUM8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</a:p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</a:p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DEEP2</a:t>
                      </a:r>
                    </a:p>
                    <a:p>
                      <a:r>
                        <a:rPr lang="en-US" sz="1200" dirty="0" smtClean="0"/>
                        <a:t>DEEP8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</a:p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</a:p>
                    <a:p>
                      <a:pPr algn="ctr"/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200" b="1" dirty="0" smtClean="0"/>
                        <a:t>NIRSpec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NRSRAPID</a:t>
                      </a:r>
                    </a:p>
                    <a:p>
                      <a:r>
                        <a:rPr lang="en-US" sz="1200" dirty="0" smtClean="0"/>
                        <a:t>NRS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</a:p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NRSIRS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RAPID</a:t>
                      </a:r>
                    </a:p>
                    <a:p>
                      <a:r>
                        <a:rPr lang="en-US" sz="1200" dirty="0" smtClean="0"/>
                        <a:t>NRSIRS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</a:p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</a:p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39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6054" y="5052154"/>
            <a:ext cx="5231913" cy="13173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825" y="3677185"/>
            <a:ext cx="5231913" cy="13173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NIRSpec Low Noise readout : IRS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89" y="705240"/>
            <a:ext cx="8993134" cy="533880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Most NIRSpec observations are detector limited -&gt; most stringent noise requirement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GSFC group analyzed noise properties of NIRSpec detector system and developed a new low noise readout scheme for NIRSpec Full Frame exposures.</a:t>
            </a:r>
          </a:p>
          <a:p>
            <a:endParaRPr lang="en-US" dirty="0" smtClean="0"/>
          </a:p>
          <a:p>
            <a:r>
              <a:rPr lang="en-US" u="sng" dirty="0" smtClean="0"/>
              <a:t>“High level” </a:t>
            </a:r>
            <a:r>
              <a:rPr lang="en-US" u="sng" dirty="0" smtClean="0"/>
              <a:t>recipe to reduce noise and noise correlation: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Send more reference pixels “to the ground” for post processing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Read reference pixels more frequently</a:t>
            </a:r>
          </a:p>
          <a:p>
            <a:r>
              <a:rPr lang="en-US" b="1" dirty="0" smtClean="0"/>
              <a:t>IRS</a:t>
            </a:r>
            <a:r>
              <a:rPr lang="en-US" b="1" baseline="30000" dirty="0" smtClean="0"/>
              <a:t>2</a:t>
            </a:r>
            <a:r>
              <a:rPr lang="en-US" b="1" dirty="0" smtClean="0"/>
              <a:t>= </a:t>
            </a:r>
            <a:r>
              <a:rPr lang="en-US" b="1" dirty="0"/>
              <a:t>Improved Reference Sampling and Subtraction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976803" y="2807538"/>
            <a:ext cx="2066011" cy="2939144"/>
            <a:chOff x="6976803" y="2807538"/>
            <a:chExt cx="2066011" cy="2939144"/>
          </a:xfrm>
        </p:grpSpPr>
        <p:pic>
          <p:nvPicPr>
            <p:cNvPr id="4" name="Picture 3" descr="IRS2_poster_pdf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803" y="3099585"/>
              <a:ext cx="1807911" cy="264709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 rot="1105793">
              <a:off x="7720442" y="2807538"/>
              <a:ext cx="1322372" cy="369332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56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Poster #3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pic>
        <p:nvPicPr>
          <p:cNvPr id="7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57" y="3735030"/>
            <a:ext cx="1055910" cy="111547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73" y="3735029"/>
            <a:ext cx="1663500" cy="112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16200000">
            <a:off x="718570" y="4144464"/>
            <a:ext cx="9194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Traditional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899561" y="4121395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IRS</a:t>
            </a:r>
            <a:r>
              <a:rPr lang="en-US" sz="1100" baseline="30000" dirty="0" smtClean="0"/>
              <a:t>2</a:t>
            </a:r>
            <a:endParaRPr lang="en-US" sz="1100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1005765" y="4751223"/>
            <a:ext cx="1586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Frame Time 10.7s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243348" y="4723556"/>
            <a:ext cx="15861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Frame Time </a:t>
            </a:r>
            <a:r>
              <a:rPr lang="en-US" sz="1200" dirty="0" smtClean="0"/>
              <a:t>14.6s</a:t>
            </a:r>
            <a:endParaRPr lang="en-US" sz="1200" dirty="0"/>
          </a:p>
        </p:txBody>
      </p:sp>
      <p:pic>
        <p:nvPicPr>
          <p:cNvPr id="13" name="Picture 12" descr="IRS2_poster_ppt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59" y="5114004"/>
            <a:ext cx="1152164" cy="1177673"/>
          </a:xfrm>
          <a:prstGeom prst="rect">
            <a:avLst/>
          </a:prstGeom>
        </p:spPr>
      </p:pic>
      <p:pic>
        <p:nvPicPr>
          <p:cNvPr id="14" name="Picture 13" descr="IRS2_poster_pptx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90" y="5127211"/>
            <a:ext cx="1133720" cy="11337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6200000">
            <a:off x="634018" y="5528912"/>
            <a:ext cx="9194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Traditional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3336305" y="5515320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IRS</a:t>
            </a:r>
            <a:r>
              <a:rPr lang="en-US" sz="1100" baseline="30000" dirty="0" smtClean="0"/>
              <a:t>2</a:t>
            </a:r>
            <a:endParaRPr lang="en-US" sz="1100" baseline="300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15094" y="4122619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Raw data</a:t>
            </a:r>
          </a:p>
          <a:p>
            <a:pPr algn="ctr"/>
            <a:r>
              <a:rPr lang="en-US" sz="1200" dirty="0" smtClean="0"/>
              <a:t>format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302741" y="5459679"/>
            <a:ext cx="135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Processed dark</a:t>
            </a:r>
          </a:p>
          <a:p>
            <a:pPr algn="ctr"/>
            <a:r>
              <a:rPr lang="en-US" sz="1200" dirty="0" smtClean="0"/>
              <a:t>exposure</a:t>
            </a:r>
          </a:p>
        </p:txBody>
      </p:sp>
    </p:spTree>
    <p:extLst>
      <p:ext uri="{BB962C8B-B14F-4D97-AF65-F5344CB8AC3E}">
        <p14:creationId xmlns:p14="http://schemas.microsoft.com/office/powerpoint/2010/main" val="207980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ideal behavior </a:t>
            </a:r>
            <a:r>
              <a:rPr lang="en-US" dirty="0" smtClean="0"/>
              <a:t> to familiarize with….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65" y="731318"/>
            <a:ext cx="8897745" cy="5338800"/>
          </a:xfrm>
        </p:spPr>
        <p:txBody>
          <a:bodyPr/>
          <a:lstStyle/>
          <a:p>
            <a:r>
              <a:rPr lang="en-US" dirty="0" smtClean="0"/>
              <a:t>These detector are the state of the art for NIR space mission with a 2018 launch </a:t>
            </a:r>
          </a:p>
          <a:p>
            <a:r>
              <a:rPr lang="en-US" dirty="0" smtClean="0"/>
              <a:t>They are however not perfect: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810077" y="1336296"/>
            <a:ext cx="2748650" cy="1971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Bad Pixels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Dead pixels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Hot/noisy pixels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RC or RTN pixels </a:t>
            </a:r>
          </a:p>
          <a:p>
            <a:r>
              <a:rPr lang="en-US" dirty="0" smtClean="0"/>
              <a:t>&lt; 0.5% on average, flagged in DQ arrays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1878" y="1460271"/>
            <a:ext cx="4752361" cy="3344720"/>
            <a:chOff x="484134" y="3005061"/>
            <a:chExt cx="4752361" cy="3344720"/>
          </a:xfrm>
        </p:grpSpPr>
        <p:sp>
          <p:nvSpPr>
            <p:cNvPr id="5" name="Rectangle 4"/>
            <p:cNvSpPr/>
            <p:nvPr/>
          </p:nvSpPr>
          <p:spPr>
            <a:xfrm>
              <a:off x="484134" y="3005061"/>
              <a:ext cx="4520305" cy="33447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/>
                <a:t>“Cosmetics”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Variation in sensitivity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Variation in full well</a:t>
              </a:r>
            </a:p>
            <a:p>
              <a:pPr marL="285750" indent="-285750">
                <a:buFont typeface="Arial"/>
                <a:buChar char="•"/>
              </a:pPr>
              <a:endParaRPr lang="en-US" dirty="0"/>
            </a:p>
            <a:p>
              <a:pPr marL="285750" indent="-285750">
                <a:buFont typeface="Arial"/>
                <a:buChar char="•"/>
              </a:pPr>
              <a:endParaRPr lang="en-US" dirty="0" smtClean="0"/>
            </a:p>
            <a:p>
              <a:pPr marL="285750" indent="-285750">
                <a:buFont typeface="Arial"/>
                <a:buChar char="•"/>
              </a:pPr>
              <a:endParaRPr lang="en-US" dirty="0"/>
            </a:p>
            <a:p>
              <a:pPr marL="285750" indent="-285750">
                <a:buFont typeface="Arial"/>
                <a:buChar char="•"/>
              </a:pPr>
              <a:endParaRPr lang="en-US" dirty="0" smtClean="0"/>
            </a:p>
            <a:p>
              <a:pPr marL="285750" indent="-285750">
                <a:buFont typeface="Arial"/>
                <a:buChar char="•"/>
              </a:pPr>
              <a:endParaRPr lang="en-US" dirty="0"/>
            </a:p>
            <a:p>
              <a:pPr marL="285750" indent="-285750">
                <a:buFont typeface="Arial"/>
                <a:buChar char="•"/>
              </a:pPr>
              <a:endParaRPr lang="en-US" dirty="0" smtClean="0"/>
            </a:p>
            <a:p>
              <a:pPr marL="285750" indent="-285750">
                <a:buFont typeface="Arial"/>
                <a:buChar char="•"/>
              </a:pPr>
              <a:r>
                <a:rPr lang="en-US" dirty="0" smtClean="0"/>
                <a:t>Generally mitigated with dithering and reference file corrections</a:t>
              </a:r>
            </a:p>
            <a:p>
              <a:pPr marL="285750" indent="-285750">
                <a:buFont typeface="Arial"/>
                <a:buChar char="•"/>
              </a:pPr>
              <a:endParaRPr lang="en-US" dirty="0" smtClean="0"/>
            </a:p>
          </p:txBody>
        </p:sp>
        <p:pic>
          <p:nvPicPr>
            <p:cNvPr id="6" name="Picture 3" descr="JWST-RPT-025384_Rev-A_NIRSpec_DS_FPA_SN_106_Characterization_SCAs_17163_17280_Report_pdf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585" y="4062490"/>
              <a:ext cx="1304724" cy="1442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381" y="4075230"/>
              <a:ext cx="1460200" cy="14121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51829" y="5847485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58761" y="3592654"/>
            <a:ext cx="2179211" cy="2075526"/>
            <a:chOff x="4436504" y="2976630"/>
            <a:chExt cx="3241511" cy="20755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/>
            <p:cNvSpPr/>
            <p:nvPr/>
          </p:nvSpPr>
          <p:spPr>
            <a:xfrm>
              <a:off x="4436504" y="2976630"/>
              <a:ext cx="3241511" cy="20755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/>
                <a:t>Non Linearity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1402" y="3369802"/>
              <a:ext cx="3021529" cy="16152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028225" y="3582416"/>
            <a:ext cx="2023366" cy="2077053"/>
            <a:chOff x="2028097" y="4738642"/>
            <a:chExt cx="2864764" cy="17737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Rectangle 13"/>
            <p:cNvSpPr/>
            <p:nvPr/>
          </p:nvSpPr>
          <p:spPr>
            <a:xfrm>
              <a:off x="2047928" y="4738642"/>
              <a:ext cx="2844933" cy="177378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 smtClean="0"/>
                <a:t>Persistence</a:t>
              </a:r>
            </a:p>
          </p:txBody>
        </p:sp>
        <p:pic>
          <p:nvPicPr>
            <p:cNvPr id="15" name="Picture 14" descr="Understanding_Persistence__A_3D_Trap_Map_of_an_H2RG_Imaging_Sensor_Rachel_Anderson__Michael_Regan__Eddie_Bergeron_Space_Telescope_Science_Institute__-_Documents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8097" y="5174598"/>
              <a:ext cx="2449236" cy="1162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426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JWST NIR instruments have state of the art H2RG detectors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ASIC SIDECAR controllers add flexibility and  tuning of the performances (but also some correlated noise)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SI has different requirements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They are in general met with significant margin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Some operational aspects are different between various SIs</a:t>
            </a:r>
          </a:p>
          <a:p>
            <a:pPr lvl="1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Some of the detector non ideal behaviors are still under full characterization and they will be corrected, mitigated and /or flagged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Ground detector labs will be operative during JWST operations to support investigation of possible </a:t>
            </a:r>
            <a:r>
              <a:rPr lang="en-US" smtClean="0"/>
              <a:t>issue and </a:t>
            </a:r>
            <a:r>
              <a:rPr lang="en-US" dirty="0" smtClean="0"/>
              <a:t>develop operational improvements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35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JWST NIR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1991576"/>
          </a:xfrm>
        </p:spPr>
        <p:txBody>
          <a:bodyPr/>
          <a:lstStyle/>
          <a:p>
            <a:r>
              <a:rPr lang="en-US" dirty="0" smtClean="0"/>
              <a:t>All JWST NIR Instruments uses one or more Teledyne</a:t>
            </a:r>
          </a:p>
          <a:p>
            <a:r>
              <a:rPr lang="en-US" dirty="0" err="1" smtClean="0"/>
              <a:t>HgCdTe</a:t>
            </a:r>
            <a:r>
              <a:rPr lang="en-US" dirty="0" smtClean="0"/>
              <a:t> 2048x2048 18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pixel detectors (H2RG)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 descr="Papers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2" y="2148258"/>
            <a:ext cx="1725567" cy="1630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288" y="950195"/>
            <a:ext cx="1787621" cy="1553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667" y="4048606"/>
            <a:ext cx="1751998" cy="1528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118595" y="2247915"/>
            <a:ext cx="5855466" cy="2046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dirty="0" smtClean="0"/>
              <a:t>Hybrid CMOS architecture: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err="1" smtClean="0"/>
              <a:t>HgCdTe</a:t>
            </a:r>
            <a:r>
              <a:rPr lang="en-US" dirty="0" smtClean="0"/>
              <a:t> detector layer</a:t>
            </a:r>
          </a:p>
          <a:p>
            <a:pPr marL="1692275" lvl="2" indent="-285750">
              <a:buFont typeface="Arial"/>
              <a:buChar char="•"/>
            </a:pPr>
            <a:r>
              <a:rPr lang="en-US" sz="1400" dirty="0" smtClean="0"/>
              <a:t>2.5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/>
              <a:t>m or 5.3 </a:t>
            </a:r>
            <a:r>
              <a:rPr lang="en-US" sz="1400" dirty="0" smtClean="0">
                <a:latin typeface="Symbol" charset="2"/>
                <a:cs typeface="Symbol" charset="2"/>
              </a:rPr>
              <a:t>m</a:t>
            </a:r>
            <a:r>
              <a:rPr lang="en-US" sz="1400" dirty="0" smtClean="0"/>
              <a:t>m wavelength cutoff </a:t>
            </a:r>
            <a:endParaRPr lang="en-US" dirty="0" smtClean="0"/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Silicon Readout integrated circuit (ROIC)</a:t>
            </a:r>
          </a:p>
          <a:p>
            <a:pPr marL="1692275" lvl="2" indent="-285750">
              <a:buFont typeface="Arial"/>
              <a:buChar char="•"/>
            </a:pPr>
            <a:r>
              <a:rPr lang="en-US" sz="1400" dirty="0" smtClean="0"/>
              <a:t>multiplexing</a:t>
            </a:r>
            <a:r>
              <a:rPr lang="en-US" dirty="0" smtClean="0"/>
              <a:t>	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42002" y="4002423"/>
            <a:ext cx="8748000" cy="20202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endParaRPr lang="en-US" dirty="0" smtClean="0"/>
          </a:p>
          <a:p>
            <a:r>
              <a:rPr lang="en-US" sz="2100" dirty="0" smtClean="0"/>
              <a:t>Each detector is controlled by a dedicated Teledyne</a:t>
            </a:r>
          </a:p>
          <a:p>
            <a:r>
              <a:rPr lang="en-US" sz="2100" dirty="0"/>
              <a:t>p</a:t>
            </a:r>
            <a:r>
              <a:rPr lang="en-US" sz="2100" dirty="0" smtClean="0"/>
              <a:t>rogrammable SIDECAR ASIC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Provides clock and biases to the detector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Provides 16 Bit A2D conversion</a:t>
            </a:r>
          </a:p>
          <a:p>
            <a:pPr marL="1093788" lvl="1" indent="-285750">
              <a:buFont typeface="Arial"/>
              <a:buChar char="•"/>
            </a:pPr>
            <a:r>
              <a:rPr lang="en-US" dirty="0" smtClean="0"/>
              <a:t>Transmits  digital data to the Instrument detector electronics</a:t>
            </a:r>
          </a:p>
          <a:p>
            <a:pPr marL="1093788" lvl="1" indent="-285750">
              <a:buFont typeface="Arial"/>
              <a:buChar char="•"/>
            </a:pPr>
            <a:endParaRPr lang="en-US" dirty="0" smtClean="0"/>
          </a:p>
          <a:p>
            <a:pPr lvl="1"/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10" name="Picture 9" descr="SIDECAR_ASIC_Control_Electronics_on_a_Chip_June_24_th_2005_Markus_Loose__-_ppt_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91" y="5330151"/>
            <a:ext cx="809721" cy="101215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956342" y="5601853"/>
            <a:ext cx="8748000" cy="1256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endParaRPr lang="en-US" dirty="0" smtClean="0"/>
          </a:p>
          <a:p>
            <a:r>
              <a:rPr lang="en-US" sz="2100" dirty="0" smtClean="0"/>
              <a:t>Each ASIC-detector pair is  “tuned” for optimal performance</a:t>
            </a:r>
            <a:endParaRPr lang="en-US" dirty="0" smtClean="0"/>
          </a:p>
          <a:p>
            <a:pPr marL="1093788" lvl="1" indent="-285750">
              <a:buFont typeface="Arial"/>
              <a:buChar char="•"/>
            </a:pPr>
            <a:endParaRPr lang="en-US" dirty="0" smtClean="0"/>
          </a:p>
          <a:p>
            <a:pPr lvl="1"/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12" name="Picture 11" descr="SIDECAR_ASIC_Control_Electronics_on_a_Chip_June_24_th_2005_Markus_Loose__-_ppt_downloa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048" y="3918081"/>
            <a:ext cx="1163012" cy="158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4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SCAs and FPAs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Each detector is called Sensor Chip Assembly (SCA)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Focal Plane </a:t>
            </a:r>
            <a:r>
              <a:rPr lang="en-US" dirty="0" smtClean="0"/>
              <a:t>Array (FPA) of a given SI can have</a:t>
            </a:r>
            <a:r>
              <a:rPr lang="en-US" dirty="0" smtClean="0"/>
              <a:t> </a:t>
            </a:r>
            <a:r>
              <a:rPr lang="en-US" dirty="0"/>
              <a:t>one or </a:t>
            </a:r>
            <a:r>
              <a:rPr lang="en-US" dirty="0" smtClean="0"/>
              <a:t>more SCAs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806932"/>
              </p:ext>
            </p:extLst>
          </p:nvPr>
        </p:nvGraphicFramePr>
        <p:xfrm>
          <a:off x="4693338" y="2068578"/>
          <a:ext cx="3954557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909"/>
                <a:gridCol w="1392505"/>
                <a:gridCol w="10611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FPA/SCA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600" baseline="0" dirty="0" smtClean="0"/>
                        <a:t> cutoff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NIRISS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 </a:t>
                      </a:r>
                      <a:r>
                        <a:rPr lang="en-US" sz="1600" baseline="0" dirty="0" smtClean="0"/>
                        <a:t>/ 1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NIRCam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r>
                        <a:rPr lang="en-US" sz="1600" baseline="0" dirty="0" smtClean="0"/>
                        <a:t> / 4 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2 </a:t>
                      </a:r>
                      <a:r>
                        <a:rPr lang="en-US" sz="1600" baseline="0" dirty="0" smtClean="0"/>
                        <a:t>/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</a:t>
                      </a:r>
                    </a:p>
                    <a:p>
                      <a:r>
                        <a:rPr lang="en-US" sz="1600" dirty="0" smtClean="0"/>
                        <a:t>5.3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NIRSpec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 </a:t>
                      </a:r>
                      <a:r>
                        <a:rPr lang="en-US" sz="1600" baseline="0" dirty="0" smtClean="0"/>
                        <a:t>/ 2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5.3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42456" y="2309090"/>
            <a:ext cx="3797546" cy="1634259"/>
            <a:chOff x="242456" y="2309090"/>
            <a:chExt cx="3797546" cy="1634259"/>
          </a:xfrm>
        </p:grpSpPr>
        <p:pic>
          <p:nvPicPr>
            <p:cNvPr id="5" name="Picture 4" descr="JWST-OPS-003212_Issue6.0_v0.pdf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56" y="2309090"/>
              <a:ext cx="1857583" cy="1634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03704">
              <a:off x="2107429" y="2378362"/>
              <a:ext cx="1932573" cy="1398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085879" y="3733030"/>
            <a:ext cx="1197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NIRSpec FPA</a:t>
            </a:r>
            <a:endParaRPr lang="en-US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91" t="12354" r="9757" b="1027"/>
          <a:stretch/>
        </p:blipFill>
        <p:spPr>
          <a:xfrm>
            <a:off x="503254" y="4370068"/>
            <a:ext cx="2454371" cy="1504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75809" y="5890815"/>
            <a:ext cx="2060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NIRcam</a:t>
            </a:r>
            <a:r>
              <a:rPr lang="en-US" sz="1200" dirty="0" smtClean="0"/>
              <a:t> LW FPA (1 of 2)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r="8579"/>
          <a:stretch/>
        </p:blipFill>
        <p:spPr>
          <a:xfrm>
            <a:off x="3788209" y="4319934"/>
            <a:ext cx="2029791" cy="1645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3777684" y="5976369"/>
            <a:ext cx="2087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NIRcam</a:t>
            </a:r>
            <a:r>
              <a:rPr lang="en-US" sz="1200" dirty="0" smtClean="0"/>
              <a:t> SW FPA (1 of 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6657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a SCA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7816" y="1140006"/>
            <a:ext cx="2894061" cy="3054842"/>
            <a:chOff x="915939" y="1678795"/>
            <a:chExt cx="2894061" cy="3054842"/>
          </a:xfrm>
        </p:grpSpPr>
        <p:pic>
          <p:nvPicPr>
            <p:cNvPr id="4" name="Picture 3" descr="MS_Detectors_ppt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939" y="1678795"/>
              <a:ext cx="2894061" cy="305484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239212" y="2278303"/>
              <a:ext cx="2486121" cy="23783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ctr">
                <a:buFont typeface="Arial"/>
                <a:buChar char="•"/>
              </a:pPr>
              <a:endParaRPr lang="en-US" sz="1200" dirty="0" smtClean="0"/>
            </a:p>
            <a:p>
              <a:pPr marL="171450" indent="-171450" algn="ctr">
                <a:buFont typeface="Arial"/>
                <a:buChar char="•"/>
              </a:pPr>
              <a:endParaRPr lang="en-US" sz="1200" dirty="0"/>
            </a:p>
            <a:p>
              <a:pPr marL="171450" indent="-171450" algn="ctr">
                <a:buFont typeface="Arial"/>
                <a:buChar char="•"/>
              </a:pPr>
              <a:endParaRPr lang="en-US" sz="1200" dirty="0" smtClean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75951" y="2359889"/>
            <a:ext cx="5327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JWST H2RG read out using 4 outputs, each one taking care of a 512x2048 region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Pixels are continuously clocked at 100Khz rate to hold power dissipation constant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302000" y="899003"/>
            <a:ext cx="5434060" cy="1323439"/>
            <a:chOff x="3302000" y="1283853"/>
            <a:chExt cx="5434060" cy="1323439"/>
          </a:xfrm>
        </p:grpSpPr>
        <p:sp>
          <p:nvSpPr>
            <p:cNvPr id="17" name="TextBox 16"/>
            <p:cNvSpPr txBox="1"/>
            <p:nvPr/>
          </p:nvSpPr>
          <p:spPr>
            <a:xfrm>
              <a:off x="3408218" y="1283853"/>
              <a:ext cx="53278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1600" dirty="0" smtClean="0"/>
                <a:t>2048x2048 pixel array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dirty="0" smtClean="0"/>
                <a:t>2040x2040  sensitive area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1600" dirty="0" smtClean="0"/>
                <a:t>4 rows and columns or reference pixels on each side to track electronic bias and temperature drifts to correct science data</a:t>
              </a:r>
              <a:endParaRPr lang="en-US" sz="16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02000" y="1362364"/>
              <a:ext cx="92364" cy="1239212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331249" y="2346034"/>
            <a:ext cx="92364" cy="1239212"/>
          </a:xfrm>
          <a:prstGeom prst="rect">
            <a:avLst/>
          </a:prstGeom>
          <a:solidFill>
            <a:srgbClr val="009AED"/>
          </a:solidFill>
          <a:ln>
            <a:solidFill>
              <a:srgbClr val="009AE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77212" y="1701029"/>
            <a:ext cx="2578485" cy="2470727"/>
            <a:chOff x="477212" y="3586788"/>
            <a:chExt cx="2578485" cy="2470727"/>
          </a:xfrm>
        </p:grpSpPr>
        <p:sp>
          <p:nvSpPr>
            <p:cNvPr id="22" name="TextBox 21"/>
            <p:cNvSpPr txBox="1"/>
            <p:nvPr/>
          </p:nvSpPr>
          <p:spPr>
            <a:xfrm>
              <a:off x="531092" y="5195455"/>
              <a:ext cx="22398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FF6600"/>
                  </a:solidFill>
                </a:rPr>
                <a:t>4 rows and columns or reference pixels</a:t>
              </a:r>
              <a:endParaRPr lang="en-US" sz="1100" dirty="0">
                <a:solidFill>
                  <a:srgbClr val="FF6600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477212" y="3586788"/>
              <a:ext cx="2578485" cy="2470727"/>
              <a:chOff x="3940847" y="3386667"/>
              <a:chExt cx="2578485" cy="247072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940847" y="3386667"/>
                <a:ext cx="2578485" cy="2470727"/>
              </a:xfrm>
              <a:prstGeom prst="rect">
                <a:avLst/>
              </a:prstGeom>
              <a:noFill/>
              <a:ln w="28575" cmpd="sng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H="1">
                <a:off x="4002422" y="5410969"/>
                <a:ext cx="354061" cy="269394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4233331" y="5434060"/>
                <a:ext cx="130850" cy="384849"/>
              </a:xfrm>
              <a:prstGeom prst="straightConnector1">
                <a:avLst/>
              </a:prstGeom>
              <a:ln>
                <a:solidFill>
                  <a:srgbClr val="FF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6219152" y="3425152"/>
                <a:ext cx="15393" cy="238606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3987030" y="3786909"/>
                <a:ext cx="2524606" cy="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849091" y="3763817"/>
                <a:ext cx="575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2040</a:t>
                </a:r>
                <a:endParaRPr lang="en-US" sz="12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5400000">
                <a:off x="5840460" y="4570460"/>
                <a:ext cx="5759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2040</a:t>
                </a:r>
                <a:endParaRPr lang="en-US" sz="1200" dirty="0"/>
              </a:p>
            </p:txBody>
          </p:sp>
        </p:grpSp>
      </p:grpSp>
      <p:pic>
        <p:nvPicPr>
          <p:cNvPr id="35" name="Content Placeholder 4" descr="JWST_SIDECA R.pdf (page 46 of 144)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36" r="-32536"/>
          <a:stretch>
            <a:fillRect/>
          </a:stretch>
        </p:blipFill>
        <p:spPr>
          <a:xfrm>
            <a:off x="2198366" y="3532909"/>
            <a:ext cx="4295182" cy="2833255"/>
          </a:xfrm>
        </p:spPr>
      </p:pic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5834544" y="4267970"/>
            <a:ext cx="28784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Arial"/>
              <a:buChar char="•"/>
            </a:pPr>
            <a:r>
              <a:rPr lang="en-US" sz="1600" dirty="0">
                <a:latin typeface="+mn-lt"/>
                <a:cs typeface="Bradley Hand ITC TT-Bold" charset="0"/>
              </a:rPr>
              <a:t>The four </a:t>
            </a:r>
            <a:r>
              <a:rPr lang="en-US" sz="1600" dirty="0" smtClean="0">
                <a:latin typeface="+mn-lt"/>
                <a:cs typeface="Bradley Hand ITC TT-Bold" charset="0"/>
              </a:rPr>
              <a:t>outputs are operated in parallel</a:t>
            </a:r>
          </a:p>
          <a:p>
            <a:pPr marL="285750" indent="-285750" eaLnBrk="1" hangingPunct="1">
              <a:buFont typeface="Arial"/>
              <a:buChar char="•"/>
            </a:pPr>
            <a:endParaRPr lang="en-US" sz="1600" dirty="0" smtClean="0">
              <a:latin typeface="+mn-lt"/>
              <a:cs typeface="Bradley Hand ITC TT-Bold" charset="0"/>
            </a:endParaRPr>
          </a:p>
          <a:p>
            <a:pPr marL="285750" indent="-285750" eaLnBrk="1" hangingPunct="1">
              <a:buFont typeface="Arial"/>
              <a:buChar char="•"/>
            </a:pPr>
            <a:r>
              <a:rPr lang="en-US" sz="1600" dirty="0" smtClean="0">
                <a:latin typeface="+mn-lt"/>
                <a:cs typeface="Bradley Hand ITC TT-Bold" charset="0"/>
              </a:rPr>
              <a:t>The ASIC re-order the pixels</a:t>
            </a:r>
            <a:endParaRPr lang="en-US" sz="1600" dirty="0">
              <a:latin typeface="+mn-lt"/>
              <a:cs typeface="Bradley Hand ITC TT-Bold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80937" y="683488"/>
            <a:ext cx="2705484" cy="579291"/>
            <a:chOff x="280937" y="683488"/>
            <a:chExt cx="2705484" cy="579291"/>
          </a:xfrm>
        </p:grpSpPr>
        <p:grpSp>
          <p:nvGrpSpPr>
            <p:cNvPr id="34" name="Group 33"/>
            <p:cNvGrpSpPr/>
            <p:nvPr/>
          </p:nvGrpSpPr>
          <p:grpSpPr>
            <a:xfrm>
              <a:off x="280937" y="683488"/>
              <a:ext cx="2705484" cy="471059"/>
              <a:chOff x="280937" y="999065"/>
              <a:chExt cx="2705484" cy="471059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106822" y="999065"/>
                <a:ext cx="9712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I/O pads</a:t>
                </a:r>
                <a:endParaRPr lang="en-US" sz="1400" dirty="0"/>
              </a:p>
            </p:txBody>
          </p:sp>
          <p:sp>
            <p:nvSpPr>
              <p:cNvPr id="16" name="Left Brace 15"/>
              <p:cNvSpPr/>
              <p:nvPr/>
            </p:nvSpPr>
            <p:spPr>
              <a:xfrm rot="5400000">
                <a:off x="1535542" y="19245"/>
                <a:ext cx="196274" cy="2705484"/>
              </a:xfrm>
              <a:prstGeom prst="leftBrace">
                <a:avLst>
                  <a:gd name="adj1" fmla="val 55915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760261" y="1208458"/>
              <a:ext cx="57129" cy="527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04853" y="1202660"/>
              <a:ext cx="57129" cy="527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987920" y="1210046"/>
              <a:ext cx="57129" cy="527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46031" y="1210045"/>
              <a:ext cx="57129" cy="5273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4895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94" y="154303"/>
            <a:ext cx="7174800" cy="427038"/>
          </a:xfrm>
        </p:spPr>
        <p:txBody>
          <a:bodyPr/>
          <a:lstStyle/>
          <a:p>
            <a:r>
              <a:rPr lang="en-US" dirty="0" smtClean="0"/>
              <a:t>Readout Modes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57523" y="1000220"/>
            <a:ext cx="4006659" cy="3617961"/>
            <a:chOff x="488372" y="1054100"/>
            <a:chExt cx="3631191" cy="3154096"/>
          </a:xfrm>
        </p:grpSpPr>
        <p:sp>
          <p:nvSpPr>
            <p:cNvPr id="4" name="Rectangle 3"/>
            <p:cNvSpPr/>
            <p:nvPr/>
          </p:nvSpPr>
          <p:spPr bwMode="auto">
            <a:xfrm>
              <a:off x="2262188" y="1325563"/>
              <a:ext cx="719137" cy="288131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539875" y="1325563"/>
              <a:ext cx="719138" cy="2879725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865188" y="1360488"/>
              <a:ext cx="2808287" cy="280828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rot="5400000" flipH="1" flipV="1">
              <a:off x="1064418" y="1205707"/>
              <a:ext cx="239713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 bwMode="auto">
            <a:xfrm rot="16200000" flipH="1">
              <a:off x="-719931" y="2737644"/>
              <a:ext cx="2843212" cy="635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23913" y="1206500"/>
              <a:ext cx="3081337" cy="635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31"/>
            <p:cNvSpPr txBox="1">
              <a:spLocks noChangeArrowheads="1"/>
            </p:cNvSpPr>
            <p:nvPr/>
          </p:nvSpPr>
          <p:spPr bwMode="auto">
            <a:xfrm>
              <a:off x="3822700" y="1054100"/>
              <a:ext cx="296863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dirty="0">
                  <a:latin typeface="Calibri" charset="0"/>
                </a:rPr>
                <a:t>j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5400000">
              <a:off x="283369" y="2842419"/>
              <a:ext cx="16891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38"/>
            <p:cNvSpPr txBox="1">
              <a:spLocks noChangeArrowheads="1"/>
            </p:cNvSpPr>
            <p:nvPr/>
          </p:nvSpPr>
          <p:spPr bwMode="auto">
            <a:xfrm rot="16200000">
              <a:off x="-1588" y="2674938"/>
              <a:ext cx="19986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latin typeface="Calibri" charset="0"/>
                </a:rPr>
                <a:t>Vertical slow scanning direction</a:t>
              </a:r>
            </a:p>
          </p:txBody>
        </p:sp>
        <p:sp>
          <p:nvSpPr>
            <p:cNvPr id="15" name="TextBox 59"/>
            <p:cNvSpPr txBox="1">
              <a:spLocks noChangeArrowheads="1"/>
            </p:cNvSpPr>
            <p:nvPr/>
          </p:nvSpPr>
          <p:spPr bwMode="auto">
            <a:xfrm rot="16200000">
              <a:off x="937419" y="2575719"/>
              <a:ext cx="5191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>
                  <a:latin typeface="Calibri" charset="0"/>
                </a:rPr>
                <a:t> VDIR=0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823913" y="1325563"/>
              <a:ext cx="2881312" cy="288131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rot="5400000" flipH="1" flipV="1">
              <a:off x="1727993" y="1199357"/>
              <a:ext cx="239713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rot="5400000" flipH="1" flipV="1">
              <a:off x="2391568" y="1193007"/>
              <a:ext cx="239713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 bwMode="auto">
            <a:xfrm rot="5400000" flipH="1" flipV="1">
              <a:off x="3055143" y="1186657"/>
              <a:ext cx="239713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1"/>
            <p:cNvSpPr txBox="1">
              <a:spLocks noChangeArrowheads="1"/>
            </p:cNvSpPr>
            <p:nvPr/>
          </p:nvSpPr>
          <p:spPr bwMode="auto">
            <a:xfrm>
              <a:off x="1266825" y="1308100"/>
              <a:ext cx="20923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 dirty="0">
                  <a:latin typeface="Calibri" charset="0"/>
                </a:rPr>
                <a:t>Horizontal fast scanning direction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930275" y="1577975"/>
              <a:ext cx="57308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2351088" y="1579563"/>
              <a:ext cx="571500" cy="15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 bwMode="auto">
            <a:xfrm rot="10800000">
              <a:off x="1649413" y="1581150"/>
              <a:ext cx="52228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 bwMode="auto">
            <a:xfrm rot="10800000">
              <a:off x="3097213" y="1581150"/>
              <a:ext cx="52228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55"/>
            <p:cNvSpPr txBox="1">
              <a:spLocks noChangeArrowheads="1"/>
            </p:cNvSpPr>
            <p:nvPr/>
          </p:nvSpPr>
          <p:spPr bwMode="auto">
            <a:xfrm>
              <a:off x="898525" y="1565275"/>
              <a:ext cx="519113" cy="214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>
                  <a:latin typeface="Calibri" charset="0"/>
                </a:rPr>
                <a:t> HDIR=0</a:t>
              </a:r>
            </a:p>
          </p:txBody>
        </p:sp>
        <p:sp>
          <p:nvSpPr>
            <p:cNvPr id="33" name="TextBox 56"/>
            <p:cNvSpPr txBox="1">
              <a:spLocks noChangeArrowheads="1"/>
            </p:cNvSpPr>
            <p:nvPr/>
          </p:nvSpPr>
          <p:spPr bwMode="auto">
            <a:xfrm>
              <a:off x="2355850" y="1555750"/>
              <a:ext cx="5191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>
                  <a:latin typeface="Calibri" charset="0"/>
                </a:rPr>
                <a:t> HDIR=0</a:t>
              </a:r>
            </a:p>
          </p:txBody>
        </p:sp>
        <p:sp>
          <p:nvSpPr>
            <p:cNvPr id="34" name="TextBox 57"/>
            <p:cNvSpPr txBox="1">
              <a:spLocks noChangeArrowheads="1"/>
            </p:cNvSpPr>
            <p:nvPr/>
          </p:nvSpPr>
          <p:spPr bwMode="auto">
            <a:xfrm>
              <a:off x="1652588" y="1549400"/>
              <a:ext cx="5191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>
                  <a:latin typeface="Calibri" charset="0"/>
                </a:rPr>
                <a:t> HDIR=1</a:t>
              </a:r>
            </a:p>
          </p:txBody>
        </p:sp>
        <p:sp>
          <p:nvSpPr>
            <p:cNvPr id="35" name="TextBox 58"/>
            <p:cNvSpPr txBox="1">
              <a:spLocks noChangeArrowheads="1"/>
            </p:cNvSpPr>
            <p:nvPr/>
          </p:nvSpPr>
          <p:spPr bwMode="auto">
            <a:xfrm>
              <a:off x="3097213" y="1557338"/>
              <a:ext cx="5207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>
                  <a:latin typeface="Calibri" charset="0"/>
                </a:rPr>
                <a:t> HDIR=1</a:t>
              </a:r>
            </a:p>
          </p:txBody>
        </p:sp>
        <p:sp>
          <p:nvSpPr>
            <p:cNvPr id="36" name="TextBox 31"/>
            <p:cNvSpPr txBox="1">
              <a:spLocks noChangeArrowheads="1"/>
            </p:cNvSpPr>
            <p:nvPr/>
          </p:nvSpPr>
          <p:spPr bwMode="auto">
            <a:xfrm>
              <a:off x="488372" y="3838864"/>
              <a:ext cx="2941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 dirty="0" smtClean="0">
                  <a:latin typeface="Calibri" charset="0"/>
                </a:rPr>
                <a:t>i</a:t>
              </a:r>
              <a:endParaRPr lang="en-US" sz="1800" i="1" dirty="0">
                <a:latin typeface="Calibri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464242" y="1400848"/>
            <a:ext cx="42755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Standard Full Frame Readout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4 outputs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10.73 seconds to read the frame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378035" y="2669309"/>
            <a:ext cx="43272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Subarray</a:t>
            </a:r>
            <a:r>
              <a:rPr lang="en-US" b="1" dirty="0" smtClean="0"/>
              <a:t> mode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1</a:t>
            </a:r>
            <a:r>
              <a:rPr lang="en-US" dirty="0" smtClean="0"/>
              <a:t> single outputs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Rules on size of window: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 </a:t>
            </a:r>
            <a:r>
              <a:rPr lang="en-US" sz="1200" dirty="0" smtClean="0"/>
              <a:t>Min NCOLS, NROWS=8</a:t>
            </a:r>
          </a:p>
          <a:p>
            <a:pPr marL="742950" lvl="1" indent="-285750">
              <a:buFont typeface="Arial"/>
              <a:buChar char="•"/>
            </a:pPr>
            <a:r>
              <a:rPr lang="en-US" sz="1200" dirty="0"/>
              <a:t> </a:t>
            </a:r>
            <a:r>
              <a:rPr lang="en-US" sz="1200" dirty="0" err="1" smtClean="0"/>
              <a:t>NCOLSxNROWS</a:t>
            </a:r>
            <a:r>
              <a:rPr lang="en-US" sz="1200" dirty="0" smtClean="0"/>
              <a:t> = multiple of 64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Frame time depends on size</a:t>
            </a:r>
          </a:p>
          <a:p>
            <a:r>
              <a:rPr lang="en-US" dirty="0" smtClean="0"/>
              <a:t>    (2ms to 42s)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Available </a:t>
            </a:r>
            <a:r>
              <a:rPr lang="en-US" dirty="0" err="1" smtClean="0"/>
              <a:t>subarrays</a:t>
            </a:r>
            <a:r>
              <a:rPr lang="en-US" dirty="0" smtClean="0"/>
              <a:t> listed in APT</a:t>
            </a:r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90743" y="792979"/>
            <a:ext cx="3788833" cy="3825203"/>
            <a:chOff x="698500" y="869950"/>
            <a:chExt cx="3421063" cy="3336925"/>
          </a:xfrm>
          <a:solidFill>
            <a:srgbClr val="FFFFFF"/>
          </a:solidFill>
        </p:grpSpPr>
        <p:sp>
          <p:nvSpPr>
            <p:cNvPr id="78" name="Rectangle 77"/>
            <p:cNvSpPr/>
            <p:nvPr/>
          </p:nvSpPr>
          <p:spPr bwMode="auto">
            <a:xfrm>
              <a:off x="823913" y="1325563"/>
              <a:ext cx="2881312" cy="2881312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865188" y="1360488"/>
              <a:ext cx="2808287" cy="2808286"/>
            </a:xfrm>
            <a:prstGeom prst="rect">
              <a:avLst/>
            </a:prstGeom>
            <a:grp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7" name="Straight Arrow Connector 66"/>
            <p:cNvCxnSpPr/>
            <p:nvPr/>
          </p:nvCxnSpPr>
          <p:spPr bwMode="auto">
            <a:xfrm rot="5400000" flipH="1" flipV="1">
              <a:off x="1064418" y="1205707"/>
              <a:ext cx="239713" cy="0"/>
            </a:xfrm>
            <a:prstGeom prst="straightConnector1">
              <a:avLst/>
            </a:prstGeom>
            <a:grpFill/>
            <a:ln w="12700" cmpd="sng">
              <a:solidFill>
                <a:srgbClr val="FF0000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17"/>
            <p:cNvSpPr txBox="1">
              <a:spLocks noChangeArrowheads="1"/>
            </p:cNvSpPr>
            <p:nvPr/>
          </p:nvSpPr>
          <p:spPr bwMode="auto">
            <a:xfrm>
              <a:off x="904875" y="869950"/>
              <a:ext cx="492443" cy="2154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>
                  <a:latin typeface="Calibri" charset="0"/>
                </a:rPr>
                <a:t>Output </a:t>
              </a:r>
            </a:p>
          </p:txBody>
        </p:sp>
        <p:sp>
          <p:nvSpPr>
            <p:cNvPr id="69" name="TextBox 21"/>
            <p:cNvSpPr txBox="1">
              <a:spLocks noChangeArrowheads="1"/>
            </p:cNvSpPr>
            <p:nvPr/>
          </p:nvSpPr>
          <p:spPr bwMode="auto">
            <a:xfrm>
              <a:off x="1260475" y="1397000"/>
              <a:ext cx="2092325" cy="261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latin typeface="Calibri" charset="0"/>
                </a:rPr>
                <a:t>Horizontal fast scanning direction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 bwMode="auto">
            <a:xfrm rot="16200000" flipH="1">
              <a:off x="-719931" y="2737644"/>
              <a:ext cx="2843212" cy="6350"/>
            </a:xfrm>
            <a:prstGeom prst="straightConnector1">
              <a:avLst/>
            </a:prstGeom>
            <a:grpFill/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823913" y="1206500"/>
              <a:ext cx="3081337" cy="6350"/>
            </a:xfrm>
            <a:prstGeom prst="straightConnector1">
              <a:avLst/>
            </a:prstGeom>
            <a:grpFill/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31"/>
            <p:cNvSpPr txBox="1">
              <a:spLocks noChangeArrowheads="1"/>
            </p:cNvSpPr>
            <p:nvPr/>
          </p:nvSpPr>
          <p:spPr bwMode="auto">
            <a:xfrm>
              <a:off x="3822700" y="1054100"/>
              <a:ext cx="296863" cy="3683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1">
                  <a:latin typeface="Calibri" charset="0"/>
                </a:rPr>
                <a:t>j</a:t>
              </a:r>
            </a:p>
          </p:txBody>
        </p:sp>
        <p:cxnSp>
          <p:nvCxnSpPr>
            <p:cNvPr id="73" name="Straight Arrow Connector 72"/>
            <p:cNvCxnSpPr/>
            <p:nvPr/>
          </p:nvCxnSpPr>
          <p:spPr bwMode="auto">
            <a:xfrm rot="5400000">
              <a:off x="283369" y="2842419"/>
              <a:ext cx="1689100" cy="15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38"/>
            <p:cNvSpPr txBox="1">
              <a:spLocks noChangeArrowheads="1"/>
            </p:cNvSpPr>
            <p:nvPr/>
          </p:nvSpPr>
          <p:spPr bwMode="auto">
            <a:xfrm rot="16200000">
              <a:off x="-1588" y="2674938"/>
              <a:ext cx="1998663" cy="2619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100">
                  <a:latin typeface="Calibri" charset="0"/>
                </a:rPr>
                <a:t>Vertical slow scanning direction</a:t>
              </a:r>
            </a:p>
          </p:txBody>
        </p:sp>
        <p:cxnSp>
          <p:nvCxnSpPr>
            <p:cNvPr id="75" name="Straight Arrow Connector 74"/>
            <p:cNvCxnSpPr/>
            <p:nvPr/>
          </p:nvCxnSpPr>
          <p:spPr bwMode="auto">
            <a:xfrm flipV="1">
              <a:off x="1343025" y="1658938"/>
              <a:ext cx="1908175" cy="7937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55"/>
            <p:cNvSpPr txBox="1">
              <a:spLocks noChangeArrowheads="1"/>
            </p:cNvSpPr>
            <p:nvPr/>
          </p:nvSpPr>
          <p:spPr bwMode="auto">
            <a:xfrm>
              <a:off x="1927225" y="1639888"/>
              <a:ext cx="519113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>
                  <a:latin typeface="Calibri" charset="0"/>
                </a:rPr>
                <a:t> HDIR=0</a:t>
              </a:r>
            </a:p>
          </p:txBody>
        </p:sp>
        <p:sp>
          <p:nvSpPr>
            <p:cNvPr id="77" name="TextBox 59"/>
            <p:cNvSpPr txBox="1">
              <a:spLocks noChangeArrowheads="1"/>
            </p:cNvSpPr>
            <p:nvPr/>
          </p:nvSpPr>
          <p:spPr bwMode="auto">
            <a:xfrm rot="16200000">
              <a:off x="937419" y="2575719"/>
              <a:ext cx="519112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>
                  <a:latin typeface="Calibri" charset="0"/>
                </a:rPr>
                <a:t> VDIR=0</a:t>
              </a: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>
              <a:off x="2452688" y="4030663"/>
              <a:ext cx="709612" cy="1587"/>
            </a:xfrm>
            <a:prstGeom prst="straightConnector1">
              <a:avLst/>
            </a:prstGeom>
            <a:grpFill/>
            <a:ln w="6350" cmpd="sng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5400000">
              <a:off x="2682875" y="3370263"/>
              <a:ext cx="1154113" cy="1587"/>
            </a:xfrm>
            <a:prstGeom prst="straightConnector1">
              <a:avLst/>
            </a:prstGeom>
            <a:grpFill/>
            <a:ln w="6350" cmpd="sng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triangl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56"/>
            <p:cNvSpPr txBox="1">
              <a:spLocks noChangeArrowheads="1"/>
            </p:cNvSpPr>
            <p:nvPr/>
          </p:nvSpPr>
          <p:spPr bwMode="auto">
            <a:xfrm>
              <a:off x="2493706" y="3880753"/>
              <a:ext cx="795337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/>
                <a:t>NCOLS</a:t>
              </a:r>
              <a:r>
                <a:rPr lang="en-US" sz="1000" dirty="0"/>
                <a:t>  </a:t>
              </a:r>
              <a:r>
                <a:rPr lang="en-US" sz="1200" b="1" dirty="0" err="1">
                  <a:latin typeface="Symbol" charset="0"/>
                  <a:cs typeface="Symbol" charset="0"/>
                </a:rPr>
                <a:t>D</a:t>
              </a:r>
              <a:r>
                <a:rPr lang="en-US" sz="1200" b="1" dirty="0" err="1"/>
                <a:t>j</a:t>
              </a:r>
              <a:endParaRPr lang="en-US" sz="1200" b="1" dirty="0"/>
            </a:p>
          </p:txBody>
        </p:sp>
        <p:sp>
          <p:nvSpPr>
            <p:cNvPr id="83" name="TextBox 57"/>
            <p:cNvSpPr txBox="1">
              <a:spLocks noChangeArrowheads="1"/>
            </p:cNvSpPr>
            <p:nvPr/>
          </p:nvSpPr>
          <p:spPr bwMode="auto">
            <a:xfrm rot="16200000">
              <a:off x="2946401" y="3260725"/>
              <a:ext cx="812800" cy="276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dirty="0"/>
                <a:t>NROWS</a:t>
              </a:r>
              <a:r>
                <a:rPr lang="en-US" sz="1000" dirty="0"/>
                <a:t>  </a:t>
              </a:r>
              <a:r>
                <a:rPr lang="en-US" sz="1200" b="1" dirty="0">
                  <a:latin typeface="Symbol" charset="0"/>
                  <a:cs typeface="Symbol" charset="0"/>
                </a:rPr>
                <a:t>D</a:t>
              </a:r>
              <a:r>
                <a:rPr lang="en-US" sz="1200" b="1" dirty="0"/>
                <a:t>i</a:t>
              </a:r>
            </a:p>
          </p:txBody>
        </p:sp>
        <p:sp>
          <p:nvSpPr>
            <p:cNvPr id="86" name="TextBox 64"/>
            <p:cNvSpPr txBox="1">
              <a:spLocks noChangeArrowheads="1"/>
            </p:cNvSpPr>
            <p:nvPr/>
          </p:nvSpPr>
          <p:spPr bwMode="auto">
            <a:xfrm>
              <a:off x="1565275" y="2617788"/>
              <a:ext cx="1019175" cy="2143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b="1"/>
                <a:t>j</a:t>
              </a:r>
              <a:r>
                <a:rPr lang="en-US" sz="800" b="1" baseline="-25000"/>
                <a:t>0</a:t>
              </a:r>
              <a:r>
                <a:rPr lang="en-US" sz="800"/>
                <a:t> COLCORNER</a:t>
              </a:r>
              <a:endParaRPr lang="en-US" sz="1000"/>
            </a:p>
          </p:txBody>
        </p:sp>
        <p:sp>
          <p:nvSpPr>
            <p:cNvPr id="87" name="TextBox 65"/>
            <p:cNvSpPr txBox="1">
              <a:spLocks noChangeArrowheads="1"/>
            </p:cNvSpPr>
            <p:nvPr/>
          </p:nvSpPr>
          <p:spPr bwMode="auto">
            <a:xfrm rot="16200000">
              <a:off x="1995487" y="2127251"/>
              <a:ext cx="1076325" cy="2159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800" b="1"/>
                <a:t>i</a:t>
              </a:r>
              <a:r>
                <a:rPr lang="en-US" sz="800" b="1" baseline="-25000"/>
                <a:t>0  </a:t>
              </a:r>
              <a:r>
                <a:rPr lang="en-US" sz="800"/>
                <a:t>ROWCORNER</a:t>
              </a:r>
              <a:endParaRPr lang="en-US" sz="1000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823913" y="2798763"/>
              <a:ext cx="1622425" cy="1587"/>
            </a:xfrm>
            <a:prstGeom prst="straightConnector1">
              <a:avLst/>
            </a:prstGeom>
            <a:grpFill/>
            <a:ln w="6350" cmpd="sng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6200000" flipH="1">
              <a:off x="1735932" y="2035969"/>
              <a:ext cx="1446212" cy="12700"/>
            </a:xfrm>
            <a:prstGeom prst="straightConnector1">
              <a:avLst/>
            </a:prstGeom>
            <a:grpFill/>
            <a:ln w="6350" cmpd="sng">
              <a:solidFill>
                <a:schemeClr val="tx1">
                  <a:lumMod val="50000"/>
                  <a:lumOff val="50000"/>
                </a:schemeClr>
              </a:solidFill>
              <a:miter lim="800000"/>
              <a:headEnd type="none" w="sm" len="sm"/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tangle 78"/>
            <p:cNvSpPr/>
            <p:nvPr/>
          </p:nvSpPr>
          <p:spPr bwMode="auto">
            <a:xfrm>
              <a:off x="2452688" y="2794000"/>
              <a:ext cx="722312" cy="1154113"/>
            </a:xfrm>
            <a:prstGeom prst="rect">
              <a:avLst/>
            </a:prstGeom>
            <a:grpFill/>
            <a:ln w="28575" cmpd="sng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b="1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460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destructive “up the ramp” readout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090749" y="3696570"/>
            <a:ext cx="692604" cy="700902"/>
            <a:chOff x="5220024" y="1638127"/>
            <a:chExt cx="692604" cy="700902"/>
          </a:xfrm>
        </p:grpSpPr>
        <p:sp>
          <p:nvSpPr>
            <p:cNvPr id="30" name="Diamond 29"/>
            <p:cNvSpPr/>
            <p:nvPr/>
          </p:nvSpPr>
          <p:spPr>
            <a:xfrm flipV="1">
              <a:off x="5220024" y="224772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amond 30"/>
            <p:cNvSpPr/>
            <p:nvPr/>
          </p:nvSpPr>
          <p:spPr>
            <a:xfrm flipV="1">
              <a:off x="5372424" y="209532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iamond 31"/>
            <p:cNvSpPr/>
            <p:nvPr/>
          </p:nvSpPr>
          <p:spPr>
            <a:xfrm flipV="1">
              <a:off x="5524824" y="194292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iamond 32"/>
            <p:cNvSpPr/>
            <p:nvPr/>
          </p:nvSpPr>
          <p:spPr>
            <a:xfrm flipV="1">
              <a:off x="5677224" y="179052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iamond 33"/>
            <p:cNvSpPr/>
            <p:nvPr/>
          </p:nvSpPr>
          <p:spPr>
            <a:xfrm flipV="1">
              <a:off x="5829624" y="163812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245069" y="3610566"/>
            <a:ext cx="1643493" cy="2083341"/>
            <a:chOff x="1220168" y="3627166"/>
            <a:chExt cx="1643493" cy="2083341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1220168" y="4631485"/>
              <a:ext cx="1062460" cy="1079022"/>
            </a:xfrm>
            <a:prstGeom prst="line">
              <a:avLst/>
            </a:prstGeom>
            <a:ln w="9525" cmpd="sng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044906" y="3627166"/>
              <a:ext cx="818755" cy="833015"/>
            </a:xfrm>
            <a:prstGeom prst="line">
              <a:avLst/>
            </a:prstGeom>
            <a:ln w="9525" cmpd="sng"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 flipV="1">
            <a:off x="1173364" y="788514"/>
            <a:ext cx="2130221" cy="2127838"/>
          </a:xfrm>
          <a:prstGeom prst="line">
            <a:avLst/>
          </a:prstGeom>
          <a:ln w="9525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825612" y="3751742"/>
            <a:ext cx="1933950" cy="2003314"/>
          </a:xfrm>
          <a:prstGeom prst="line">
            <a:avLst/>
          </a:prstGeom>
          <a:ln w="9525" cmpd="sng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556377" y="2806731"/>
            <a:ext cx="3475869" cy="584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Non destructive reads</a:t>
            </a:r>
          </a:p>
          <a:p>
            <a:pPr algn="ctr"/>
            <a:r>
              <a:rPr lang="en-US" sz="1600" dirty="0" smtClean="0"/>
              <a:t>“maintain history of integration”</a:t>
            </a:r>
            <a:endParaRPr lang="en-US" sz="16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0" y="647419"/>
            <a:ext cx="3329529" cy="3002449"/>
            <a:chOff x="50399" y="1103920"/>
            <a:chExt cx="3329529" cy="3002449"/>
          </a:xfrm>
        </p:grpSpPr>
        <p:sp>
          <p:nvSpPr>
            <p:cNvPr id="86" name="TextBox 85"/>
            <p:cNvSpPr txBox="1"/>
            <p:nvPr/>
          </p:nvSpPr>
          <p:spPr>
            <a:xfrm rot="16200000">
              <a:off x="-141104" y="1336325"/>
              <a:ext cx="6600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Signal</a:t>
              </a:r>
              <a:endParaRPr lang="en-US" sz="1200" dirty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18803" y="1103920"/>
              <a:ext cx="3161125" cy="3002449"/>
              <a:chOff x="218803" y="1103920"/>
              <a:chExt cx="3161125" cy="3002449"/>
            </a:xfrm>
          </p:grpSpPr>
          <p:grpSp>
            <p:nvGrpSpPr>
              <p:cNvPr id="4" name="Group 3"/>
              <p:cNvGrpSpPr/>
              <p:nvPr/>
            </p:nvGrpSpPr>
            <p:grpSpPr>
              <a:xfrm flipV="1">
                <a:off x="1278272" y="1535528"/>
                <a:ext cx="1759404" cy="1767702"/>
                <a:chOff x="1261671" y="2050137"/>
                <a:chExt cx="1759404" cy="1767702"/>
              </a:xfrm>
            </p:grpSpPr>
            <p:sp>
              <p:nvSpPr>
                <p:cNvPr id="3" name="Diamond 2"/>
                <p:cNvSpPr/>
                <p:nvPr/>
              </p:nvSpPr>
              <p:spPr>
                <a:xfrm>
                  <a:off x="1261671" y="20501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Diamond 4"/>
                <p:cNvSpPr/>
                <p:nvPr/>
              </p:nvSpPr>
              <p:spPr>
                <a:xfrm>
                  <a:off x="1414071" y="22025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Diamond 5"/>
                <p:cNvSpPr/>
                <p:nvPr/>
              </p:nvSpPr>
              <p:spPr>
                <a:xfrm>
                  <a:off x="1566471" y="23549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Diamond 6"/>
                <p:cNvSpPr/>
                <p:nvPr/>
              </p:nvSpPr>
              <p:spPr>
                <a:xfrm>
                  <a:off x="1718871" y="25073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Diamond 7"/>
                <p:cNvSpPr/>
                <p:nvPr/>
              </p:nvSpPr>
              <p:spPr>
                <a:xfrm>
                  <a:off x="1871271" y="26597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Diamond 8"/>
                <p:cNvSpPr/>
                <p:nvPr/>
              </p:nvSpPr>
              <p:spPr>
                <a:xfrm>
                  <a:off x="2023671" y="28121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Diamond 9"/>
                <p:cNvSpPr/>
                <p:nvPr/>
              </p:nvSpPr>
              <p:spPr>
                <a:xfrm>
                  <a:off x="2176071" y="29645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Diamond 10"/>
                <p:cNvSpPr/>
                <p:nvPr/>
              </p:nvSpPr>
              <p:spPr>
                <a:xfrm>
                  <a:off x="2328471" y="31169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Diamond 11"/>
                <p:cNvSpPr/>
                <p:nvPr/>
              </p:nvSpPr>
              <p:spPr>
                <a:xfrm>
                  <a:off x="2480871" y="32693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Diamond 12"/>
                <p:cNvSpPr/>
                <p:nvPr/>
              </p:nvSpPr>
              <p:spPr>
                <a:xfrm>
                  <a:off x="2633271" y="34217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Diamond 13"/>
                <p:cNvSpPr/>
                <p:nvPr/>
              </p:nvSpPr>
              <p:spPr>
                <a:xfrm>
                  <a:off x="2785671" y="35741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Diamond 14"/>
                <p:cNvSpPr/>
                <p:nvPr/>
              </p:nvSpPr>
              <p:spPr>
                <a:xfrm>
                  <a:off x="2938071" y="37265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Diamond 16"/>
              <p:cNvSpPr/>
              <p:nvPr/>
            </p:nvSpPr>
            <p:spPr>
              <a:xfrm flipV="1">
                <a:off x="1082072" y="3356028"/>
                <a:ext cx="83004" cy="91302"/>
              </a:xfrm>
              <a:prstGeom prst="diamond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78724" y="3365019"/>
                <a:ext cx="387804" cy="91302"/>
                <a:chOff x="1234472" y="3813228"/>
                <a:chExt cx="387804" cy="91302"/>
              </a:xfrm>
            </p:grpSpPr>
            <p:sp>
              <p:nvSpPr>
                <p:cNvPr id="18" name="Diamond 17"/>
                <p:cNvSpPr/>
                <p:nvPr/>
              </p:nvSpPr>
              <p:spPr>
                <a:xfrm flipV="1">
                  <a:off x="1234472" y="3813228"/>
                  <a:ext cx="83004" cy="91302"/>
                </a:xfrm>
                <a:prstGeom prst="diamond">
                  <a:avLst/>
                </a:prstGeom>
                <a:solidFill>
                  <a:srgbClr val="00705C"/>
                </a:solidFill>
                <a:ln>
                  <a:solidFill>
                    <a:srgbClr val="00705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Diamond 18"/>
                <p:cNvSpPr/>
                <p:nvPr/>
              </p:nvSpPr>
              <p:spPr>
                <a:xfrm flipV="1">
                  <a:off x="1386872" y="3813228"/>
                  <a:ext cx="83004" cy="91302"/>
                </a:xfrm>
                <a:prstGeom prst="diamond">
                  <a:avLst/>
                </a:prstGeom>
                <a:solidFill>
                  <a:srgbClr val="00705C"/>
                </a:solidFill>
                <a:ln>
                  <a:solidFill>
                    <a:srgbClr val="00705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Diamond 19"/>
                <p:cNvSpPr/>
                <p:nvPr/>
              </p:nvSpPr>
              <p:spPr>
                <a:xfrm flipV="1">
                  <a:off x="1539272" y="3813228"/>
                  <a:ext cx="83004" cy="91302"/>
                </a:xfrm>
                <a:prstGeom prst="diamond">
                  <a:avLst/>
                </a:prstGeom>
                <a:solidFill>
                  <a:srgbClr val="00705C"/>
                </a:solidFill>
                <a:ln>
                  <a:solidFill>
                    <a:srgbClr val="00705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2" name="TextBox 71"/>
              <p:cNvSpPr txBox="1"/>
              <p:nvPr/>
            </p:nvSpPr>
            <p:spPr>
              <a:xfrm>
                <a:off x="489728" y="3427962"/>
                <a:ext cx="5562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idle</a:t>
                </a:r>
                <a:endParaRPr lang="en-US" sz="1400" i="1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59912" y="2899751"/>
                <a:ext cx="6937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reset</a:t>
                </a:r>
                <a:endParaRPr lang="en-US" sz="1400" i="1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645121" y="1500026"/>
                <a:ext cx="165881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Non destructive </a:t>
                </a:r>
              </a:p>
              <a:p>
                <a:r>
                  <a:rPr lang="en-US" sz="1400" i="1" dirty="0" smtClean="0"/>
                  <a:t>reads during</a:t>
                </a:r>
              </a:p>
              <a:p>
                <a:r>
                  <a:rPr lang="en-US" sz="1400" i="1" dirty="0" smtClean="0"/>
                  <a:t>integration</a:t>
                </a:r>
                <a:endParaRPr lang="en-US" sz="1400" i="1" dirty="0"/>
              </a:p>
            </p:txBody>
          </p:sp>
          <p:cxnSp>
            <p:nvCxnSpPr>
              <p:cNvPr id="76" name="Straight Arrow Connector 75"/>
              <p:cNvCxnSpPr/>
              <p:nvPr/>
            </p:nvCxnSpPr>
            <p:spPr>
              <a:xfrm>
                <a:off x="937953" y="3170658"/>
                <a:ext cx="124507" cy="141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Left Brace 78"/>
              <p:cNvSpPr/>
              <p:nvPr/>
            </p:nvSpPr>
            <p:spPr>
              <a:xfrm rot="2702902">
                <a:off x="1776366" y="1008704"/>
                <a:ext cx="389579" cy="2423280"/>
              </a:xfrm>
              <a:prstGeom prst="leftBrac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 flipV="1">
                <a:off x="307130" y="3826369"/>
                <a:ext cx="3071172" cy="332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285209" y="1103920"/>
                <a:ext cx="13608" cy="27752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2816853" y="3829370"/>
                <a:ext cx="5630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Time</a:t>
                </a:r>
                <a:endParaRPr lang="en-US" sz="1200" dirty="0"/>
              </a:p>
            </p:txBody>
          </p:sp>
          <p:cxnSp>
            <p:nvCxnSpPr>
              <p:cNvPr id="89" name="Straight Connector 88"/>
              <p:cNvCxnSpPr/>
              <p:nvPr/>
            </p:nvCxnSpPr>
            <p:spPr>
              <a:xfrm>
                <a:off x="1145463" y="3751670"/>
                <a:ext cx="0" cy="1577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 flipV="1">
                <a:off x="218803" y="3422661"/>
                <a:ext cx="18791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/>
            <p:cNvSpPr txBox="1"/>
            <p:nvPr/>
          </p:nvSpPr>
          <p:spPr>
            <a:xfrm>
              <a:off x="1286574" y="3212158"/>
              <a:ext cx="27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</a:t>
              </a:r>
              <a:endParaRPr lang="en-US" sz="105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430675" y="3107253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591375" y="2919353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3</a:t>
              </a:r>
              <a:endParaRPr lang="en-US" sz="105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972245" y="1494725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12</a:t>
              </a:r>
              <a:endParaRPr lang="en-US" sz="1050" dirty="0"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5548021" y="1558047"/>
            <a:ext cx="3479154" cy="584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Fit of the slope provides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he count rate</a:t>
            </a:r>
            <a:endParaRPr lang="en-US" sz="1600" dirty="0"/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-191503" y="3746367"/>
            <a:ext cx="660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Signal</a:t>
            </a:r>
            <a:endParaRPr lang="en-US" sz="1200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168404" y="3513962"/>
            <a:ext cx="3161125" cy="3002449"/>
            <a:chOff x="168404" y="3513962"/>
            <a:chExt cx="3161125" cy="3002449"/>
          </a:xfrm>
        </p:grpSpPr>
        <p:grpSp>
          <p:nvGrpSpPr>
            <p:cNvPr id="136" name="Group 135"/>
            <p:cNvGrpSpPr/>
            <p:nvPr/>
          </p:nvGrpSpPr>
          <p:grpSpPr>
            <a:xfrm>
              <a:off x="1231460" y="4690968"/>
              <a:ext cx="997404" cy="1005702"/>
              <a:chOff x="6701467" y="2192623"/>
              <a:chExt cx="997404" cy="1005702"/>
            </a:xfrm>
          </p:grpSpPr>
          <p:sp>
            <p:nvSpPr>
              <p:cNvPr id="23" name="Diamond 22"/>
              <p:cNvSpPr/>
              <p:nvPr/>
            </p:nvSpPr>
            <p:spPr>
              <a:xfrm flipV="1">
                <a:off x="6701467" y="3107023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iamond 23"/>
              <p:cNvSpPr/>
              <p:nvPr/>
            </p:nvSpPr>
            <p:spPr>
              <a:xfrm flipV="1">
                <a:off x="6853867" y="2954623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iamond 24"/>
              <p:cNvSpPr/>
              <p:nvPr/>
            </p:nvSpPr>
            <p:spPr>
              <a:xfrm flipV="1">
                <a:off x="7006267" y="2802223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iamond 25"/>
              <p:cNvSpPr/>
              <p:nvPr/>
            </p:nvSpPr>
            <p:spPr>
              <a:xfrm flipV="1">
                <a:off x="7158667" y="2649823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iamond 26"/>
              <p:cNvSpPr/>
              <p:nvPr/>
            </p:nvSpPr>
            <p:spPr>
              <a:xfrm flipV="1">
                <a:off x="7311067" y="2497423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iamond 27"/>
              <p:cNvSpPr/>
              <p:nvPr/>
            </p:nvSpPr>
            <p:spPr>
              <a:xfrm flipV="1">
                <a:off x="7463467" y="2345023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iamond 28"/>
              <p:cNvSpPr/>
              <p:nvPr/>
            </p:nvSpPr>
            <p:spPr>
              <a:xfrm flipV="1">
                <a:off x="7615867" y="2192623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Diamond 108"/>
            <p:cNvSpPr/>
            <p:nvPr/>
          </p:nvSpPr>
          <p:spPr>
            <a:xfrm flipV="1">
              <a:off x="1031673" y="5766070"/>
              <a:ext cx="83004" cy="91302"/>
            </a:xfrm>
            <a:prstGeom prst="diamond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528325" y="5775061"/>
              <a:ext cx="387804" cy="91302"/>
              <a:chOff x="1234472" y="3813228"/>
              <a:chExt cx="387804" cy="91302"/>
            </a:xfrm>
          </p:grpSpPr>
          <p:sp>
            <p:nvSpPr>
              <p:cNvPr id="121" name="Diamond 120"/>
              <p:cNvSpPr/>
              <p:nvPr/>
            </p:nvSpPr>
            <p:spPr>
              <a:xfrm flipV="1">
                <a:off x="1234472" y="3813228"/>
                <a:ext cx="83004" cy="91302"/>
              </a:xfrm>
              <a:prstGeom prst="diamond">
                <a:avLst/>
              </a:prstGeom>
              <a:solidFill>
                <a:srgbClr val="00705C"/>
              </a:solidFill>
              <a:ln>
                <a:solidFill>
                  <a:srgbClr val="00705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Diamond 121"/>
              <p:cNvSpPr/>
              <p:nvPr/>
            </p:nvSpPr>
            <p:spPr>
              <a:xfrm flipV="1">
                <a:off x="1386872" y="3813228"/>
                <a:ext cx="83004" cy="91302"/>
              </a:xfrm>
              <a:prstGeom prst="diamond">
                <a:avLst/>
              </a:prstGeom>
              <a:solidFill>
                <a:srgbClr val="00705C"/>
              </a:solidFill>
              <a:ln>
                <a:solidFill>
                  <a:srgbClr val="00705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Diamond 122"/>
              <p:cNvSpPr/>
              <p:nvPr/>
            </p:nvSpPr>
            <p:spPr>
              <a:xfrm flipV="1">
                <a:off x="1539272" y="3813228"/>
                <a:ext cx="83004" cy="91302"/>
              </a:xfrm>
              <a:prstGeom prst="diamond">
                <a:avLst/>
              </a:prstGeom>
              <a:solidFill>
                <a:srgbClr val="00705C"/>
              </a:solidFill>
              <a:ln>
                <a:solidFill>
                  <a:srgbClr val="00705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6" name="Straight Arrow Connector 115"/>
            <p:cNvCxnSpPr/>
            <p:nvPr/>
          </p:nvCxnSpPr>
          <p:spPr>
            <a:xfrm flipV="1">
              <a:off x="256731" y="6236411"/>
              <a:ext cx="3071172" cy="332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V="1">
              <a:off x="234810" y="3513962"/>
              <a:ext cx="13608" cy="2775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2766454" y="6239412"/>
              <a:ext cx="563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Time</a:t>
              </a:r>
              <a:endParaRPr lang="en-US" sz="1200" dirty="0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095064" y="6161712"/>
              <a:ext cx="0" cy="1577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 flipV="1">
              <a:off x="168404" y="5832703"/>
              <a:ext cx="18791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236175" y="5622200"/>
              <a:ext cx="27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</a:t>
              </a:r>
              <a:endParaRPr lang="en-US" sz="105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80276" y="5517295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540976" y="5329395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3</a:t>
              </a:r>
              <a:endParaRPr lang="en-US" sz="1050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863250" y="3859572"/>
            <a:ext cx="1253368" cy="747012"/>
            <a:chOff x="771946" y="3759969"/>
            <a:chExt cx="1253368" cy="747012"/>
          </a:xfrm>
        </p:grpSpPr>
        <p:sp>
          <p:nvSpPr>
            <p:cNvPr id="40" name="Lightning Bolt 39"/>
            <p:cNvSpPr/>
            <p:nvPr/>
          </p:nvSpPr>
          <p:spPr>
            <a:xfrm>
              <a:off x="1593690" y="4133475"/>
              <a:ext cx="431624" cy="373506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71946" y="3759969"/>
              <a:ext cx="98242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Cosmic </a:t>
              </a:r>
            </a:p>
            <a:p>
              <a:r>
                <a:rPr lang="en-US" sz="1600" i="1" dirty="0" smtClean="0"/>
                <a:t>ray hit</a:t>
              </a:r>
              <a:endParaRPr lang="en-US" sz="1600" i="1" dirty="0"/>
            </a:p>
          </p:txBody>
        </p:sp>
      </p:grpSp>
      <p:grpSp>
        <p:nvGrpSpPr>
          <p:cNvPr id="117760" name="Group 117759"/>
          <p:cNvGrpSpPr/>
          <p:nvPr/>
        </p:nvGrpSpPr>
        <p:grpSpPr>
          <a:xfrm>
            <a:off x="3621995" y="3497368"/>
            <a:ext cx="3329529" cy="3002449"/>
            <a:chOff x="3621995" y="3497368"/>
            <a:chExt cx="3329529" cy="3002449"/>
          </a:xfrm>
        </p:grpSpPr>
        <p:grpSp>
          <p:nvGrpSpPr>
            <p:cNvPr id="50" name="Group 49"/>
            <p:cNvGrpSpPr/>
            <p:nvPr/>
          </p:nvGrpSpPr>
          <p:grpSpPr>
            <a:xfrm flipV="1">
              <a:off x="4883665" y="4418668"/>
              <a:ext cx="1759404" cy="1261402"/>
              <a:chOff x="1261671" y="2050137"/>
              <a:chExt cx="1759404" cy="1261402"/>
            </a:xfrm>
          </p:grpSpPr>
          <p:sp>
            <p:nvSpPr>
              <p:cNvPr id="51" name="Diamond 50"/>
              <p:cNvSpPr/>
              <p:nvPr/>
            </p:nvSpPr>
            <p:spPr>
              <a:xfrm>
                <a:off x="1261671" y="2050137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Diamond 51"/>
              <p:cNvSpPr/>
              <p:nvPr/>
            </p:nvSpPr>
            <p:spPr>
              <a:xfrm>
                <a:off x="1414071" y="2202537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Diamond 52"/>
              <p:cNvSpPr/>
              <p:nvPr/>
            </p:nvSpPr>
            <p:spPr>
              <a:xfrm>
                <a:off x="1566471" y="2354937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Diamond 53"/>
              <p:cNvSpPr/>
              <p:nvPr/>
            </p:nvSpPr>
            <p:spPr>
              <a:xfrm>
                <a:off x="1718871" y="2507337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Diamond 54"/>
              <p:cNvSpPr/>
              <p:nvPr/>
            </p:nvSpPr>
            <p:spPr>
              <a:xfrm>
                <a:off x="1871271" y="2659737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Diamond 55"/>
              <p:cNvSpPr/>
              <p:nvPr/>
            </p:nvSpPr>
            <p:spPr>
              <a:xfrm>
                <a:off x="2023671" y="2812137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Diamond 56"/>
              <p:cNvSpPr/>
              <p:nvPr/>
            </p:nvSpPr>
            <p:spPr>
              <a:xfrm>
                <a:off x="2176071" y="2964537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Diamond 57"/>
              <p:cNvSpPr/>
              <p:nvPr/>
            </p:nvSpPr>
            <p:spPr>
              <a:xfrm>
                <a:off x="2328471" y="3075437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Diamond 58"/>
              <p:cNvSpPr/>
              <p:nvPr/>
            </p:nvSpPr>
            <p:spPr>
              <a:xfrm>
                <a:off x="2480871" y="3161437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Diamond 59"/>
              <p:cNvSpPr/>
              <p:nvPr/>
            </p:nvSpPr>
            <p:spPr>
              <a:xfrm>
                <a:off x="2633271" y="3197637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Diamond 60"/>
              <p:cNvSpPr/>
              <p:nvPr/>
            </p:nvSpPr>
            <p:spPr>
              <a:xfrm>
                <a:off x="2785671" y="3217237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Diamond 61"/>
              <p:cNvSpPr/>
              <p:nvPr/>
            </p:nvSpPr>
            <p:spPr>
              <a:xfrm>
                <a:off x="2938071" y="3220237"/>
                <a:ext cx="83004" cy="91302"/>
              </a:xfrm>
              <a:prstGeom prst="diamon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3" name="TextBox 142"/>
            <p:cNvSpPr txBox="1"/>
            <p:nvPr/>
          </p:nvSpPr>
          <p:spPr>
            <a:xfrm rot="16200000">
              <a:off x="3430492" y="3729773"/>
              <a:ext cx="6600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Signal</a:t>
              </a:r>
              <a:endParaRPr lang="en-US" sz="1200" dirty="0"/>
            </a:p>
          </p:txBody>
        </p:sp>
        <p:sp>
          <p:nvSpPr>
            <p:cNvPr id="150" name="Diamond 149"/>
            <p:cNvSpPr/>
            <p:nvPr/>
          </p:nvSpPr>
          <p:spPr>
            <a:xfrm flipV="1">
              <a:off x="4653668" y="5749476"/>
              <a:ext cx="83004" cy="91302"/>
            </a:xfrm>
            <a:prstGeom prst="diamond">
              <a:avLst/>
            </a:prstGeom>
            <a:solidFill>
              <a:srgbClr val="C0504D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4150320" y="5758467"/>
              <a:ext cx="387804" cy="91302"/>
              <a:chOff x="1234472" y="3813228"/>
              <a:chExt cx="387804" cy="91302"/>
            </a:xfrm>
          </p:grpSpPr>
          <p:sp>
            <p:nvSpPr>
              <p:cNvPr id="162" name="Diamond 161"/>
              <p:cNvSpPr/>
              <p:nvPr/>
            </p:nvSpPr>
            <p:spPr>
              <a:xfrm flipV="1">
                <a:off x="1234472" y="3813228"/>
                <a:ext cx="83004" cy="91302"/>
              </a:xfrm>
              <a:prstGeom prst="diamond">
                <a:avLst/>
              </a:prstGeom>
              <a:solidFill>
                <a:srgbClr val="00705C"/>
              </a:solidFill>
              <a:ln>
                <a:solidFill>
                  <a:srgbClr val="00705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Diamond 162"/>
              <p:cNvSpPr/>
              <p:nvPr/>
            </p:nvSpPr>
            <p:spPr>
              <a:xfrm flipV="1">
                <a:off x="1386872" y="3813228"/>
                <a:ext cx="83004" cy="91302"/>
              </a:xfrm>
              <a:prstGeom prst="diamond">
                <a:avLst/>
              </a:prstGeom>
              <a:solidFill>
                <a:srgbClr val="00705C"/>
              </a:solidFill>
              <a:ln>
                <a:solidFill>
                  <a:srgbClr val="00705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Diamond 163"/>
              <p:cNvSpPr/>
              <p:nvPr/>
            </p:nvSpPr>
            <p:spPr>
              <a:xfrm flipV="1">
                <a:off x="1539272" y="3813228"/>
                <a:ext cx="83004" cy="91302"/>
              </a:xfrm>
              <a:prstGeom prst="diamond">
                <a:avLst/>
              </a:prstGeom>
              <a:solidFill>
                <a:srgbClr val="00705C"/>
              </a:solidFill>
              <a:ln>
                <a:solidFill>
                  <a:srgbClr val="00705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7" name="Straight Arrow Connector 156"/>
            <p:cNvCxnSpPr/>
            <p:nvPr/>
          </p:nvCxnSpPr>
          <p:spPr>
            <a:xfrm flipV="1">
              <a:off x="3878726" y="6219817"/>
              <a:ext cx="3071172" cy="332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 flipV="1">
              <a:off x="3856805" y="3497368"/>
              <a:ext cx="13608" cy="2775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6388449" y="6222818"/>
              <a:ext cx="5630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Time</a:t>
              </a:r>
              <a:endParaRPr lang="en-US" sz="1200" dirty="0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4717059" y="6145118"/>
              <a:ext cx="0" cy="1577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 flipV="1">
              <a:off x="3790399" y="5816109"/>
              <a:ext cx="18791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4858170" y="5605606"/>
              <a:ext cx="27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</a:t>
              </a:r>
              <a:endParaRPr lang="en-US" sz="105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5002271" y="5500701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5162971" y="5312801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3</a:t>
              </a:r>
              <a:endParaRPr lang="en-US" sz="105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6510640" y="4543885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12</a:t>
              </a:r>
              <a:endParaRPr lang="en-US" sz="1050" dirty="0"/>
            </a:p>
          </p:txBody>
        </p:sp>
        <p:cxnSp>
          <p:nvCxnSpPr>
            <p:cNvPr id="177" name="Straight Connector 176"/>
            <p:cNvCxnSpPr/>
            <p:nvPr/>
          </p:nvCxnSpPr>
          <p:spPr>
            <a:xfrm>
              <a:off x="4131321" y="4479778"/>
              <a:ext cx="2492459" cy="10604"/>
            </a:xfrm>
            <a:prstGeom prst="line">
              <a:avLst/>
            </a:prstGeom>
            <a:ln w="9525" cmpd="sng">
              <a:prstDash val="dash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180" name="TextBox 179"/>
            <p:cNvSpPr txBox="1"/>
            <p:nvPr/>
          </p:nvSpPr>
          <p:spPr>
            <a:xfrm>
              <a:off x="4095123" y="4161375"/>
              <a:ext cx="1515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 smtClean="0"/>
                <a:t>Saturation</a:t>
              </a:r>
              <a:endParaRPr lang="en-US" sz="1600" i="1" dirty="0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5539666" y="672014"/>
            <a:ext cx="346222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CMOS allows to monitor the accumulated charge without “erasing” it</a:t>
            </a:r>
            <a:endParaRPr lang="en-US" sz="1600" dirty="0"/>
          </a:p>
        </p:txBody>
      </p:sp>
      <p:sp>
        <p:nvSpPr>
          <p:cNvPr id="112" name="TextBox 111"/>
          <p:cNvSpPr txBox="1"/>
          <p:nvPr/>
        </p:nvSpPr>
        <p:spPr>
          <a:xfrm>
            <a:off x="5558379" y="2178370"/>
            <a:ext cx="3479154" cy="584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Multiple samples averaged down the noise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99" grpId="0" animBg="1"/>
      <p:bldP spid="102" grpId="0"/>
      <p:bldP spid="111" grpId="0" animBg="1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&amp;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864000"/>
            <a:ext cx="8748000" cy="723597"/>
          </a:xfrm>
        </p:spPr>
        <p:txBody>
          <a:bodyPr/>
          <a:lstStyle/>
          <a:p>
            <a:r>
              <a:rPr lang="en-US" dirty="0" smtClean="0"/>
              <a:t>One exposure can have multiple identical integrations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100938" y="2584401"/>
            <a:ext cx="660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Signal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 flipV="1">
            <a:off x="1520314" y="2783604"/>
            <a:ext cx="1759404" cy="1767702"/>
            <a:chOff x="1261671" y="2050137"/>
            <a:chExt cx="1759404" cy="1767702"/>
          </a:xfrm>
        </p:grpSpPr>
        <p:sp>
          <p:nvSpPr>
            <p:cNvPr id="27" name="Diamond 26"/>
            <p:cNvSpPr/>
            <p:nvPr/>
          </p:nvSpPr>
          <p:spPr>
            <a:xfrm>
              <a:off x="1261671" y="2050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iamond 27"/>
            <p:cNvSpPr/>
            <p:nvPr/>
          </p:nvSpPr>
          <p:spPr>
            <a:xfrm>
              <a:off x="1414071" y="2202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iamond 28"/>
            <p:cNvSpPr/>
            <p:nvPr/>
          </p:nvSpPr>
          <p:spPr>
            <a:xfrm>
              <a:off x="1566471" y="23549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iamond 29"/>
            <p:cNvSpPr/>
            <p:nvPr/>
          </p:nvSpPr>
          <p:spPr>
            <a:xfrm>
              <a:off x="1718871" y="25073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iamond 30"/>
            <p:cNvSpPr/>
            <p:nvPr/>
          </p:nvSpPr>
          <p:spPr>
            <a:xfrm>
              <a:off x="1871271" y="26597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iamond 31"/>
            <p:cNvSpPr/>
            <p:nvPr/>
          </p:nvSpPr>
          <p:spPr>
            <a:xfrm>
              <a:off x="2023671" y="2812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iamond 32"/>
            <p:cNvSpPr/>
            <p:nvPr/>
          </p:nvSpPr>
          <p:spPr>
            <a:xfrm>
              <a:off x="2176071" y="2964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iamond 33"/>
            <p:cNvSpPr/>
            <p:nvPr/>
          </p:nvSpPr>
          <p:spPr>
            <a:xfrm>
              <a:off x="2328471" y="31169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iamond 34"/>
            <p:cNvSpPr/>
            <p:nvPr/>
          </p:nvSpPr>
          <p:spPr>
            <a:xfrm>
              <a:off x="2480871" y="32693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iamond 35"/>
            <p:cNvSpPr/>
            <p:nvPr/>
          </p:nvSpPr>
          <p:spPr>
            <a:xfrm>
              <a:off x="2633271" y="34217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iamond 36"/>
            <p:cNvSpPr/>
            <p:nvPr/>
          </p:nvSpPr>
          <p:spPr>
            <a:xfrm>
              <a:off x="2785671" y="3574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iamond 37"/>
            <p:cNvSpPr/>
            <p:nvPr/>
          </p:nvSpPr>
          <p:spPr>
            <a:xfrm>
              <a:off x="2938071" y="3726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Diamond 11"/>
          <p:cNvSpPr/>
          <p:nvPr/>
        </p:nvSpPr>
        <p:spPr>
          <a:xfrm flipV="1">
            <a:off x="1324114" y="4604104"/>
            <a:ext cx="83004" cy="91302"/>
          </a:xfrm>
          <a:prstGeom prst="diamond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20766" y="4613095"/>
            <a:ext cx="387804" cy="91302"/>
            <a:chOff x="1234472" y="3813228"/>
            <a:chExt cx="387804" cy="91302"/>
          </a:xfrm>
        </p:grpSpPr>
        <p:sp>
          <p:nvSpPr>
            <p:cNvPr id="24" name="Diamond 23"/>
            <p:cNvSpPr/>
            <p:nvPr/>
          </p:nvSpPr>
          <p:spPr>
            <a:xfrm flipV="1">
              <a:off x="1234472" y="3813228"/>
              <a:ext cx="83004" cy="91302"/>
            </a:xfrm>
            <a:prstGeom prst="diamond">
              <a:avLst/>
            </a:prstGeom>
            <a:solidFill>
              <a:srgbClr val="00705C"/>
            </a:solidFill>
            <a:ln>
              <a:solidFill>
                <a:srgbClr val="00705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/>
            <p:cNvSpPr/>
            <p:nvPr/>
          </p:nvSpPr>
          <p:spPr>
            <a:xfrm flipV="1">
              <a:off x="1386872" y="3813228"/>
              <a:ext cx="83004" cy="91302"/>
            </a:xfrm>
            <a:prstGeom prst="diamond">
              <a:avLst/>
            </a:prstGeom>
            <a:solidFill>
              <a:srgbClr val="00705C"/>
            </a:solidFill>
            <a:ln>
              <a:solidFill>
                <a:srgbClr val="00705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/>
            <p:cNvSpPr/>
            <p:nvPr/>
          </p:nvSpPr>
          <p:spPr>
            <a:xfrm flipV="1">
              <a:off x="1539272" y="3813228"/>
              <a:ext cx="83004" cy="91302"/>
            </a:xfrm>
            <a:prstGeom prst="diamond">
              <a:avLst/>
            </a:prstGeom>
            <a:solidFill>
              <a:srgbClr val="00705C"/>
            </a:solidFill>
            <a:ln>
              <a:solidFill>
                <a:srgbClr val="00705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1770" y="4676038"/>
            <a:ext cx="556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idle</a:t>
            </a:r>
            <a:endParaRPr lang="en-US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1954" y="4147827"/>
            <a:ext cx="693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reset</a:t>
            </a:r>
            <a:endParaRPr lang="en-US" sz="1400" i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179995" y="4418734"/>
            <a:ext cx="124507" cy="141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9172" y="5046886"/>
            <a:ext cx="7112779" cy="607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7251" y="2351996"/>
            <a:ext cx="13608" cy="2775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44448" y="5119225"/>
            <a:ext cx="563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Time</a:t>
            </a:r>
            <a:endParaRPr lang="en-US" sz="1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387505" y="4999746"/>
            <a:ext cx="0" cy="157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60845" y="4670737"/>
            <a:ext cx="1879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 flipV="1">
            <a:off x="3502558" y="2752177"/>
            <a:ext cx="1759404" cy="1767702"/>
            <a:chOff x="1261671" y="2050137"/>
            <a:chExt cx="1759404" cy="1767702"/>
          </a:xfrm>
        </p:grpSpPr>
        <p:sp>
          <p:nvSpPr>
            <p:cNvPr id="41" name="Diamond 40"/>
            <p:cNvSpPr/>
            <p:nvPr/>
          </p:nvSpPr>
          <p:spPr>
            <a:xfrm>
              <a:off x="1261671" y="2050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iamond 41"/>
            <p:cNvSpPr/>
            <p:nvPr/>
          </p:nvSpPr>
          <p:spPr>
            <a:xfrm>
              <a:off x="1414071" y="2202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iamond 42"/>
            <p:cNvSpPr/>
            <p:nvPr/>
          </p:nvSpPr>
          <p:spPr>
            <a:xfrm>
              <a:off x="1566471" y="23549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iamond 43"/>
            <p:cNvSpPr/>
            <p:nvPr/>
          </p:nvSpPr>
          <p:spPr>
            <a:xfrm>
              <a:off x="1718871" y="25073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iamond 44"/>
            <p:cNvSpPr/>
            <p:nvPr/>
          </p:nvSpPr>
          <p:spPr>
            <a:xfrm>
              <a:off x="1871271" y="26597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Diamond 45"/>
            <p:cNvSpPr/>
            <p:nvPr/>
          </p:nvSpPr>
          <p:spPr>
            <a:xfrm>
              <a:off x="2023671" y="2812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Diamond 46"/>
            <p:cNvSpPr/>
            <p:nvPr/>
          </p:nvSpPr>
          <p:spPr>
            <a:xfrm>
              <a:off x="2176071" y="2964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Diamond 47"/>
            <p:cNvSpPr/>
            <p:nvPr/>
          </p:nvSpPr>
          <p:spPr>
            <a:xfrm>
              <a:off x="2328471" y="31169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iamond 48"/>
            <p:cNvSpPr/>
            <p:nvPr/>
          </p:nvSpPr>
          <p:spPr>
            <a:xfrm>
              <a:off x="2480871" y="32693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Diamond 49"/>
            <p:cNvSpPr/>
            <p:nvPr/>
          </p:nvSpPr>
          <p:spPr>
            <a:xfrm>
              <a:off x="2633271" y="34217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Diamond 50"/>
            <p:cNvSpPr/>
            <p:nvPr/>
          </p:nvSpPr>
          <p:spPr>
            <a:xfrm>
              <a:off x="2785671" y="3574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Diamond 51"/>
            <p:cNvSpPr/>
            <p:nvPr/>
          </p:nvSpPr>
          <p:spPr>
            <a:xfrm>
              <a:off x="2938071" y="3726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Diamond 52"/>
          <p:cNvSpPr/>
          <p:nvPr/>
        </p:nvSpPr>
        <p:spPr>
          <a:xfrm flipV="1">
            <a:off x="3306358" y="4572677"/>
            <a:ext cx="83004" cy="91302"/>
          </a:xfrm>
          <a:prstGeom prst="diamond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 flipV="1">
            <a:off x="5685333" y="2887865"/>
            <a:ext cx="1759404" cy="1767702"/>
            <a:chOff x="1261671" y="2050137"/>
            <a:chExt cx="1759404" cy="1767702"/>
          </a:xfrm>
        </p:grpSpPr>
        <p:sp>
          <p:nvSpPr>
            <p:cNvPr id="55" name="Diamond 54"/>
            <p:cNvSpPr/>
            <p:nvPr/>
          </p:nvSpPr>
          <p:spPr>
            <a:xfrm>
              <a:off x="1261671" y="2050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iamond 55"/>
            <p:cNvSpPr/>
            <p:nvPr/>
          </p:nvSpPr>
          <p:spPr>
            <a:xfrm>
              <a:off x="1414071" y="2202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Diamond 56"/>
            <p:cNvSpPr/>
            <p:nvPr/>
          </p:nvSpPr>
          <p:spPr>
            <a:xfrm>
              <a:off x="1566471" y="23549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Diamond 57"/>
            <p:cNvSpPr/>
            <p:nvPr/>
          </p:nvSpPr>
          <p:spPr>
            <a:xfrm>
              <a:off x="1718871" y="25073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Diamond 58"/>
            <p:cNvSpPr/>
            <p:nvPr/>
          </p:nvSpPr>
          <p:spPr>
            <a:xfrm>
              <a:off x="1871271" y="26597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Diamond 59"/>
            <p:cNvSpPr/>
            <p:nvPr/>
          </p:nvSpPr>
          <p:spPr>
            <a:xfrm>
              <a:off x="2023671" y="2812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Diamond 60"/>
            <p:cNvSpPr/>
            <p:nvPr/>
          </p:nvSpPr>
          <p:spPr>
            <a:xfrm>
              <a:off x="2176071" y="2964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Diamond 61"/>
            <p:cNvSpPr/>
            <p:nvPr/>
          </p:nvSpPr>
          <p:spPr>
            <a:xfrm>
              <a:off x="2328471" y="31169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Diamond 62"/>
            <p:cNvSpPr/>
            <p:nvPr/>
          </p:nvSpPr>
          <p:spPr>
            <a:xfrm>
              <a:off x="2480871" y="32693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iamond 63"/>
            <p:cNvSpPr/>
            <p:nvPr/>
          </p:nvSpPr>
          <p:spPr>
            <a:xfrm>
              <a:off x="2633271" y="34217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Diamond 64"/>
            <p:cNvSpPr/>
            <p:nvPr/>
          </p:nvSpPr>
          <p:spPr>
            <a:xfrm>
              <a:off x="2785671" y="35741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Diamond 65"/>
            <p:cNvSpPr/>
            <p:nvPr/>
          </p:nvSpPr>
          <p:spPr>
            <a:xfrm>
              <a:off x="2938071" y="3726537"/>
              <a:ext cx="83004" cy="91302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Diamond 66"/>
          <p:cNvSpPr/>
          <p:nvPr/>
        </p:nvSpPr>
        <p:spPr>
          <a:xfrm flipV="1">
            <a:off x="5489133" y="4708365"/>
            <a:ext cx="83004" cy="91302"/>
          </a:xfrm>
          <a:prstGeom prst="diamond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976904" y="4684593"/>
            <a:ext cx="693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reset</a:t>
            </a:r>
            <a:endParaRPr lang="en-US" sz="1400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5134613" y="4770146"/>
            <a:ext cx="693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reset</a:t>
            </a:r>
            <a:endParaRPr lang="en-US" sz="1400" i="1" dirty="0"/>
          </a:p>
        </p:txBody>
      </p:sp>
      <p:grpSp>
        <p:nvGrpSpPr>
          <p:cNvPr id="73" name="Group 72"/>
          <p:cNvGrpSpPr/>
          <p:nvPr/>
        </p:nvGrpSpPr>
        <p:grpSpPr>
          <a:xfrm>
            <a:off x="1320162" y="2172500"/>
            <a:ext cx="1905042" cy="509707"/>
            <a:chOff x="1311807" y="1721288"/>
            <a:chExt cx="1905042" cy="509707"/>
          </a:xfrm>
        </p:grpSpPr>
        <p:sp>
          <p:nvSpPr>
            <p:cNvPr id="70" name="Left Brace 69"/>
            <p:cNvSpPr/>
            <p:nvPr/>
          </p:nvSpPr>
          <p:spPr>
            <a:xfrm rot="5400000">
              <a:off x="2130636" y="1144782"/>
              <a:ext cx="267384" cy="1905042"/>
            </a:xfrm>
            <a:prstGeom prst="leftBrace">
              <a:avLst>
                <a:gd name="adj1" fmla="val 7833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562469" y="1721288"/>
              <a:ext cx="1511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Integration #1</a:t>
              </a:r>
              <a:endParaRPr lang="en-US" sz="1400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369251" y="2174493"/>
            <a:ext cx="1905042" cy="509707"/>
            <a:chOff x="1311807" y="1721288"/>
            <a:chExt cx="1905042" cy="509707"/>
          </a:xfrm>
        </p:grpSpPr>
        <p:sp>
          <p:nvSpPr>
            <p:cNvPr id="75" name="Left Brace 74"/>
            <p:cNvSpPr/>
            <p:nvPr/>
          </p:nvSpPr>
          <p:spPr>
            <a:xfrm rot="5400000">
              <a:off x="2130636" y="1144782"/>
              <a:ext cx="267384" cy="1905042"/>
            </a:xfrm>
            <a:prstGeom prst="leftBrace">
              <a:avLst>
                <a:gd name="adj1" fmla="val 7833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562469" y="1721288"/>
              <a:ext cx="1511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Integration #2</a:t>
              </a:r>
              <a:endParaRPr lang="en-US" sz="14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501894" y="2168129"/>
            <a:ext cx="1905042" cy="509707"/>
            <a:chOff x="1311807" y="1721288"/>
            <a:chExt cx="1905042" cy="509707"/>
          </a:xfrm>
        </p:grpSpPr>
        <p:sp>
          <p:nvSpPr>
            <p:cNvPr id="78" name="Left Brace 77"/>
            <p:cNvSpPr/>
            <p:nvPr/>
          </p:nvSpPr>
          <p:spPr>
            <a:xfrm rot="5400000">
              <a:off x="2130636" y="1144782"/>
              <a:ext cx="267384" cy="1905042"/>
            </a:xfrm>
            <a:prstGeom prst="leftBrace">
              <a:avLst>
                <a:gd name="adj1" fmla="val 7833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62469" y="1721288"/>
              <a:ext cx="15114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Integration #3</a:t>
              </a:r>
              <a:endParaRPr lang="en-US" sz="1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532197" y="4673582"/>
            <a:ext cx="387804" cy="91302"/>
            <a:chOff x="1234472" y="3813228"/>
            <a:chExt cx="387804" cy="91302"/>
          </a:xfrm>
        </p:grpSpPr>
        <p:sp>
          <p:nvSpPr>
            <p:cNvPr id="81" name="Diamond 80"/>
            <p:cNvSpPr/>
            <p:nvPr/>
          </p:nvSpPr>
          <p:spPr>
            <a:xfrm flipV="1">
              <a:off x="1234472" y="3813228"/>
              <a:ext cx="83004" cy="91302"/>
            </a:xfrm>
            <a:prstGeom prst="diamond">
              <a:avLst/>
            </a:prstGeom>
            <a:solidFill>
              <a:srgbClr val="00705C"/>
            </a:solidFill>
            <a:ln>
              <a:solidFill>
                <a:srgbClr val="00705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iamond 81"/>
            <p:cNvSpPr/>
            <p:nvPr/>
          </p:nvSpPr>
          <p:spPr>
            <a:xfrm flipV="1">
              <a:off x="1386872" y="3813228"/>
              <a:ext cx="83004" cy="91302"/>
            </a:xfrm>
            <a:prstGeom prst="diamond">
              <a:avLst/>
            </a:prstGeom>
            <a:solidFill>
              <a:srgbClr val="00705C"/>
            </a:solidFill>
            <a:ln>
              <a:solidFill>
                <a:srgbClr val="00705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iamond 82"/>
            <p:cNvSpPr/>
            <p:nvPr/>
          </p:nvSpPr>
          <p:spPr>
            <a:xfrm flipV="1">
              <a:off x="1539272" y="3813228"/>
              <a:ext cx="83004" cy="91302"/>
            </a:xfrm>
            <a:prstGeom prst="diamond">
              <a:avLst/>
            </a:prstGeom>
            <a:solidFill>
              <a:srgbClr val="00705C"/>
            </a:solidFill>
            <a:ln>
              <a:solidFill>
                <a:srgbClr val="00705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7468267" y="4703101"/>
            <a:ext cx="556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idle</a:t>
            </a:r>
            <a:endParaRPr lang="en-US" sz="1400" i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1311806" y="1616653"/>
            <a:ext cx="6132906" cy="559843"/>
            <a:chOff x="-597242" y="1671152"/>
            <a:chExt cx="6132906" cy="559843"/>
          </a:xfrm>
        </p:grpSpPr>
        <p:sp>
          <p:nvSpPr>
            <p:cNvPr id="86" name="Left Brace 85"/>
            <p:cNvSpPr/>
            <p:nvPr/>
          </p:nvSpPr>
          <p:spPr>
            <a:xfrm rot="5400000">
              <a:off x="2335519" y="-969150"/>
              <a:ext cx="267384" cy="6132906"/>
            </a:xfrm>
            <a:prstGeom prst="leftBrace">
              <a:avLst>
                <a:gd name="adj1" fmla="val 78331"/>
                <a:gd name="adj2" fmla="val 50000"/>
              </a:avLst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938461" y="1671152"/>
              <a:ext cx="1015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Exposure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242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Cube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4310" y="1213839"/>
            <a:ext cx="3329529" cy="3002449"/>
            <a:chOff x="50399" y="1103920"/>
            <a:chExt cx="3329529" cy="3002449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-141104" y="1336325"/>
              <a:ext cx="66000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Signal</a:t>
              </a:r>
              <a:endParaRPr lang="en-US" sz="1200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8803" y="1103920"/>
              <a:ext cx="3161125" cy="3002449"/>
              <a:chOff x="218803" y="1103920"/>
              <a:chExt cx="3161125" cy="3002449"/>
            </a:xfrm>
          </p:grpSpPr>
          <p:grpSp>
            <p:nvGrpSpPr>
              <p:cNvPr id="11" name="Group 10"/>
              <p:cNvGrpSpPr/>
              <p:nvPr/>
            </p:nvGrpSpPr>
            <p:grpSpPr>
              <a:xfrm flipV="1">
                <a:off x="1278272" y="1535528"/>
                <a:ext cx="1759404" cy="1767702"/>
                <a:chOff x="1261671" y="2050137"/>
                <a:chExt cx="1759404" cy="1767702"/>
              </a:xfrm>
            </p:grpSpPr>
            <p:sp>
              <p:nvSpPr>
                <p:cNvPr id="27" name="Diamond 26"/>
                <p:cNvSpPr/>
                <p:nvPr/>
              </p:nvSpPr>
              <p:spPr>
                <a:xfrm>
                  <a:off x="1261671" y="20501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Diamond 27"/>
                <p:cNvSpPr/>
                <p:nvPr/>
              </p:nvSpPr>
              <p:spPr>
                <a:xfrm>
                  <a:off x="1414071" y="22025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Diamond 28"/>
                <p:cNvSpPr/>
                <p:nvPr/>
              </p:nvSpPr>
              <p:spPr>
                <a:xfrm>
                  <a:off x="1566471" y="23549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Diamond 29"/>
                <p:cNvSpPr/>
                <p:nvPr/>
              </p:nvSpPr>
              <p:spPr>
                <a:xfrm>
                  <a:off x="1718871" y="25073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Diamond 30"/>
                <p:cNvSpPr/>
                <p:nvPr/>
              </p:nvSpPr>
              <p:spPr>
                <a:xfrm>
                  <a:off x="1871271" y="26597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Diamond 31"/>
                <p:cNvSpPr/>
                <p:nvPr/>
              </p:nvSpPr>
              <p:spPr>
                <a:xfrm>
                  <a:off x="2023671" y="28121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Diamond 32"/>
                <p:cNvSpPr/>
                <p:nvPr/>
              </p:nvSpPr>
              <p:spPr>
                <a:xfrm>
                  <a:off x="2176071" y="29645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Diamond 33"/>
                <p:cNvSpPr/>
                <p:nvPr/>
              </p:nvSpPr>
              <p:spPr>
                <a:xfrm>
                  <a:off x="2328471" y="31169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Diamond 34"/>
                <p:cNvSpPr/>
                <p:nvPr/>
              </p:nvSpPr>
              <p:spPr>
                <a:xfrm>
                  <a:off x="2480871" y="32693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Diamond 35"/>
                <p:cNvSpPr/>
                <p:nvPr/>
              </p:nvSpPr>
              <p:spPr>
                <a:xfrm>
                  <a:off x="2633271" y="34217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Diamond 36"/>
                <p:cNvSpPr/>
                <p:nvPr/>
              </p:nvSpPr>
              <p:spPr>
                <a:xfrm>
                  <a:off x="2785671" y="35741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Diamond 37"/>
                <p:cNvSpPr/>
                <p:nvPr/>
              </p:nvSpPr>
              <p:spPr>
                <a:xfrm>
                  <a:off x="2938071" y="3726537"/>
                  <a:ext cx="83004" cy="91302"/>
                </a:xfrm>
                <a:prstGeom prst="diamond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Diamond 11"/>
              <p:cNvSpPr/>
              <p:nvPr/>
            </p:nvSpPr>
            <p:spPr>
              <a:xfrm flipV="1">
                <a:off x="1082072" y="3356028"/>
                <a:ext cx="83004" cy="91302"/>
              </a:xfrm>
              <a:prstGeom prst="diamond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578724" y="3365019"/>
                <a:ext cx="387804" cy="91302"/>
                <a:chOff x="1234472" y="3813228"/>
                <a:chExt cx="387804" cy="91302"/>
              </a:xfrm>
            </p:grpSpPr>
            <p:sp>
              <p:nvSpPr>
                <p:cNvPr id="24" name="Diamond 23"/>
                <p:cNvSpPr/>
                <p:nvPr/>
              </p:nvSpPr>
              <p:spPr>
                <a:xfrm flipV="1">
                  <a:off x="1234472" y="3813228"/>
                  <a:ext cx="83004" cy="91302"/>
                </a:xfrm>
                <a:prstGeom prst="diamond">
                  <a:avLst/>
                </a:prstGeom>
                <a:solidFill>
                  <a:srgbClr val="00705C"/>
                </a:solidFill>
                <a:ln>
                  <a:solidFill>
                    <a:srgbClr val="00705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Diamond 24"/>
                <p:cNvSpPr/>
                <p:nvPr/>
              </p:nvSpPr>
              <p:spPr>
                <a:xfrm flipV="1">
                  <a:off x="1386872" y="3813228"/>
                  <a:ext cx="83004" cy="91302"/>
                </a:xfrm>
                <a:prstGeom prst="diamond">
                  <a:avLst/>
                </a:prstGeom>
                <a:solidFill>
                  <a:srgbClr val="00705C"/>
                </a:solidFill>
                <a:ln>
                  <a:solidFill>
                    <a:srgbClr val="00705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Diamond 25"/>
                <p:cNvSpPr/>
                <p:nvPr/>
              </p:nvSpPr>
              <p:spPr>
                <a:xfrm flipV="1">
                  <a:off x="1539272" y="3813228"/>
                  <a:ext cx="83004" cy="91302"/>
                </a:xfrm>
                <a:prstGeom prst="diamond">
                  <a:avLst/>
                </a:prstGeom>
                <a:solidFill>
                  <a:srgbClr val="00705C"/>
                </a:solidFill>
                <a:ln>
                  <a:solidFill>
                    <a:srgbClr val="00705C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" name="TextBox 13"/>
              <p:cNvSpPr txBox="1"/>
              <p:nvPr/>
            </p:nvSpPr>
            <p:spPr>
              <a:xfrm>
                <a:off x="489728" y="3427962"/>
                <a:ext cx="55626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idle</a:t>
                </a:r>
                <a:endParaRPr lang="en-US" sz="1400" i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59912" y="2899751"/>
                <a:ext cx="6937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reset</a:t>
                </a:r>
                <a:endParaRPr lang="en-US" sz="1400" i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5121" y="1500026"/>
                <a:ext cx="1658819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Non destructive </a:t>
                </a:r>
              </a:p>
              <a:p>
                <a:r>
                  <a:rPr lang="en-US" sz="1400" i="1" dirty="0" smtClean="0"/>
                  <a:t>reads during</a:t>
                </a:r>
              </a:p>
              <a:p>
                <a:r>
                  <a:rPr lang="en-US" sz="1400" i="1" dirty="0" smtClean="0"/>
                  <a:t>integration</a:t>
                </a:r>
                <a:endParaRPr lang="en-US" sz="1400" i="1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937953" y="3170658"/>
                <a:ext cx="124507" cy="1411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Left Brace 17"/>
              <p:cNvSpPr/>
              <p:nvPr/>
            </p:nvSpPr>
            <p:spPr>
              <a:xfrm rot="2702902">
                <a:off x="1776366" y="1008704"/>
                <a:ext cx="389579" cy="2423280"/>
              </a:xfrm>
              <a:prstGeom prst="leftBrac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307130" y="3826369"/>
                <a:ext cx="3071172" cy="332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285209" y="1103920"/>
                <a:ext cx="13608" cy="27752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816853" y="3829370"/>
                <a:ext cx="5630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Time</a:t>
                </a:r>
                <a:endParaRPr lang="en-US" sz="1200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145463" y="3751670"/>
                <a:ext cx="0" cy="15770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 flipV="1">
                <a:off x="218803" y="3422661"/>
                <a:ext cx="18791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286574" y="3212158"/>
              <a:ext cx="27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</a:t>
              </a:r>
              <a:endParaRPr lang="en-US" sz="105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30675" y="3107253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91375" y="2919353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3</a:t>
              </a:r>
              <a:endParaRPr lang="en-US" sz="10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2245" y="1494725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12</a:t>
              </a:r>
              <a:endParaRPr lang="en-US" sz="105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563707" y="1416739"/>
            <a:ext cx="3269646" cy="2846458"/>
            <a:chOff x="4310337" y="1198924"/>
            <a:chExt cx="3269646" cy="2846458"/>
          </a:xfrm>
        </p:grpSpPr>
        <p:sp>
          <p:nvSpPr>
            <p:cNvPr id="92" name="Rectangle 91"/>
            <p:cNvSpPr/>
            <p:nvPr/>
          </p:nvSpPr>
          <p:spPr bwMode="auto">
            <a:xfrm flipH="1" flipV="1">
              <a:off x="5929346" y="1309531"/>
              <a:ext cx="1346200" cy="13335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" name="Group 57"/>
            <p:cNvGrpSpPr>
              <a:grpSpLocks/>
            </p:cNvGrpSpPr>
            <p:nvPr/>
          </p:nvGrpSpPr>
          <p:grpSpPr bwMode="auto">
            <a:xfrm flipH="1">
              <a:off x="4532844" y="1472537"/>
              <a:ext cx="2565400" cy="2552700"/>
              <a:chOff x="2349500" y="2940050"/>
              <a:chExt cx="2565400" cy="2551910"/>
            </a:xfrm>
            <a:solidFill>
              <a:srgbClr val="191919"/>
            </a:solidFill>
          </p:grpSpPr>
          <p:sp>
            <p:nvSpPr>
              <p:cNvPr id="81" name="Rectangle 80"/>
              <p:cNvSpPr/>
              <p:nvPr/>
            </p:nvSpPr>
            <p:spPr bwMode="auto">
              <a:xfrm flipV="1">
                <a:off x="2349500" y="2940050"/>
                <a:ext cx="1346200" cy="1333087"/>
              </a:xfrm>
              <a:prstGeom prst="rect">
                <a:avLst/>
              </a:prstGeom>
              <a:solidFill>
                <a:srgbClr val="E6E6E6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 flipV="1">
                <a:off x="2501900" y="3092403"/>
                <a:ext cx="1346200" cy="1333087"/>
              </a:xfrm>
              <a:prstGeom prst="rect">
                <a:avLst/>
              </a:prstGeom>
              <a:solidFill>
                <a:srgbClr val="CCCCCC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 flipV="1">
                <a:off x="2654300" y="3244756"/>
                <a:ext cx="1346200" cy="1333087"/>
              </a:xfrm>
              <a:prstGeom prst="rect">
                <a:avLst/>
              </a:prstGeom>
              <a:solidFill>
                <a:srgbClr val="B3B3B3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 flipV="1">
                <a:off x="2806700" y="3397109"/>
                <a:ext cx="1346200" cy="1333087"/>
              </a:xfrm>
              <a:prstGeom prst="rect">
                <a:avLst/>
              </a:prstGeom>
              <a:solidFill>
                <a:srgbClr val="999999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 flipV="1">
                <a:off x="2959100" y="3549461"/>
                <a:ext cx="1346200" cy="1333087"/>
              </a:xfrm>
              <a:prstGeom prst="rect">
                <a:avLst/>
              </a:prstGeom>
              <a:solidFill>
                <a:srgbClr val="808080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 flipV="1">
                <a:off x="3111500" y="3701814"/>
                <a:ext cx="1346200" cy="1333087"/>
              </a:xfrm>
              <a:prstGeom prst="rect">
                <a:avLst/>
              </a:prstGeom>
              <a:solidFill>
                <a:srgbClr val="666666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 flipV="1">
                <a:off x="3263900" y="3854167"/>
                <a:ext cx="1346200" cy="1333087"/>
              </a:xfrm>
              <a:prstGeom prst="rect">
                <a:avLst/>
              </a:prstGeom>
              <a:solidFill>
                <a:srgbClr val="4C4C4C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 flipV="1">
                <a:off x="3416300" y="4006520"/>
                <a:ext cx="1346200" cy="1333087"/>
              </a:xfrm>
              <a:prstGeom prst="rect">
                <a:avLst/>
              </a:prstGeom>
              <a:solidFill>
                <a:srgbClr val="333333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3568700" y="4158873"/>
                <a:ext cx="1346200" cy="1333087"/>
              </a:xfrm>
              <a:prstGeom prst="rect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6048045" y="2508682"/>
              <a:ext cx="1531938" cy="1536700"/>
              <a:chOff x="6048045" y="2508682"/>
              <a:chExt cx="1531938" cy="1536700"/>
            </a:xfrm>
          </p:grpSpPr>
          <p:cxnSp>
            <p:nvCxnSpPr>
              <p:cNvPr id="85" name="Straight Arrow Connector 84"/>
              <p:cNvCxnSpPr/>
              <p:nvPr/>
            </p:nvCxnSpPr>
            <p:spPr>
              <a:xfrm rot="5400000" flipH="1" flipV="1">
                <a:off x="6045664" y="2511063"/>
                <a:ext cx="1536700" cy="153193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 rot="18814664">
                <a:off x="7143806" y="2695253"/>
                <a:ext cx="5630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Time</a:t>
                </a:r>
                <a:endParaRPr lang="en-US" sz="1200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7362513" y="2514946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4310337" y="2642452"/>
              <a:ext cx="2743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</a:t>
              </a:r>
              <a:endParaRPr lang="en-US" sz="105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46139" y="2462845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2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605886" y="1198924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12</a:t>
              </a:r>
              <a:endParaRPr lang="en-US" sz="1050" dirty="0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3569198" y="1520936"/>
            <a:ext cx="2556544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Each read is saved as a slice of a 3D data cube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73905" y="5051393"/>
            <a:ext cx="7280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Getting all the reads in the ramp is the optimal situation, but </a:t>
            </a:r>
          </a:p>
          <a:p>
            <a:r>
              <a:rPr lang="en-US" dirty="0"/>
              <a:t>i</a:t>
            </a:r>
            <a:r>
              <a:rPr lang="en-US" dirty="0" smtClean="0"/>
              <a:t>t is not always feasible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3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data volume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215812" y="597619"/>
            <a:ext cx="8659043" cy="3049358"/>
            <a:chOff x="174310" y="913023"/>
            <a:chExt cx="8659043" cy="3049358"/>
          </a:xfrm>
        </p:grpSpPr>
        <p:grpSp>
          <p:nvGrpSpPr>
            <p:cNvPr id="4" name="Group 3"/>
            <p:cNvGrpSpPr/>
            <p:nvPr/>
          </p:nvGrpSpPr>
          <p:grpSpPr>
            <a:xfrm>
              <a:off x="174310" y="913023"/>
              <a:ext cx="3329529" cy="3002449"/>
              <a:chOff x="50399" y="1103920"/>
              <a:chExt cx="3329529" cy="3002449"/>
            </a:xfrm>
          </p:grpSpPr>
          <p:sp>
            <p:nvSpPr>
              <p:cNvPr id="5" name="TextBox 4"/>
              <p:cNvSpPr txBox="1"/>
              <p:nvPr/>
            </p:nvSpPr>
            <p:spPr>
              <a:xfrm rot="16200000">
                <a:off x="-141104" y="1336325"/>
                <a:ext cx="6600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Signal</a:t>
                </a:r>
                <a:endParaRPr lang="en-US" sz="1200" dirty="0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218803" y="1103920"/>
                <a:ext cx="3161125" cy="3002449"/>
                <a:chOff x="218803" y="1103920"/>
                <a:chExt cx="3161125" cy="3002449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 flipV="1">
                  <a:off x="1278272" y="1535528"/>
                  <a:ext cx="1759404" cy="1767702"/>
                  <a:chOff x="1261671" y="2050137"/>
                  <a:chExt cx="1759404" cy="1767702"/>
                </a:xfrm>
              </p:grpSpPr>
              <p:sp>
                <p:nvSpPr>
                  <p:cNvPr id="27" name="Diamond 26"/>
                  <p:cNvSpPr/>
                  <p:nvPr/>
                </p:nvSpPr>
                <p:spPr>
                  <a:xfrm>
                    <a:off x="1261671" y="20501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Diamond 27"/>
                  <p:cNvSpPr/>
                  <p:nvPr/>
                </p:nvSpPr>
                <p:spPr>
                  <a:xfrm>
                    <a:off x="1414071" y="22025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Diamond 28"/>
                  <p:cNvSpPr/>
                  <p:nvPr/>
                </p:nvSpPr>
                <p:spPr>
                  <a:xfrm>
                    <a:off x="1566471" y="23549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Diamond 29"/>
                  <p:cNvSpPr/>
                  <p:nvPr/>
                </p:nvSpPr>
                <p:spPr>
                  <a:xfrm>
                    <a:off x="1718871" y="25073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Diamond 30"/>
                  <p:cNvSpPr/>
                  <p:nvPr/>
                </p:nvSpPr>
                <p:spPr>
                  <a:xfrm>
                    <a:off x="1871271" y="26597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Diamond 31"/>
                  <p:cNvSpPr/>
                  <p:nvPr/>
                </p:nvSpPr>
                <p:spPr>
                  <a:xfrm>
                    <a:off x="2023671" y="28121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Diamond 32"/>
                  <p:cNvSpPr/>
                  <p:nvPr/>
                </p:nvSpPr>
                <p:spPr>
                  <a:xfrm>
                    <a:off x="2176071" y="29645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Diamond 33"/>
                  <p:cNvSpPr/>
                  <p:nvPr/>
                </p:nvSpPr>
                <p:spPr>
                  <a:xfrm>
                    <a:off x="2328471" y="31169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Diamond 34"/>
                  <p:cNvSpPr/>
                  <p:nvPr/>
                </p:nvSpPr>
                <p:spPr>
                  <a:xfrm>
                    <a:off x="2480871" y="32693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Diamond 35"/>
                  <p:cNvSpPr/>
                  <p:nvPr/>
                </p:nvSpPr>
                <p:spPr>
                  <a:xfrm>
                    <a:off x="2633271" y="34217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Diamond 36"/>
                  <p:cNvSpPr/>
                  <p:nvPr/>
                </p:nvSpPr>
                <p:spPr>
                  <a:xfrm>
                    <a:off x="2785671" y="35741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Diamond 37"/>
                  <p:cNvSpPr/>
                  <p:nvPr/>
                </p:nvSpPr>
                <p:spPr>
                  <a:xfrm>
                    <a:off x="2938071" y="3726537"/>
                    <a:ext cx="83004" cy="91302"/>
                  </a:xfrm>
                  <a:prstGeom prst="diamond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Diamond 11"/>
                <p:cNvSpPr/>
                <p:nvPr/>
              </p:nvSpPr>
              <p:spPr>
                <a:xfrm flipV="1">
                  <a:off x="1082072" y="3356028"/>
                  <a:ext cx="83004" cy="91302"/>
                </a:xfrm>
                <a:prstGeom prst="diamond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578724" y="3365019"/>
                  <a:ext cx="387804" cy="91302"/>
                  <a:chOff x="1234472" y="3813228"/>
                  <a:chExt cx="387804" cy="91302"/>
                </a:xfrm>
              </p:grpSpPr>
              <p:sp>
                <p:nvSpPr>
                  <p:cNvPr id="24" name="Diamond 23"/>
                  <p:cNvSpPr/>
                  <p:nvPr/>
                </p:nvSpPr>
                <p:spPr>
                  <a:xfrm flipV="1">
                    <a:off x="1234472" y="3813228"/>
                    <a:ext cx="83004" cy="91302"/>
                  </a:xfrm>
                  <a:prstGeom prst="diamond">
                    <a:avLst/>
                  </a:prstGeom>
                  <a:solidFill>
                    <a:srgbClr val="00705C"/>
                  </a:solidFill>
                  <a:ln>
                    <a:solidFill>
                      <a:srgbClr val="00705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Diamond 24"/>
                  <p:cNvSpPr/>
                  <p:nvPr/>
                </p:nvSpPr>
                <p:spPr>
                  <a:xfrm flipV="1">
                    <a:off x="1386872" y="3813228"/>
                    <a:ext cx="83004" cy="91302"/>
                  </a:xfrm>
                  <a:prstGeom prst="diamond">
                    <a:avLst/>
                  </a:prstGeom>
                  <a:solidFill>
                    <a:srgbClr val="00705C"/>
                  </a:solidFill>
                  <a:ln>
                    <a:solidFill>
                      <a:srgbClr val="00705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Diamond 25"/>
                  <p:cNvSpPr/>
                  <p:nvPr/>
                </p:nvSpPr>
                <p:spPr>
                  <a:xfrm flipV="1">
                    <a:off x="1539272" y="3813228"/>
                    <a:ext cx="83004" cy="91302"/>
                  </a:xfrm>
                  <a:prstGeom prst="diamond">
                    <a:avLst/>
                  </a:prstGeom>
                  <a:solidFill>
                    <a:srgbClr val="00705C"/>
                  </a:solidFill>
                  <a:ln>
                    <a:solidFill>
                      <a:srgbClr val="00705C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489728" y="3427962"/>
                  <a:ext cx="55626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idle</a:t>
                  </a:r>
                  <a:endParaRPr lang="en-US" sz="1400" i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59912" y="2899751"/>
                  <a:ext cx="69372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reset</a:t>
                  </a:r>
                  <a:endParaRPr lang="en-US" sz="1400" i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45121" y="1500026"/>
                  <a:ext cx="1658819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Non destructive </a:t>
                  </a:r>
                </a:p>
                <a:p>
                  <a:r>
                    <a:rPr lang="en-US" sz="1400" i="1" dirty="0" smtClean="0"/>
                    <a:t>reads during</a:t>
                  </a:r>
                </a:p>
                <a:p>
                  <a:r>
                    <a:rPr lang="en-US" sz="1400" i="1" dirty="0" smtClean="0"/>
                    <a:t>integration</a:t>
                  </a:r>
                  <a:endParaRPr lang="en-US" sz="1400" i="1" dirty="0"/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937953" y="3170658"/>
                  <a:ext cx="124507" cy="14110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Left Brace 17"/>
                <p:cNvSpPr/>
                <p:nvPr/>
              </p:nvSpPr>
              <p:spPr>
                <a:xfrm rot="2702902">
                  <a:off x="1776366" y="1008704"/>
                  <a:ext cx="389579" cy="2423280"/>
                </a:xfrm>
                <a:prstGeom prst="leftBrac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307130" y="3826369"/>
                  <a:ext cx="3071172" cy="3320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flipV="1">
                  <a:off x="285209" y="1103920"/>
                  <a:ext cx="13608" cy="277525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2816853" y="3829370"/>
                  <a:ext cx="5630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Time</a:t>
                  </a:r>
                  <a:endParaRPr lang="en-US" sz="1200" dirty="0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145463" y="3751670"/>
                  <a:ext cx="0" cy="15770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flipH="1" flipV="1">
                  <a:off x="218803" y="3422661"/>
                  <a:ext cx="18791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/>
              <p:cNvSpPr txBox="1"/>
              <p:nvPr/>
            </p:nvSpPr>
            <p:spPr>
              <a:xfrm>
                <a:off x="1286574" y="3212158"/>
                <a:ext cx="2743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</a:t>
                </a:r>
                <a:endParaRPr lang="en-US" sz="105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30675" y="3107253"/>
                <a:ext cx="2702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91375" y="2919353"/>
                <a:ext cx="2702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3</a:t>
                </a:r>
                <a:endParaRPr lang="en-US" sz="105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972245" y="1494725"/>
                <a:ext cx="35587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12</a:t>
                </a:r>
                <a:endParaRPr lang="en-US" sz="1050" dirty="0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563707" y="1115923"/>
              <a:ext cx="3269646" cy="2846458"/>
              <a:chOff x="4310337" y="1198924"/>
              <a:chExt cx="3269646" cy="2846458"/>
            </a:xfrm>
          </p:grpSpPr>
          <p:sp>
            <p:nvSpPr>
              <p:cNvPr id="92" name="Rectangle 91"/>
              <p:cNvSpPr/>
              <p:nvPr/>
            </p:nvSpPr>
            <p:spPr bwMode="auto">
              <a:xfrm flipH="1" flipV="1">
                <a:off x="5929346" y="1309531"/>
                <a:ext cx="1346200" cy="13335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9" name="Group 57"/>
              <p:cNvGrpSpPr>
                <a:grpSpLocks/>
              </p:cNvGrpSpPr>
              <p:nvPr/>
            </p:nvGrpSpPr>
            <p:grpSpPr bwMode="auto">
              <a:xfrm flipH="1">
                <a:off x="4532844" y="1472537"/>
                <a:ext cx="2565400" cy="2552700"/>
                <a:chOff x="2349500" y="2940050"/>
                <a:chExt cx="2565400" cy="2551910"/>
              </a:xfrm>
              <a:solidFill>
                <a:srgbClr val="191919"/>
              </a:solidFill>
            </p:grpSpPr>
            <p:sp>
              <p:nvSpPr>
                <p:cNvPr id="81" name="Rectangle 80"/>
                <p:cNvSpPr/>
                <p:nvPr/>
              </p:nvSpPr>
              <p:spPr bwMode="auto">
                <a:xfrm flipV="1">
                  <a:off x="2349500" y="2940050"/>
                  <a:ext cx="1346200" cy="1333087"/>
                </a:xfrm>
                <a:prstGeom prst="rect">
                  <a:avLst/>
                </a:prstGeom>
                <a:solidFill>
                  <a:srgbClr val="E6E6E6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 bwMode="auto">
                <a:xfrm flipV="1">
                  <a:off x="2501900" y="3092403"/>
                  <a:ext cx="1346200" cy="1333087"/>
                </a:xfrm>
                <a:prstGeom prst="rect">
                  <a:avLst/>
                </a:prstGeom>
                <a:solidFill>
                  <a:srgbClr val="CCCCC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 bwMode="auto">
                <a:xfrm flipV="1">
                  <a:off x="2654300" y="3244756"/>
                  <a:ext cx="1346200" cy="1333087"/>
                </a:xfrm>
                <a:prstGeom prst="rect">
                  <a:avLst/>
                </a:prstGeom>
                <a:solidFill>
                  <a:srgbClr val="B3B3B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 bwMode="auto">
                <a:xfrm flipV="1">
                  <a:off x="2806700" y="3397109"/>
                  <a:ext cx="1346200" cy="1333087"/>
                </a:xfrm>
                <a:prstGeom prst="rect">
                  <a:avLst/>
                </a:prstGeom>
                <a:solidFill>
                  <a:srgbClr val="999999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 bwMode="auto">
                <a:xfrm flipV="1">
                  <a:off x="2959100" y="3549461"/>
                  <a:ext cx="1346200" cy="1333087"/>
                </a:xfrm>
                <a:prstGeom prst="rect">
                  <a:avLst/>
                </a:prstGeom>
                <a:solidFill>
                  <a:srgbClr val="80808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 bwMode="auto">
                <a:xfrm flipV="1">
                  <a:off x="3111500" y="3701814"/>
                  <a:ext cx="1346200" cy="1333087"/>
                </a:xfrm>
                <a:prstGeom prst="rect">
                  <a:avLst/>
                </a:prstGeom>
                <a:solidFill>
                  <a:srgbClr val="666666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 bwMode="auto">
                <a:xfrm flipV="1">
                  <a:off x="3263900" y="3854167"/>
                  <a:ext cx="1346200" cy="1333087"/>
                </a:xfrm>
                <a:prstGeom prst="rect">
                  <a:avLst/>
                </a:prstGeom>
                <a:solidFill>
                  <a:srgbClr val="4C4C4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 bwMode="auto">
                <a:xfrm flipV="1">
                  <a:off x="3416300" y="4006520"/>
                  <a:ext cx="1346200" cy="1333087"/>
                </a:xfrm>
                <a:prstGeom prst="rect">
                  <a:avLst/>
                </a:prstGeom>
                <a:solidFill>
                  <a:srgbClr val="333333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3568700" y="4158873"/>
                  <a:ext cx="1346200" cy="1333087"/>
                </a:xfrm>
                <a:prstGeom prst="rect">
                  <a:avLst/>
                </a:prstGeom>
                <a:grpFill/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6048045" y="2508682"/>
                <a:ext cx="1531938" cy="1536700"/>
                <a:chOff x="6048045" y="2508682"/>
                <a:chExt cx="1531938" cy="1536700"/>
              </a:xfrm>
            </p:grpSpPr>
            <p:cxnSp>
              <p:nvCxnSpPr>
                <p:cNvPr id="85" name="Straight Arrow Connector 84"/>
                <p:cNvCxnSpPr/>
                <p:nvPr/>
              </p:nvCxnSpPr>
              <p:spPr>
                <a:xfrm rot="5400000" flipH="1" flipV="1">
                  <a:off x="6045664" y="2511063"/>
                  <a:ext cx="1536700" cy="153193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 rot="18814664">
                  <a:off x="7143806" y="2695253"/>
                  <a:ext cx="56307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Time</a:t>
                  </a:r>
                  <a:endParaRPr lang="en-US" sz="1200" dirty="0"/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362513" y="2514946"/>
                  <a:ext cx="1846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89" name="TextBox 88"/>
              <p:cNvSpPr txBox="1"/>
              <p:nvPr/>
            </p:nvSpPr>
            <p:spPr>
              <a:xfrm>
                <a:off x="4310337" y="2642452"/>
                <a:ext cx="2743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</a:t>
                </a:r>
                <a:endParaRPr lang="en-US" sz="105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446139" y="2462845"/>
                <a:ext cx="2702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2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605886" y="1198924"/>
                <a:ext cx="35587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12</a:t>
                </a:r>
                <a:endParaRPr lang="en-US" sz="1050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2949739" y="1447928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11</a:t>
              </a:r>
              <a:endParaRPr lang="en-US" sz="105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78421" y="1633529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10</a:t>
              </a:r>
              <a:endParaRPr lang="en-US" sz="105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96237" y="1309824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11</a:t>
              </a:r>
              <a:endParaRPr lang="en-US" sz="105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33218" y="1478826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10</a:t>
              </a:r>
              <a:endParaRPr lang="en-US" sz="105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51909" y="2232741"/>
              <a:ext cx="2074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3</a:t>
              </a:r>
              <a:endParaRPr lang="en-US" sz="105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10502" y="592365"/>
            <a:ext cx="8659043" cy="3049358"/>
            <a:chOff x="185602" y="3389465"/>
            <a:chExt cx="8659043" cy="3049358"/>
          </a:xfrm>
        </p:grpSpPr>
        <p:grpSp>
          <p:nvGrpSpPr>
            <p:cNvPr id="66" name="Group 65"/>
            <p:cNvGrpSpPr/>
            <p:nvPr/>
          </p:nvGrpSpPr>
          <p:grpSpPr>
            <a:xfrm>
              <a:off x="185602" y="3389465"/>
              <a:ext cx="8659043" cy="3049358"/>
              <a:chOff x="174310" y="913023"/>
              <a:chExt cx="8659043" cy="3049358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74310" y="913023"/>
                <a:ext cx="3329529" cy="3002449"/>
                <a:chOff x="50399" y="1103920"/>
                <a:chExt cx="3329529" cy="3002449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 rot="16200000">
                  <a:off x="-141104" y="1336325"/>
                  <a:ext cx="6600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Signal</a:t>
                  </a:r>
                  <a:endParaRPr lang="en-US" sz="1200" dirty="0"/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218803" y="1103920"/>
                  <a:ext cx="3161125" cy="3002449"/>
                  <a:chOff x="218803" y="1103920"/>
                  <a:chExt cx="3161125" cy="3002449"/>
                </a:xfrm>
              </p:grpSpPr>
              <p:grpSp>
                <p:nvGrpSpPr>
                  <p:cNvPr id="112" name="Group 111"/>
                  <p:cNvGrpSpPr/>
                  <p:nvPr/>
                </p:nvGrpSpPr>
                <p:grpSpPr>
                  <a:xfrm flipV="1">
                    <a:off x="1278272" y="1535528"/>
                    <a:ext cx="1759404" cy="1767702"/>
                    <a:chOff x="1261671" y="2050137"/>
                    <a:chExt cx="1759404" cy="1767702"/>
                  </a:xfrm>
                </p:grpSpPr>
                <p:sp>
                  <p:nvSpPr>
                    <p:cNvPr id="128" name="Diamond 127"/>
                    <p:cNvSpPr/>
                    <p:nvPr/>
                  </p:nvSpPr>
                  <p:spPr>
                    <a:xfrm>
                      <a:off x="1261671" y="20501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Diamond 128"/>
                    <p:cNvSpPr/>
                    <p:nvPr/>
                  </p:nvSpPr>
                  <p:spPr>
                    <a:xfrm>
                      <a:off x="1414071" y="22025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Diamond 129"/>
                    <p:cNvSpPr/>
                    <p:nvPr/>
                  </p:nvSpPr>
                  <p:spPr>
                    <a:xfrm>
                      <a:off x="1566471" y="23549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Diamond 130"/>
                    <p:cNvSpPr/>
                    <p:nvPr/>
                  </p:nvSpPr>
                  <p:spPr>
                    <a:xfrm>
                      <a:off x="1718871" y="2507337"/>
                      <a:ext cx="83004" cy="91302"/>
                    </a:xfrm>
                    <a:prstGeom prst="diamon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Diamond 131"/>
                    <p:cNvSpPr/>
                    <p:nvPr/>
                  </p:nvSpPr>
                  <p:spPr>
                    <a:xfrm>
                      <a:off x="1871271" y="2659737"/>
                      <a:ext cx="83004" cy="91302"/>
                    </a:xfrm>
                    <a:prstGeom prst="diamon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Diamond 132"/>
                    <p:cNvSpPr/>
                    <p:nvPr/>
                  </p:nvSpPr>
                  <p:spPr>
                    <a:xfrm>
                      <a:off x="2023671" y="2812137"/>
                      <a:ext cx="83004" cy="91302"/>
                    </a:xfrm>
                    <a:prstGeom prst="diamon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4" name="Diamond 133"/>
                    <p:cNvSpPr/>
                    <p:nvPr/>
                  </p:nvSpPr>
                  <p:spPr>
                    <a:xfrm>
                      <a:off x="2176071" y="2964537"/>
                      <a:ext cx="83004" cy="91302"/>
                    </a:xfrm>
                    <a:prstGeom prst="diamon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5" name="Diamond 134"/>
                    <p:cNvSpPr/>
                    <p:nvPr/>
                  </p:nvSpPr>
                  <p:spPr>
                    <a:xfrm>
                      <a:off x="2328471" y="3116937"/>
                      <a:ext cx="83004" cy="91302"/>
                    </a:xfrm>
                    <a:prstGeom prst="diamon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6" name="Diamond 135"/>
                    <p:cNvSpPr/>
                    <p:nvPr/>
                  </p:nvSpPr>
                  <p:spPr>
                    <a:xfrm>
                      <a:off x="2480871" y="3269337"/>
                      <a:ext cx="83004" cy="91302"/>
                    </a:xfrm>
                    <a:prstGeom prst="diamond">
                      <a:avLst/>
                    </a:prstGeom>
                    <a:solidFill>
                      <a:srgbClr val="FFFFFF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7" name="Diamond 136"/>
                    <p:cNvSpPr/>
                    <p:nvPr/>
                  </p:nvSpPr>
                  <p:spPr>
                    <a:xfrm>
                      <a:off x="2633271" y="34217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8" name="Diamond 137"/>
                    <p:cNvSpPr/>
                    <p:nvPr/>
                  </p:nvSpPr>
                  <p:spPr>
                    <a:xfrm>
                      <a:off x="2785671" y="35741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9" name="Diamond 138"/>
                    <p:cNvSpPr/>
                    <p:nvPr/>
                  </p:nvSpPr>
                  <p:spPr>
                    <a:xfrm>
                      <a:off x="2938071" y="37265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3" name="Diamond 112"/>
                  <p:cNvSpPr/>
                  <p:nvPr/>
                </p:nvSpPr>
                <p:spPr>
                  <a:xfrm flipV="1">
                    <a:off x="1082072" y="3356028"/>
                    <a:ext cx="83004" cy="91302"/>
                  </a:xfrm>
                  <a:prstGeom prst="diamond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578724" y="3365019"/>
                    <a:ext cx="387804" cy="91302"/>
                    <a:chOff x="1234472" y="3813228"/>
                    <a:chExt cx="387804" cy="91302"/>
                  </a:xfrm>
                </p:grpSpPr>
                <p:sp>
                  <p:nvSpPr>
                    <p:cNvPr id="125" name="Diamond 124"/>
                    <p:cNvSpPr/>
                    <p:nvPr/>
                  </p:nvSpPr>
                  <p:spPr>
                    <a:xfrm flipV="1">
                      <a:off x="1234472" y="3813228"/>
                      <a:ext cx="83004" cy="91302"/>
                    </a:xfrm>
                    <a:prstGeom prst="diamond">
                      <a:avLst/>
                    </a:prstGeom>
                    <a:solidFill>
                      <a:srgbClr val="00705C"/>
                    </a:solidFill>
                    <a:ln>
                      <a:solidFill>
                        <a:srgbClr val="00705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Diamond 125"/>
                    <p:cNvSpPr/>
                    <p:nvPr/>
                  </p:nvSpPr>
                  <p:spPr>
                    <a:xfrm flipV="1">
                      <a:off x="1386872" y="3813228"/>
                      <a:ext cx="83004" cy="91302"/>
                    </a:xfrm>
                    <a:prstGeom prst="diamond">
                      <a:avLst/>
                    </a:prstGeom>
                    <a:solidFill>
                      <a:srgbClr val="00705C"/>
                    </a:solidFill>
                    <a:ln>
                      <a:solidFill>
                        <a:srgbClr val="00705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" name="Diamond 126"/>
                    <p:cNvSpPr/>
                    <p:nvPr/>
                  </p:nvSpPr>
                  <p:spPr>
                    <a:xfrm flipV="1">
                      <a:off x="1539272" y="3813228"/>
                      <a:ext cx="83004" cy="91302"/>
                    </a:xfrm>
                    <a:prstGeom prst="diamond">
                      <a:avLst/>
                    </a:prstGeom>
                    <a:solidFill>
                      <a:srgbClr val="00705C"/>
                    </a:solidFill>
                    <a:ln>
                      <a:solidFill>
                        <a:srgbClr val="00705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15" name="TextBox 114"/>
                  <p:cNvSpPr txBox="1"/>
                  <p:nvPr/>
                </p:nvSpPr>
                <p:spPr>
                  <a:xfrm>
                    <a:off x="489728" y="3427962"/>
                    <a:ext cx="55626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/>
                      <a:t>idle</a:t>
                    </a:r>
                    <a:endParaRPr lang="en-US" sz="1400" i="1" dirty="0"/>
                  </a:p>
                </p:txBody>
              </p:sp>
              <p:sp>
                <p:nvSpPr>
                  <p:cNvPr id="116" name="TextBox 115"/>
                  <p:cNvSpPr txBox="1"/>
                  <p:nvPr/>
                </p:nvSpPr>
                <p:spPr>
                  <a:xfrm>
                    <a:off x="359912" y="2899751"/>
                    <a:ext cx="69372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/>
                      <a:t>reset</a:t>
                    </a:r>
                    <a:endParaRPr lang="en-US" sz="1400" i="1" dirty="0"/>
                  </a:p>
                </p:txBody>
              </p:sp>
              <p:cxnSp>
                <p:nvCxnSpPr>
                  <p:cNvPr id="118" name="Straight Arrow Connector 117"/>
                  <p:cNvCxnSpPr/>
                  <p:nvPr/>
                </p:nvCxnSpPr>
                <p:spPr>
                  <a:xfrm>
                    <a:off x="937953" y="3170658"/>
                    <a:ext cx="124507" cy="14110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Arrow Connector 119"/>
                  <p:cNvCxnSpPr/>
                  <p:nvPr/>
                </p:nvCxnSpPr>
                <p:spPr>
                  <a:xfrm flipV="1">
                    <a:off x="307130" y="3826369"/>
                    <a:ext cx="3071172" cy="3320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Arrow Connector 120"/>
                  <p:cNvCxnSpPr/>
                  <p:nvPr/>
                </p:nvCxnSpPr>
                <p:spPr>
                  <a:xfrm flipV="1">
                    <a:off x="285209" y="1103920"/>
                    <a:ext cx="13608" cy="277525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2816853" y="3829370"/>
                    <a:ext cx="56307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Time</a:t>
                    </a:r>
                    <a:endParaRPr lang="en-US" sz="1200" dirty="0"/>
                  </a:p>
                </p:txBody>
              </p: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1145463" y="3751670"/>
                    <a:ext cx="0" cy="157703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flipH="1" flipV="1">
                    <a:off x="218803" y="3422661"/>
                    <a:ext cx="187919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8" name="TextBox 107"/>
                <p:cNvSpPr txBox="1"/>
                <p:nvPr/>
              </p:nvSpPr>
              <p:spPr>
                <a:xfrm>
                  <a:off x="1286574" y="3212158"/>
                  <a:ext cx="2743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</a:t>
                  </a:r>
                  <a:endParaRPr lang="en-US" sz="1050" dirty="0"/>
                </a:p>
              </p:txBody>
            </p:sp>
            <p:sp>
              <p:nvSpPr>
                <p:cNvPr id="109" name="TextBox 108"/>
                <p:cNvSpPr txBox="1"/>
                <p:nvPr/>
              </p:nvSpPr>
              <p:spPr>
                <a:xfrm>
                  <a:off x="1430675" y="3107253"/>
                  <a:ext cx="2702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2</a:t>
                  </a: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1591375" y="2919353"/>
                  <a:ext cx="2702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3</a:t>
                  </a:r>
                  <a:endParaRPr lang="en-US" sz="1050" dirty="0"/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2972245" y="1494725"/>
                  <a:ext cx="35587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12</a:t>
                  </a:r>
                  <a:endParaRPr lang="en-US" sz="1050" dirty="0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5563707" y="1115923"/>
                <a:ext cx="3269646" cy="2846458"/>
                <a:chOff x="4310337" y="1198924"/>
                <a:chExt cx="3269646" cy="2846458"/>
              </a:xfrm>
            </p:grpSpPr>
            <p:sp>
              <p:nvSpPr>
                <p:cNvPr id="76" name="Rectangle 75"/>
                <p:cNvSpPr/>
                <p:nvPr/>
              </p:nvSpPr>
              <p:spPr bwMode="auto">
                <a:xfrm flipH="1" flipV="1">
                  <a:off x="5929346" y="1309531"/>
                  <a:ext cx="1346200" cy="13335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78" name="Group 57"/>
                <p:cNvGrpSpPr>
                  <a:grpSpLocks/>
                </p:cNvGrpSpPr>
                <p:nvPr/>
              </p:nvGrpSpPr>
              <p:grpSpPr bwMode="auto">
                <a:xfrm flipH="1">
                  <a:off x="4532844" y="1472537"/>
                  <a:ext cx="2565400" cy="2552700"/>
                  <a:chOff x="2349500" y="2940050"/>
                  <a:chExt cx="2565400" cy="2551910"/>
                </a:xfrm>
                <a:solidFill>
                  <a:srgbClr val="191919"/>
                </a:solidFill>
              </p:grpSpPr>
              <p:sp>
                <p:nvSpPr>
                  <p:cNvPr id="97" name="Rectangle 96"/>
                  <p:cNvSpPr/>
                  <p:nvPr/>
                </p:nvSpPr>
                <p:spPr bwMode="auto">
                  <a:xfrm flipV="1">
                    <a:off x="2349500" y="2940050"/>
                    <a:ext cx="1346200" cy="1333087"/>
                  </a:xfrm>
                  <a:prstGeom prst="rect">
                    <a:avLst/>
                  </a:prstGeom>
                  <a:solidFill>
                    <a:srgbClr val="E6E6E6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 bwMode="auto">
                  <a:xfrm flipV="1">
                    <a:off x="2501900" y="3092403"/>
                    <a:ext cx="1346200" cy="1333087"/>
                  </a:xfrm>
                  <a:prstGeom prst="rect">
                    <a:avLst/>
                  </a:prstGeom>
                  <a:solidFill>
                    <a:srgbClr val="CCCCCC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 bwMode="auto">
                  <a:xfrm flipV="1">
                    <a:off x="3263900" y="3854167"/>
                    <a:ext cx="1346200" cy="1333087"/>
                  </a:xfrm>
                  <a:prstGeom prst="rect">
                    <a:avLst/>
                  </a:prstGeom>
                  <a:solidFill>
                    <a:srgbClr val="4C4C4C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 bwMode="auto">
                  <a:xfrm flipV="1">
                    <a:off x="3416300" y="4006520"/>
                    <a:ext cx="1346200" cy="1333087"/>
                  </a:xfrm>
                  <a:prstGeom prst="rect">
                    <a:avLst/>
                  </a:prstGeom>
                  <a:solidFill>
                    <a:srgbClr val="333333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 bwMode="auto">
                  <a:xfrm>
                    <a:off x="3568700" y="4158873"/>
                    <a:ext cx="1346200" cy="1333087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6048045" y="2508682"/>
                  <a:ext cx="1531938" cy="1536700"/>
                  <a:chOff x="6048045" y="2508682"/>
                  <a:chExt cx="1531938" cy="1536700"/>
                </a:xfrm>
              </p:grpSpPr>
              <p:cxnSp>
                <p:nvCxnSpPr>
                  <p:cNvPr id="84" name="Straight Arrow Connector 83"/>
                  <p:cNvCxnSpPr/>
                  <p:nvPr/>
                </p:nvCxnSpPr>
                <p:spPr>
                  <a:xfrm rot="5400000" flipH="1" flipV="1">
                    <a:off x="6045664" y="2511063"/>
                    <a:ext cx="1536700" cy="153193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5" name="TextBox 94"/>
                  <p:cNvSpPr txBox="1"/>
                  <p:nvPr/>
                </p:nvSpPr>
                <p:spPr>
                  <a:xfrm rot="18814664">
                    <a:off x="7143806" y="2695253"/>
                    <a:ext cx="56307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Time</a:t>
                    </a:r>
                    <a:endParaRPr lang="en-US" sz="1200" dirty="0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7362513" y="2514946"/>
                    <a:ext cx="18466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80" name="TextBox 79"/>
                <p:cNvSpPr txBox="1"/>
                <p:nvPr/>
              </p:nvSpPr>
              <p:spPr>
                <a:xfrm>
                  <a:off x="4310337" y="2642452"/>
                  <a:ext cx="2743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</a:t>
                  </a:r>
                  <a:endParaRPr lang="en-US" sz="1050" dirty="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4446139" y="2462845"/>
                  <a:ext cx="2702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2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5605886" y="1198924"/>
                  <a:ext cx="35587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12</a:t>
                  </a:r>
                  <a:endParaRPr lang="en-US" sz="1050" dirty="0"/>
                </a:p>
              </p:txBody>
            </p:sp>
          </p:grpSp>
          <p:sp>
            <p:nvSpPr>
              <p:cNvPr id="70" name="TextBox 69"/>
              <p:cNvSpPr txBox="1"/>
              <p:nvPr/>
            </p:nvSpPr>
            <p:spPr>
              <a:xfrm>
                <a:off x="2949739" y="1447928"/>
                <a:ext cx="35587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11</a:t>
                </a:r>
                <a:endParaRPr lang="en-US" sz="1050" dirty="0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2778421" y="1633529"/>
                <a:ext cx="35587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10</a:t>
                </a:r>
                <a:endParaRPr lang="en-US" sz="1050" dirty="0"/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6696237" y="1309824"/>
                <a:ext cx="35587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11</a:t>
                </a:r>
                <a:endParaRPr lang="en-US" sz="105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533218" y="1478826"/>
                <a:ext cx="35587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10</a:t>
                </a:r>
                <a:endParaRPr lang="en-US" sz="1050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851909" y="2232741"/>
                <a:ext cx="20743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3</a:t>
                </a:r>
                <a:endParaRPr lang="en-US" sz="1050" dirty="0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22535" y="3960751"/>
              <a:ext cx="1394479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r>
                <a:rPr lang="en-US" i="1" dirty="0" smtClean="0"/>
                <a:t>Reads not </a:t>
              </a:r>
            </a:p>
            <a:p>
              <a:r>
                <a:rPr lang="en-US" i="1" dirty="0" smtClean="0"/>
                <a:t>saved- “dropped”</a:t>
              </a:r>
              <a:endParaRPr lang="en-US" i="1" dirty="0"/>
            </a:p>
          </p:txBody>
        </p:sp>
        <p:sp>
          <p:nvSpPr>
            <p:cNvPr id="140" name="Left Brace 139"/>
            <p:cNvSpPr/>
            <p:nvPr/>
          </p:nvSpPr>
          <p:spPr>
            <a:xfrm rot="2702902">
              <a:off x="1888291" y="3927800"/>
              <a:ext cx="414122" cy="1194837"/>
            </a:xfrm>
            <a:prstGeom prst="leftBrace">
              <a:avLst/>
            </a:prstGeom>
            <a:noFill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85091" y="3413574"/>
            <a:ext cx="8659043" cy="3049358"/>
            <a:chOff x="182610" y="738723"/>
            <a:chExt cx="8659043" cy="3049358"/>
          </a:xfrm>
        </p:grpSpPr>
        <p:grpSp>
          <p:nvGrpSpPr>
            <p:cNvPr id="142" name="Group 141"/>
            <p:cNvGrpSpPr/>
            <p:nvPr/>
          </p:nvGrpSpPr>
          <p:grpSpPr>
            <a:xfrm>
              <a:off x="182610" y="738723"/>
              <a:ext cx="8659043" cy="3049358"/>
              <a:chOff x="174310" y="913023"/>
              <a:chExt cx="8659043" cy="3049358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174310" y="913023"/>
                <a:ext cx="3329529" cy="3002449"/>
                <a:chOff x="50399" y="1103920"/>
                <a:chExt cx="3329529" cy="3002449"/>
              </a:xfrm>
            </p:grpSpPr>
            <p:sp>
              <p:nvSpPr>
                <p:cNvPr id="168" name="TextBox 167"/>
                <p:cNvSpPr txBox="1"/>
                <p:nvPr/>
              </p:nvSpPr>
              <p:spPr>
                <a:xfrm rot="16200000">
                  <a:off x="-141104" y="1336325"/>
                  <a:ext cx="66000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Signal</a:t>
                  </a:r>
                  <a:endParaRPr lang="en-US" sz="1200" dirty="0"/>
                </a:p>
              </p:txBody>
            </p:sp>
            <p:grpSp>
              <p:nvGrpSpPr>
                <p:cNvPr id="169" name="Group 168"/>
                <p:cNvGrpSpPr/>
                <p:nvPr/>
              </p:nvGrpSpPr>
              <p:grpSpPr>
                <a:xfrm>
                  <a:off x="218803" y="1103920"/>
                  <a:ext cx="3161125" cy="3002449"/>
                  <a:chOff x="218803" y="1103920"/>
                  <a:chExt cx="3161125" cy="3002449"/>
                </a:xfrm>
              </p:grpSpPr>
              <p:grpSp>
                <p:nvGrpSpPr>
                  <p:cNvPr id="170" name="Group 169"/>
                  <p:cNvGrpSpPr/>
                  <p:nvPr/>
                </p:nvGrpSpPr>
                <p:grpSpPr>
                  <a:xfrm flipV="1">
                    <a:off x="1278272" y="1535528"/>
                    <a:ext cx="1759404" cy="1767702"/>
                    <a:chOff x="1261671" y="2050137"/>
                    <a:chExt cx="1759404" cy="1767702"/>
                  </a:xfrm>
                </p:grpSpPr>
                <p:sp>
                  <p:nvSpPr>
                    <p:cNvPr id="184" name="Diamond 183"/>
                    <p:cNvSpPr/>
                    <p:nvPr/>
                  </p:nvSpPr>
                  <p:spPr>
                    <a:xfrm>
                      <a:off x="1261671" y="20501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5" name="Diamond 184"/>
                    <p:cNvSpPr/>
                    <p:nvPr/>
                  </p:nvSpPr>
                  <p:spPr>
                    <a:xfrm>
                      <a:off x="1414071" y="22025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" name="Diamond 185"/>
                    <p:cNvSpPr/>
                    <p:nvPr/>
                  </p:nvSpPr>
                  <p:spPr>
                    <a:xfrm>
                      <a:off x="1566471" y="23549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" name="Diamond 186"/>
                    <p:cNvSpPr/>
                    <p:nvPr/>
                  </p:nvSpPr>
                  <p:spPr>
                    <a:xfrm>
                      <a:off x="1718871" y="25073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" name="Diamond 187"/>
                    <p:cNvSpPr/>
                    <p:nvPr/>
                  </p:nvSpPr>
                  <p:spPr>
                    <a:xfrm>
                      <a:off x="1871271" y="26597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" name="Diamond 188"/>
                    <p:cNvSpPr/>
                    <p:nvPr/>
                  </p:nvSpPr>
                  <p:spPr>
                    <a:xfrm>
                      <a:off x="2023671" y="28121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Diamond 189"/>
                    <p:cNvSpPr/>
                    <p:nvPr/>
                  </p:nvSpPr>
                  <p:spPr>
                    <a:xfrm>
                      <a:off x="2176071" y="29645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Diamond 190"/>
                    <p:cNvSpPr/>
                    <p:nvPr/>
                  </p:nvSpPr>
                  <p:spPr>
                    <a:xfrm>
                      <a:off x="2328471" y="31169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Diamond 191"/>
                    <p:cNvSpPr/>
                    <p:nvPr/>
                  </p:nvSpPr>
                  <p:spPr>
                    <a:xfrm>
                      <a:off x="2480871" y="32693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" name="Diamond 192"/>
                    <p:cNvSpPr/>
                    <p:nvPr/>
                  </p:nvSpPr>
                  <p:spPr>
                    <a:xfrm>
                      <a:off x="2633271" y="34217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Diamond 193"/>
                    <p:cNvSpPr/>
                    <p:nvPr/>
                  </p:nvSpPr>
                  <p:spPr>
                    <a:xfrm>
                      <a:off x="2785671" y="35741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" name="Diamond 194"/>
                    <p:cNvSpPr/>
                    <p:nvPr/>
                  </p:nvSpPr>
                  <p:spPr>
                    <a:xfrm>
                      <a:off x="2938071" y="3726537"/>
                      <a:ext cx="83004" cy="91302"/>
                    </a:xfrm>
                    <a:prstGeom prst="diamond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1" name="Diamond 170"/>
                  <p:cNvSpPr/>
                  <p:nvPr/>
                </p:nvSpPr>
                <p:spPr>
                  <a:xfrm flipV="1">
                    <a:off x="1082072" y="3356028"/>
                    <a:ext cx="83004" cy="91302"/>
                  </a:xfrm>
                  <a:prstGeom prst="diamond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2" name="Group 171"/>
                  <p:cNvGrpSpPr/>
                  <p:nvPr/>
                </p:nvGrpSpPr>
                <p:grpSpPr>
                  <a:xfrm>
                    <a:off x="578724" y="3365019"/>
                    <a:ext cx="387804" cy="91302"/>
                    <a:chOff x="1234472" y="3813228"/>
                    <a:chExt cx="387804" cy="91302"/>
                  </a:xfrm>
                </p:grpSpPr>
                <p:sp>
                  <p:nvSpPr>
                    <p:cNvPr id="181" name="Diamond 180"/>
                    <p:cNvSpPr/>
                    <p:nvPr/>
                  </p:nvSpPr>
                  <p:spPr>
                    <a:xfrm flipV="1">
                      <a:off x="1234472" y="3813228"/>
                      <a:ext cx="83004" cy="91302"/>
                    </a:xfrm>
                    <a:prstGeom prst="diamond">
                      <a:avLst/>
                    </a:prstGeom>
                    <a:solidFill>
                      <a:srgbClr val="00705C"/>
                    </a:solidFill>
                    <a:ln>
                      <a:solidFill>
                        <a:srgbClr val="00705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" name="Diamond 181"/>
                    <p:cNvSpPr/>
                    <p:nvPr/>
                  </p:nvSpPr>
                  <p:spPr>
                    <a:xfrm flipV="1">
                      <a:off x="1386872" y="3813228"/>
                      <a:ext cx="83004" cy="91302"/>
                    </a:xfrm>
                    <a:prstGeom prst="diamond">
                      <a:avLst/>
                    </a:prstGeom>
                    <a:solidFill>
                      <a:srgbClr val="00705C"/>
                    </a:solidFill>
                    <a:ln>
                      <a:solidFill>
                        <a:srgbClr val="00705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Diamond 182"/>
                    <p:cNvSpPr/>
                    <p:nvPr/>
                  </p:nvSpPr>
                  <p:spPr>
                    <a:xfrm flipV="1">
                      <a:off x="1539272" y="3813228"/>
                      <a:ext cx="83004" cy="91302"/>
                    </a:xfrm>
                    <a:prstGeom prst="diamond">
                      <a:avLst/>
                    </a:prstGeom>
                    <a:solidFill>
                      <a:srgbClr val="00705C"/>
                    </a:solidFill>
                    <a:ln>
                      <a:solidFill>
                        <a:srgbClr val="00705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489728" y="3427962"/>
                    <a:ext cx="55626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/>
                      <a:t>idle</a:t>
                    </a:r>
                    <a:endParaRPr lang="en-US" sz="1400" i="1" dirty="0"/>
                  </a:p>
                </p:txBody>
              </p:sp>
              <p:sp>
                <p:nvSpPr>
                  <p:cNvPr id="174" name="TextBox 173"/>
                  <p:cNvSpPr txBox="1"/>
                  <p:nvPr/>
                </p:nvSpPr>
                <p:spPr>
                  <a:xfrm>
                    <a:off x="359912" y="2899751"/>
                    <a:ext cx="69372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i="1" dirty="0" smtClean="0"/>
                      <a:t>reset</a:t>
                    </a:r>
                    <a:endParaRPr lang="en-US" sz="1400" i="1" dirty="0"/>
                  </a:p>
                </p:txBody>
              </p:sp>
              <p:cxnSp>
                <p:nvCxnSpPr>
                  <p:cNvPr id="175" name="Straight Arrow Connector 174"/>
                  <p:cNvCxnSpPr/>
                  <p:nvPr/>
                </p:nvCxnSpPr>
                <p:spPr>
                  <a:xfrm>
                    <a:off x="937953" y="3170658"/>
                    <a:ext cx="124507" cy="14110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Arrow Connector 175"/>
                  <p:cNvCxnSpPr/>
                  <p:nvPr/>
                </p:nvCxnSpPr>
                <p:spPr>
                  <a:xfrm flipV="1">
                    <a:off x="307130" y="3826369"/>
                    <a:ext cx="3071172" cy="33201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7" name="Straight Arrow Connector 176"/>
                  <p:cNvCxnSpPr/>
                  <p:nvPr/>
                </p:nvCxnSpPr>
                <p:spPr>
                  <a:xfrm flipV="1">
                    <a:off x="285209" y="1103920"/>
                    <a:ext cx="13608" cy="277525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8" name="TextBox 177"/>
                  <p:cNvSpPr txBox="1"/>
                  <p:nvPr/>
                </p:nvSpPr>
                <p:spPr>
                  <a:xfrm>
                    <a:off x="2816853" y="3829370"/>
                    <a:ext cx="56307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Time</a:t>
                    </a:r>
                    <a:endParaRPr lang="en-US" sz="1200" dirty="0"/>
                  </a:p>
                </p:txBody>
              </p:sp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1145463" y="3751670"/>
                    <a:ext cx="0" cy="157703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 flipH="1" flipV="1">
                    <a:off x="218803" y="3422661"/>
                    <a:ext cx="187919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49" name="Group 148"/>
              <p:cNvGrpSpPr/>
              <p:nvPr/>
            </p:nvGrpSpPr>
            <p:grpSpPr>
              <a:xfrm>
                <a:off x="5563707" y="1115923"/>
                <a:ext cx="3269646" cy="2846458"/>
                <a:chOff x="4310337" y="1198924"/>
                <a:chExt cx="3269646" cy="2846458"/>
              </a:xfrm>
            </p:grpSpPr>
            <p:sp>
              <p:nvSpPr>
                <p:cNvPr id="150" name="Rectangle 149"/>
                <p:cNvSpPr/>
                <p:nvPr/>
              </p:nvSpPr>
              <p:spPr bwMode="auto">
                <a:xfrm flipH="1" flipV="1">
                  <a:off x="5929346" y="1309531"/>
                  <a:ext cx="1346200" cy="133350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151" name="Group 57"/>
                <p:cNvGrpSpPr>
                  <a:grpSpLocks/>
                </p:cNvGrpSpPr>
                <p:nvPr/>
              </p:nvGrpSpPr>
              <p:grpSpPr bwMode="auto">
                <a:xfrm flipH="1">
                  <a:off x="4532844" y="1472537"/>
                  <a:ext cx="2565400" cy="2552700"/>
                  <a:chOff x="2349500" y="2940050"/>
                  <a:chExt cx="2565400" cy="2551910"/>
                </a:xfrm>
                <a:solidFill>
                  <a:srgbClr val="191919"/>
                </a:solidFill>
              </p:grpSpPr>
              <p:sp>
                <p:nvSpPr>
                  <p:cNvPr id="159" name="Rectangle 158"/>
                  <p:cNvSpPr/>
                  <p:nvPr/>
                </p:nvSpPr>
                <p:spPr bwMode="auto">
                  <a:xfrm flipV="1">
                    <a:off x="2349500" y="2940050"/>
                    <a:ext cx="1346200" cy="1333087"/>
                  </a:xfrm>
                  <a:prstGeom prst="rect">
                    <a:avLst/>
                  </a:prstGeom>
                  <a:solidFill>
                    <a:srgbClr val="E6E6E6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 bwMode="auto">
                  <a:xfrm flipV="1">
                    <a:off x="2501900" y="3092403"/>
                    <a:ext cx="1346200" cy="1333087"/>
                  </a:xfrm>
                  <a:prstGeom prst="rect">
                    <a:avLst/>
                  </a:prstGeom>
                  <a:solidFill>
                    <a:srgbClr val="CCCCCC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 bwMode="auto">
                  <a:xfrm flipV="1">
                    <a:off x="2654300" y="3244756"/>
                    <a:ext cx="1346200" cy="1333087"/>
                  </a:xfrm>
                  <a:prstGeom prst="rect">
                    <a:avLst/>
                  </a:prstGeom>
                  <a:solidFill>
                    <a:srgbClr val="B3B3B3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 bwMode="auto">
                  <a:xfrm flipV="1">
                    <a:off x="2806700" y="3397109"/>
                    <a:ext cx="1346200" cy="1333087"/>
                  </a:xfrm>
                  <a:prstGeom prst="rect">
                    <a:avLst/>
                  </a:prstGeom>
                  <a:solidFill>
                    <a:srgbClr val="999999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 bwMode="auto">
                  <a:xfrm flipV="1">
                    <a:off x="2959100" y="3549461"/>
                    <a:ext cx="1346200" cy="1333087"/>
                  </a:xfrm>
                  <a:prstGeom prst="rect">
                    <a:avLst/>
                  </a:prstGeom>
                  <a:solidFill>
                    <a:srgbClr val="80808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 bwMode="auto">
                  <a:xfrm flipV="1">
                    <a:off x="3111500" y="3701814"/>
                    <a:ext cx="1346200" cy="1333087"/>
                  </a:xfrm>
                  <a:prstGeom prst="rect">
                    <a:avLst/>
                  </a:prstGeom>
                  <a:solidFill>
                    <a:srgbClr val="666666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 flipV="1">
                    <a:off x="3263900" y="3854167"/>
                    <a:ext cx="1346200" cy="1333087"/>
                  </a:xfrm>
                  <a:prstGeom prst="rect">
                    <a:avLst/>
                  </a:prstGeom>
                  <a:solidFill>
                    <a:srgbClr val="4C4C4C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 bwMode="auto">
                  <a:xfrm flipV="1">
                    <a:off x="3416300" y="4006520"/>
                    <a:ext cx="1346200" cy="1333087"/>
                  </a:xfrm>
                  <a:prstGeom prst="rect">
                    <a:avLst/>
                  </a:prstGeom>
                  <a:solidFill>
                    <a:srgbClr val="333333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3568700" y="4158873"/>
                    <a:ext cx="1346200" cy="1333087"/>
                  </a:xfrm>
                  <a:prstGeom prst="rect">
                    <a:avLst/>
                  </a:prstGeom>
                  <a:grpFill/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2" name="Group 151"/>
                <p:cNvGrpSpPr/>
                <p:nvPr/>
              </p:nvGrpSpPr>
              <p:grpSpPr>
                <a:xfrm>
                  <a:off x="6048045" y="2508682"/>
                  <a:ext cx="1531938" cy="1536700"/>
                  <a:chOff x="6048045" y="2508682"/>
                  <a:chExt cx="1531938" cy="1536700"/>
                </a:xfrm>
              </p:grpSpPr>
              <p:cxnSp>
                <p:nvCxnSpPr>
                  <p:cNvPr id="156" name="Straight Arrow Connector 155"/>
                  <p:cNvCxnSpPr/>
                  <p:nvPr/>
                </p:nvCxnSpPr>
                <p:spPr>
                  <a:xfrm rot="5400000" flipH="1" flipV="1">
                    <a:off x="6045664" y="2511063"/>
                    <a:ext cx="1536700" cy="153193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7" name="TextBox 156"/>
                  <p:cNvSpPr txBox="1"/>
                  <p:nvPr/>
                </p:nvSpPr>
                <p:spPr>
                  <a:xfrm rot="18814664">
                    <a:off x="7143806" y="2695253"/>
                    <a:ext cx="56307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Time</a:t>
                    </a:r>
                    <a:endParaRPr lang="en-US" sz="1200" dirty="0"/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7362513" y="2514946"/>
                    <a:ext cx="18466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3" name="TextBox 152"/>
                <p:cNvSpPr txBox="1"/>
                <p:nvPr/>
              </p:nvSpPr>
              <p:spPr>
                <a:xfrm>
                  <a:off x="4310337" y="2642452"/>
                  <a:ext cx="27434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</a:t>
                  </a:r>
                  <a:endParaRPr lang="en-US" sz="1050" dirty="0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4446139" y="2462845"/>
                  <a:ext cx="2702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2</a:t>
                  </a: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5605886" y="1198924"/>
                  <a:ext cx="35587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12</a:t>
                  </a:r>
                  <a:endParaRPr lang="en-US" sz="1050" dirty="0"/>
                </a:p>
              </p:txBody>
            </p:sp>
          </p:grpSp>
        </p:grpSp>
        <p:sp>
          <p:nvSpPr>
            <p:cNvPr id="143" name="TextBox 142"/>
            <p:cNvSpPr txBox="1"/>
            <p:nvPr/>
          </p:nvSpPr>
          <p:spPr>
            <a:xfrm>
              <a:off x="5868510" y="2067444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3</a:t>
              </a:r>
              <a:endParaRPr lang="en-US" sz="105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020909" y="1921044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4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730119" y="1144565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11</a:t>
              </a:r>
              <a:endParaRPr lang="en-US" sz="105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572407" y="1285668"/>
              <a:ext cx="3558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10</a:t>
              </a:r>
              <a:endParaRPr lang="en-US" sz="105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6497704" y="1451665"/>
              <a:ext cx="27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9</a:t>
              </a: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8332" y="3406502"/>
            <a:ext cx="9065668" cy="3136055"/>
            <a:chOff x="0" y="3364737"/>
            <a:chExt cx="9065668" cy="3136055"/>
          </a:xfrm>
        </p:grpSpPr>
        <p:sp>
          <p:nvSpPr>
            <p:cNvPr id="197" name="Rectangle 196"/>
            <p:cNvSpPr/>
            <p:nvPr/>
          </p:nvSpPr>
          <p:spPr>
            <a:xfrm>
              <a:off x="5146960" y="3626420"/>
              <a:ext cx="3918708" cy="287437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0" y="3364737"/>
              <a:ext cx="8659043" cy="3049358"/>
              <a:chOff x="235401" y="3339670"/>
              <a:chExt cx="8659043" cy="3049358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235401" y="3339670"/>
                <a:ext cx="8659043" cy="3049358"/>
                <a:chOff x="182610" y="738723"/>
                <a:chExt cx="8659043" cy="3049358"/>
              </a:xfrm>
            </p:grpSpPr>
            <p:grpSp>
              <p:nvGrpSpPr>
                <p:cNvPr id="212" name="Group 211"/>
                <p:cNvGrpSpPr/>
                <p:nvPr/>
              </p:nvGrpSpPr>
              <p:grpSpPr>
                <a:xfrm>
                  <a:off x="182610" y="738723"/>
                  <a:ext cx="8659043" cy="3049358"/>
                  <a:chOff x="174310" y="913023"/>
                  <a:chExt cx="8659043" cy="3049358"/>
                </a:xfrm>
              </p:grpSpPr>
              <p:grpSp>
                <p:nvGrpSpPr>
                  <p:cNvPr id="217" name="Group 216"/>
                  <p:cNvGrpSpPr/>
                  <p:nvPr/>
                </p:nvGrpSpPr>
                <p:grpSpPr>
                  <a:xfrm>
                    <a:off x="174310" y="913023"/>
                    <a:ext cx="3329529" cy="3002449"/>
                    <a:chOff x="50399" y="1103920"/>
                    <a:chExt cx="3329529" cy="3002449"/>
                  </a:xfrm>
                </p:grpSpPr>
                <p:sp>
                  <p:nvSpPr>
                    <p:cNvPr id="228" name="TextBox 227"/>
                    <p:cNvSpPr txBox="1"/>
                    <p:nvPr/>
                  </p:nvSpPr>
                  <p:spPr>
                    <a:xfrm rot="16200000">
                      <a:off x="-141104" y="1336325"/>
                      <a:ext cx="66000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200" dirty="0" smtClean="0"/>
                        <a:t>Signal</a:t>
                      </a:r>
                      <a:endParaRPr lang="en-US" sz="1200" dirty="0"/>
                    </a:p>
                  </p:txBody>
                </p:sp>
                <p:grpSp>
                  <p:nvGrpSpPr>
                    <p:cNvPr id="229" name="Group 228"/>
                    <p:cNvGrpSpPr/>
                    <p:nvPr/>
                  </p:nvGrpSpPr>
                  <p:grpSpPr>
                    <a:xfrm>
                      <a:off x="218803" y="1103920"/>
                      <a:ext cx="3161125" cy="3002449"/>
                      <a:chOff x="218803" y="1103920"/>
                      <a:chExt cx="3161125" cy="3002449"/>
                    </a:xfrm>
                  </p:grpSpPr>
                  <p:grpSp>
                    <p:nvGrpSpPr>
                      <p:cNvPr id="234" name="Group 233"/>
                      <p:cNvGrpSpPr/>
                      <p:nvPr/>
                    </p:nvGrpSpPr>
                    <p:grpSpPr>
                      <a:xfrm flipV="1">
                        <a:off x="1278272" y="1535528"/>
                        <a:ext cx="1759404" cy="1767702"/>
                        <a:chOff x="1261671" y="2050137"/>
                        <a:chExt cx="1759404" cy="1767702"/>
                      </a:xfrm>
                    </p:grpSpPr>
                    <p:sp>
                      <p:nvSpPr>
                        <p:cNvPr id="248" name="Diamond 247"/>
                        <p:cNvSpPr/>
                        <p:nvPr/>
                      </p:nvSpPr>
                      <p:spPr>
                        <a:xfrm>
                          <a:off x="1261671" y="20501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9" name="Diamond 248"/>
                        <p:cNvSpPr/>
                        <p:nvPr/>
                      </p:nvSpPr>
                      <p:spPr>
                        <a:xfrm>
                          <a:off x="1414071" y="22025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0" name="Diamond 249"/>
                        <p:cNvSpPr/>
                        <p:nvPr/>
                      </p:nvSpPr>
                      <p:spPr>
                        <a:xfrm>
                          <a:off x="1566471" y="23549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1" name="Diamond 250"/>
                        <p:cNvSpPr/>
                        <p:nvPr/>
                      </p:nvSpPr>
                      <p:spPr>
                        <a:xfrm>
                          <a:off x="1718871" y="25073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2" name="Diamond 251"/>
                        <p:cNvSpPr/>
                        <p:nvPr/>
                      </p:nvSpPr>
                      <p:spPr>
                        <a:xfrm>
                          <a:off x="1871271" y="26597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3" name="Diamond 252"/>
                        <p:cNvSpPr/>
                        <p:nvPr/>
                      </p:nvSpPr>
                      <p:spPr>
                        <a:xfrm>
                          <a:off x="2023671" y="28121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4" name="Diamond 253"/>
                        <p:cNvSpPr/>
                        <p:nvPr/>
                      </p:nvSpPr>
                      <p:spPr>
                        <a:xfrm>
                          <a:off x="2176071" y="29645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5" name="Diamond 254"/>
                        <p:cNvSpPr/>
                        <p:nvPr/>
                      </p:nvSpPr>
                      <p:spPr>
                        <a:xfrm>
                          <a:off x="2328471" y="31169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6" name="Diamond 255"/>
                        <p:cNvSpPr/>
                        <p:nvPr/>
                      </p:nvSpPr>
                      <p:spPr>
                        <a:xfrm>
                          <a:off x="2480871" y="32693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7" name="Diamond 256"/>
                        <p:cNvSpPr/>
                        <p:nvPr/>
                      </p:nvSpPr>
                      <p:spPr>
                        <a:xfrm>
                          <a:off x="2633271" y="34217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8" name="Diamond 257"/>
                        <p:cNvSpPr/>
                        <p:nvPr/>
                      </p:nvSpPr>
                      <p:spPr>
                        <a:xfrm>
                          <a:off x="2785671" y="35741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59" name="Diamond 258"/>
                        <p:cNvSpPr/>
                        <p:nvPr/>
                      </p:nvSpPr>
                      <p:spPr>
                        <a:xfrm>
                          <a:off x="2938071" y="3726537"/>
                          <a:ext cx="83004" cy="91302"/>
                        </a:xfrm>
                        <a:prstGeom prst="diamond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35" name="Diamond 234"/>
                      <p:cNvSpPr/>
                      <p:nvPr/>
                    </p:nvSpPr>
                    <p:spPr>
                      <a:xfrm flipV="1">
                        <a:off x="1082072" y="3356028"/>
                        <a:ext cx="83004" cy="91302"/>
                      </a:xfrm>
                      <a:prstGeom prst="diamond">
                        <a:avLst/>
                      </a:prstGeom>
                      <a:solidFill>
                        <a:srgbClr val="C0504D"/>
                      </a:soli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236" name="Group 235"/>
                      <p:cNvGrpSpPr/>
                      <p:nvPr/>
                    </p:nvGrpSpPr>
                    <p:grpSpPr>
                      <a:xfrm>
                        <a:off x="578724" y="3365019"/>
                        <a:ext cx="387804" cy="91302"/>
                        <a:chOff x="1234472" y="3813228"/>
                        <a:chExt cx="387804" cy="91302"/>
                      </a:xfrm>
                    </p:grpSpPr>
                    <p:sp>
                      <p:nvSpPr>
                        <p:cNvPr id="245" name="Diamond 244"/>
                        <p:cNvSpPr/>
                        <p:nvPr/>
                      </p:nvSpPr>
                      <p:spPr>
                        <a:xfrm flipV="1">
                          <a:off x="1234472" y="3813228"/>
                          <a:ext cx="83004" cy="91302"/>
                        </a:xfrm>
                        <a:prstGeom prst="diamond">
                          <a:avLst/>
                        </a:prstGeom>
                        <a:solidFill>
                          <a:srgbClr val="00705C"/>
                        </a:solidFill>
                        <a:ln>
                          <a:solidFill>
                            <a:srgbClr val="00705C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6" name="Diamond 245"/>
                        <p:cNvSpPr/>
                        <p:nvPr/>
                      </p:nvSpPr>
                      <p:spPr>
                        <a:xfrm flipV="1">
                          <a:off x="1386872" y="3813228"/>
                          <a:ext cx="83004" cy="91302"/>
                        </a:xfrm>
                        <a:prstGeom prst="diamond">
                          <a:avLst/>
                        </a:prstGeom>
                        <a:solidFill>
                          <a:srgbClr val="00705C"/>
                        </a:solidFill>
                        <a:ln>
                          <a:solidFill>
                            <a:srgbClr val="00705C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247" name="Diamond 246"/>
                        <p:cNvSpPr/>
                        <p:nvPr/>
                      </p:nvSpPr>
                      <p:spPr>
                        <a:xfrm flipV="1">
                          <a:off x="1539272" y="3813228"/>
                          <a:ext cx="83004" cy="91302"/>
                        </a:xfrm>
                        <a:prstGeom prst="diamond">
                          <a:avLst/>
                        </a:prstGeom>
                        <a:solidFill>
                          <a:srgbClr val="00705C"/>
                        </a:solidFill>
                        <a:ln>
                          <a:solidFill>
                            <a:srgbClr val="00705C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sp>
                    <p:nvSpPr>
                      <p:cNvPr id="237" name="TextBox 236"/>
                      <p:cNvSpPr txBox="1"/>
                      <p:nvPr/>
                    </p:nvSpPr>
                    <p:spPr>
                      <a:xfrm>
                        <a:off x="489728" y="3427962"/>
                        <a:ext cx="55626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i="1" dirty="0" smtClean="0"/>
                          <a:t>idle</a:t>
                        </a:r>
                        <a:endParaRPr lang="en-US" sz="1400" i="1" dirty="0"/>
                      </a:p>
                    </p:txBody>
                  </p:sp>
                  <p:sp>
                    <p:nvSpPr>
                      <p:cNvPr id="238" name="TextBox 237"/>
                      <p:cNvSpPr txBox="1"/>
                      <p:nvPr/>
                    </p:nvSpPr>
                    <p:spPr>
                      <a:xfrm>
                        <a:off x="359912" y="2899751"/>
                        <a:ext cx="69372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400" i="1" dirty="0" smtClean="0"/>
                          <a:t>reset</a:t>
                        </a:r>
                        <a:endParaRPr lang="en-US" sz="1400" i="1" dirty="0"/>
                      </a:p>
                    </p:txBody>
                  </p:sp>
                  <p:cxnSp>
                    <p:nvCxnSpPr>
                      <p:cNvPr id="239" name="Straight Arrow Connector 238"/>
                      <p:cNvCxnSpPr/>
                      <p:nvPr/>
                    </p:nvCxnSpPr>
                    <p:spPr>
                      <a:xfrm>
                        <a:off x="937953" y="3170658"/>
                        <a:ext cx="124507" cy="141102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0" name="Straight Arrow Connector 239"/>
                      <p:cNvCxnSpPr/>
                      <p:nvPr/>
                    </p:nvCxnSpPr>
                    <p:spPr>
                      <a:xfrm flipV="1">
                        <a:off x="307130" y="3826369"/>
                        <a:ext cx="3071172" cy="33201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1" name="Straight Arrow Connector 240"/>
                      <p:cNvCxnSpPr/>
                      <p:nvPr/>
                    </p:nvCxnSpPr>
                    <p:spPr>
                      <a:xfrm flipV="1">
                        <a:off x="285209" y="1103920"/>
                        <a:ext cx="13608" cy="2775250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2" name="TextBox 241"/>
                      <p:cNvSpPr txBox="1"/>
                      <p:nvPr/>
                    </p:nvSpPr>
                    <p:spPr>
                      <a:xfrm>
                        <a:off x="2816853" y="3829370"/>
                        <a:ext cx="563075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Time</a:t>
                        </a:r>
                        <a:endParaRPr lang="en-US" sz="1200" dirty="0"/>
                      </a:p>
                    </p:txBody>
                  </p:sp>
                  <p:cxnSp>
                    <p:nvCxnSpPr>
                      <p:cNvPr id="243" name="Straight Connector 242"/>
                      <p:cNvCxnSpPr/>
                      <p:nvPr/>
                    </p:nvCxnSpPr>
                    <p:spPr>
                      <a:xfrm>
                        <a:off x="1145463" y="3751670"/>
                        <a:ext cx="0" cy="157703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4" name="Straight Connector 243"/>
                      <p:cNvCxnSpPr/>
                      <p:nvPr/>
                    </p:nvCxnSpPr>
                    <p:spPr>
                      <a:xfrm flipH="1" flipV="1">
                        <a:off x="218803" y="3422661"/>
                        <a:ext cx="187919" cy="0"/>
                      </a:xfrm>
                      <a:prstGeom prst="line">
                        <a:avLst/>
                      </a:prstGeom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30" name="TextBox 229"/>
                    <p:cNvSpPr txBox="1"/>
                    <p:nvPr/>
                  </p:nvSpPr>
                  <p:spPr>
                    <a:xfrm>
                      <a:off x="1095663" y="3012954"/>
                      <a:ext cx="274346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p:txBody>
                </p:sp>
                <p:sp>
                  <p:nvSpPr>
                    <p:cNvPr id="231" name="TextBox 230"/>
                    <p:cNvSpPr txBox="1"/>
                    <p:nvPr/>
                  </p:nvSpPr>
                  <p:spPr>
                    <a:xfrm>
                      <a:off x="1272967" y="2874850"/>
                      <a:ext cx="270270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50" dirty="0"/>
                        <a:t>2</a:t>
                      </a:r>
                    </a:p>
                  </p:txBody>
                </p:sp>
                <p:sp>
                  <p:nvSpPr>
                    <p:cNvPr id="232" name="TextBox 231"/>
                    <p:cNvSpPr txBox="1"/>
                    <p:nvPr/>
                  </p:nvSpPr>
                  <p:spPr>
                    <a:xfrm>
                      <a:off x="1433667" y="2728450"/>
                      <a:ext cx="270270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50" dirty="0" smtClean="0"/>
                        <a:t>3</a:t>
                      </a:r>
                      <a:endParaRPr lang="en-US" sz="1050" dirty="0"/>
                    </a:p>
                  </p:txBody>
                </p:sp>
                <p:sp>
                  <p:nvSpPr>
                    <p:cNvPr id="233" name="TextBox 232"/>
                    <p:cNvSpPr txBox="1"/>
                    <p:nvPr/>
                  </p:nvSpPr>
                  <p:spPr>
                    <a:xfrm>
                      <a:off x="2714930" y="1353623"/>
                      <a:ext cx="355874" cy="25391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50" dirty="0" smtClean="0"/>
                        <a:t>12</a:t>
                      </a:r>
                      <a:endParaRPr lang="en-US" sz="1050" dirty="0"/>
                    </a:p>
                  </p:txBody>
                </p:sp>
              </p:grpSp>
              <p:grpSp>
                <p:nvGrpSpPr>
                  <p:cNvPr id="218" name="Group 217"/>
                  <p:cNvGrpSpPr/>
                  <p:nvPr/>
                </p:nvGrpSpPr>
                <p:grpSpPr>
                  <a:xfrm>
                    <a:off x="5563707" y="1389536"/>
                    <a:ext cx="3269646" cy="2572845"/>
                    <a:chOff x="4310337" y="1472537"/>
                    <a:chExt cx="3269646" cy="2572845"/>
                  </a:xfrm>
                </p:grpSpPr>
                <p:grpSp>
                  <p:nvGrpSpPr>
                    <p:cNvPr id="219" name="Group 57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4685244" y="1472537"/>
                      <a:ext cx="2413000" cy="2400300"/>
                      <a:chOff x="2349500" y="2940050"/>
                      <a:chExt cx="2413000" cy="2399557"/>
                    </a:xfrm>
                    <a:solidFill>
                      <a:srgbClr val="191919"/>
                    </a:solidFill>
                  </p:grpSpPr>
                  <p:sp>
                    <p:nvSpPr>
                      <p:cNvPr id="225" name="Rectangle 224"/>
                      <p:cNvSpPr/>
                      <p:nvPr/>
                    </p:nvSpPr>
                    <p:spPr bwMode="auto">
                      <a:xfrm flipV="1">
                        <a:off x="2349500" y="2940050"/>
                        <a:ext cx="1346200" cy="1333087"/>
                      </a:xfrm>
                      <a:prstGeom prst="rect">
                        <a:avLst/>
                      </a:prstGeom>
                      <a:solidFill>
                        <a:srgbClr val="E6E6E6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6" name="Rectangle 225"/>
                      <p:cNvSpPr/>
                      <p:nvPr/>
                    </p:nvSpPr>
                    <p:spPr bwMode="auto">
                      <a:xfrm flipV="1">
                        <a:off x="2806700" y="3397109"/>
                        <a:ext cx="1346200" cy="1333087"/>
                      </a:xfrm>
                      <a:prstGeom prst="rect">
                        <a:avLst/>
                      </a:prstGeom>
                      <a:solidFill>
                        <a:srgbClr val="999999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  <p:sp>
                    <p:nvSpPr>
                      <p:cNvPr id="227" name="Rectangle 226"/>
                      <p:cNvSpPr/>
                      <p:nvPr/>
                    </p:nvSpPr>
                    <p:spPr bwMode="auto">
                      <a:xfrm flipV="1">
                        <a:off x="3416300" y="4006520"/>
                        <a:ext cx="1346200" cy="1333087"/>
                      </a:xfrm>
                      <a:prstGeom prst="rect">
                        <a:avLst/>
                      </a:prstGeom>
                      <a:solidFill>
                        <a:srgbClr val="333333"/>
                      </a:solidFill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en-US"/>
                      </a:p>
                    </p:txBody>
                  </p:sp>
                </p:grpSp>
                <p:grpSp>
                  <p:nvGrpSpPr>
                    <p:cNvPr id="220" name="Group 219"/>
                    <p:cNvGrpSpPr/>
                    <p:nvPr/>
                  </p:nvGrpSpPr>
                  <p:grpSpPr>
                    <a:xfrm>
                      <a:off x="6048045" y="2508682"/>
                      <a:ext cx="1531938" cy="1536700"/>
                      <a:chOff x="6048045" y="2508682"/>
                      <a:chExt cx="1531938" cy="1536700"/>
                    </a:xfrm>
                  </p:grpSpPr>
                  <p:cxnSp>
                    <p:nvCxnSpPr>
                      <p:cNvPr id="222" name="Straight Arrow Connector 221"/>
                      <p:cNvCxnSpPr/>
                      <p:nvPr/>
                    </p:nvCxnSpPr>
                    <p:spPr>
                      <a:xfrm rot="5400000" flipH="1" flipV="1">
                        <a:off x="6045664" y="2511063"/>
                        <a:ext cx="1536700" cy="1531938"/>
                      </a:xfrm>
                      <a:prstGeom prst="straightConnector1">
                        <a:avLst/>
                      </a:prstGeom>
                      <a:ln>
                        <a:tailEnd type="arrow"/>
                      </a:ln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23" name="TextBox 222"/>
                      <p:cNvSpPr txBox="1"/>
                      <p:nvPr/>
                    </p:nvSpPr>
                    <p:spPr>
                      <a:xfrm rot="18814664">
                        <a:off x="7143806" y="2695253"/>
                        <a:ext cx="563075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1200" dirty="0" smtClean="0"/>
                          <a:t>Time</a:t>
                        </a:r>
                        <a:endParaRPr lang="en-US" sz="1200" dirty="0"/>
                      </a:p>
                    </p:txBody>
                  </p:sp>
                  <p:sp>
                    <p:nvSpPr>
                      <p:cNvPr id="224" name="TextBox 223"/>
                      <p:cNvSpPr txBox="1"/>
                      <p:nvPr/>
                    </p:nvSpPr>
                    <p:spPr>
                      <a:xfrm>
                        <a:off x="7362513" y="2514946"/>
                        <a:ext cx="18466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221" name="TextBox 220"/>
                    <p:cNvSpPr txBox="1"/>
                    <p:nvPr/>
                  </p:nvSpPr>
                  <p:spPr>
                    <a:xfrm>
                      <a:off x="4310337" y="2642452"/>
                      <a:ext cx="274346" cy="2616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05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1050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3" name="TextBox 212"/>
                <p:cNvSpPr txBox="1"/>
                <p:nvPr/>
              </p:nvSpPr>
              <p:spPr>
                <a:xfrm>
                  <a:off x="2549001" y="1296268"/>
                  <a:ext cx="35587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10</a:t>
                  </a:r>
                  <a:endParaRPr lang="en-US" sz="1050" dirty="0"/>
                </a:p>
              </p:txBody>
            </p:sp>
            <p:sp>
              <p:nvSpPr>
                <p:cNvPr id="214" name="TextBox 213"/>
                <p:cNvSpPr txBox="1"/>
                <p:nvPr/>
              </p:nvSpPr>
              <p:spPr>
                <a:xfrm>
                  <a:off x="2701413" y="1133271"/>
                  <a:ext cx="355874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 smtClean="0"/>
                    <a:t>11</a:t>
                  </a:r>
                  <a:endParaRPr lang="en-US" sz="1050" dirty="0"/>
                </a:p>
              </p:txBody>
            </p:sp>
            <p:sp>
              <p:nvSpPr>
                <p:cNvPr id="215" name="TextBox 214"/>
                <p:cNvSpPr txBox="1"/>
                <p:nvPr/>
              </p:nvSpPr>
              <p:spPr>
                <a:xfrm>
                  <a:off x="1709977" y="2233452"/>
                  <a:ext cx="2702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4</a:t>
                  </a:r>
                </a:p>
              </p:txBody>
            </p:sp>
            <p:sp>
              <p:nvSpPr>
                <p:cNvPr id="216" name="TextBox 215"/>
                <p:cNvSpPr txBox="1"/>
                <p:nvPr/>
              </p:nvSpPr>
              <p:spPr>
                <a:xfrm>
                  <a:off x="2468995" y="1440371"/>
                  <a:ext cx="27027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9</a:t>
                  </a:r>
                </a:p>
              </p:txBody>
            </p:sp>
          </p:grpSp>
          <p:sp>
            <p:nvSpPr>
              <p:cNvPr id="200" name="Diamond 199"/>
              <p:cNvSpPr/>
              <p:nvPr/>
            </p:nvSpPr>
            <p:spPr>
              <a:xfrm flipV="1">
                <a:off x="2103774" y="5385880"/>
                <a:ext cx="83004" cy="9130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Diamond 200"/>
              <p:cNvSpPr/>
              <p:nvPr/>
            </p:nvSpPr>
            <p:spPr>
              <a:xfrm flipV="1">
                <a:off x="2679458" y="4816180"/>
                <a:ext cx="83004" cy="9130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Diamond 201"/>
              <p:cNvSpPr/>
              <p:nvPr/>
            </p:nvSpPr>
            <p:spPr>
              <a:xfrm flipV="1">
                <a:off x="3313274" y="4163478"/>
                <a:ext cx="83004" cy="91302"/>
              </a:xfrm>
              <a:prstGeom prst="diamond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Left Brace 202"/>
              <p:cNvSpPr/>
              <p:nvPr/>
            </p:nvSpPr>
            <p:spPr>
              <a:xfrm rot="13510229">
                <a:off x="2967242" y="3851609"/>
                <a:ext cx="299022" cy="660284"/>
              </a:xfrm>
              <a:prstGeom prst="leftBrac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Left Brace 203"/>
              <p:cNvSpPr/>
              <p:nvPr/>
            </p:nvSpPr>
            <p:spPr>
              <a:xfrm rot="13510229">
                <a:off x="2339398" y="4477117"/>
                <a:ext cx="299022" cy="660284"/>
              </a:xfrm>
              <a:prstGeom prst="leftBrace">
                <a:avLst/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Left Brace 204"/>
              <p:cNvSpPr/>
              <p:nvPr/>
            </p:nvSpPr>
            <p:spPr>
              <a:xfrm rot="13510229">
                <a:off x="1728155" y="5094325"/>
                <a:ext cx="299022" cy="660284"/>
              </a:xfrm>
              <a:prstGeom prst="leftBrace">
                <a:avLst>
                  <a:gd name="adj1" fmla="val 8333"/>
                  <a:gd name="adj2" fmla="val 53470"/>
                </a:avLst>
              </a:prstGeom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2133295" y="5304501"/>
                <a:ext cx="2743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0000"/>
                    </a:solidFill>
                  </a:rPr>
                  <a:t>1</a:t>
                </a:r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2709019" y="4709888"/>
                <a:ext cx="2702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6364215" y="4264677"/>
                <a:ext cx="2702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6790530" y="3802866"/>
                <a:ext cx="2702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0000"/>
                    </a:solidFill>
                  </a:rPr>
                  <a:t>3</a:t>
                </a:r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3348829" y="4088068"/>
                <a:ext cx="27027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srgbClr val="FF0000"/>
                    </a:solidFill>
                  </a:rPr>
                  <a:t>3</a:t>
                </a:r>
                <a:endParaRPr lang="en-US" sz="10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835436" y="3907076"/>
                <a:ext cx="173070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 dirty="0" smtClean="0"/>
                  <a:t>Groups of reads</a:t>
                </a:r>
              </a:p>
              <a:p>
                <a:r>
                  <a:rPr lang="en-US" sz="1400" i="1" dirty="0"/>
                  <a:t>c</a:t>
                </a:r>
                <a:r>
                  <a:rPr lang="en-US" sz="1400" i="1" dirty="0" smtClean="0"/>
                  <a:t>an be averaged</a:t>
                </a:r>
              </a:p>
              <a:p>
                <a:r>
                  <a:rPr lang="en-US" sz="1400" i="1" dirty="0"/>
                  <a:t>o</a:t>
                </a:r>
                <a:r>
                  <a:rPr lang="en-US" sz="1400" i="1" dirty="0" smtClean="0"/>
                  <a:t>n board</a:t>
                </a:r>
                <a:endParaRPr lang="en-US" sz="1400" i="1" dirty="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949583" y="1881084"/>
            <a:ext cx="302759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32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Groupgap</a:t>
            </a:r>
            <a:r>
              <a:rPr lang="en-US" sz="32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n-US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3108120" y="4715687"/>
            <a:ext cx="2731236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n-US" sz="32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Nframes</a:t>
            </a:r>
            <a:r>
              <a:rPr lang="en-US" sz="32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en-US" sz="32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669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0" grpId="0"/>
    </p:bldLst>
  </p:timing>
</p:sld>
</file>

<file path=ppt/theme/theme1.xml><?xml version="1.0" encoding="utf-8"?>
<a:theme xmlns:a="http://schemas.openxmlformats.org/drawingml/2006/main" name="NEW 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ESA Presentation.potx" id="{25DD4EE8-CEC2-4097-877B-2881619AB218}" vid="{3EAF496E-73B5-4530-AD30-F997BCCE29B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DE67DC-0345-49EC-B880-0A483B7BB2AD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f2760952-b3bb-408f-ace6-eb1e07642b8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582352-888A-4727-9B6A-670345A54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E3F8D4-779E-482B-9027-84EA9EAEE0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Presentation.potx</Template>
  <TotalTime>11797</TotalTime>
  <Words>1038</Words>
  <Application>Microsoft Macintosh PowerPoint</Application>
  <PresentationFormat>On-screen Show (4:3)</PresentationFormat>
  <Paragraphs>368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 ESA Presentation</vt:lpstr>
      <vt:lpstr>Detectors of JWST Near IR Instruments</vt:lpstr>
      <vt:lpstr>JWST NIR detectors</vt:lpstr>
      <vt:lpstr>SCAs and FPAs</vt:lpstr>
      <vt:lpstr>Anatomy of a SCA</vt:lpstr>
      <vt:lpstr>Readout Modes</vt:lpstr>
      <vt:lpstr>Non destructive “up the ramp” readout</vt:lpstr>
      <vt:lpstr>Integration &amp; Exposure</vt:lpstr>
      <vt:lpstr>Data Cube</vt:lpstr>
      <vt:lpstr>Dealing with data volume</vt:lpstr>
      <vt:lpstr>Different instruments, different requirement, different readouts patterns</vt:lpstr>
      <vt:lpstr>NIRSpec Low Noise readout : IRS2</vt:lpstr>
      <vt:lpstr>Non ideal behavior  to familiarize with….</vt:lpstr>
      <vt:lpstr>Summary</vt:lpstr>
    </vt:vector>
  </TitlesOfParts>
  <Manager/>
  <Company>ESA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/>
  <cp:keywords/>
  <dc:description/>
  <cp:lastModifiedBy>Marco Sirianni</cp:lastModifiedBy>
  <cp:revision>516</cp:revision>
  <cp:lastPrinted>2016-09-21T19:56:04Z</cp:lastPrinted>
  <dcterms:created xsi:type="dcterms:W3CDTF">2009-03-03T09:28:14Z</dcterms:created>
  <dcterms:modified xsi:type="dcterms:W3CDTF">2016-09-25T21:39:33Z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