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27" r:id="rId2"/>
  </p:sldMasterIdLst>
  <p:notesMasterIdLst>
    <p:notesMasterId r:id="rId33"/>
  </p:notesMasterIdLst>
  <p:sldIdLst>
    <p:sldId id="256" r:id="rId3"/>
    <p:sldId id="312" r:id="rId4"/>
    <p:sldId id="279" r:id="rId5"/>
    <p:sldId id="381" r:id="rId6"/>
    <p:sldId id="280" r:id="rId7"/>
    <p:sldId id="285" r:id="rId8"/>
    <p:sldId id="281" r:id="rId9"/>
    <p:sldId id="301" r:id="rId10"/>
    <p:sldId id="286" r:id="rId11"/>
    <p:sldId id="289" r:id="rId12"/>
    <p:sldId id="349" r:id="rId13"/>
    <p:sldId id="305" r:id="rId14"/>
    <p:sldId id="350" r:id="rId15"/>
    <p:sldId id="380" r:id="rId16"/>
    <p:sldId id="353" r:id="rId17"/>
    <p:sldId id="315" r:id="rId18"/>
    <p:sldId id="310" r:id="rId19"/>
    <p:sldId id="318" r:id="rId20"/>
    <p:sldId id="317" r:id="rId21"/>
    <p:sldId id="320" r:id="rId22"/>
    <p:sldId id="335" r:id="rId23"/>
    <p:sldId id="341" r:id="rId24"/>
    <p:sldId id="342" r:id="rId25"/>
    <p:sldId id="343" r:id="rId26"/>
    <p:sldId id="348" r:id="rId27"/>
    <p:sldId id="368" r:id="rId28"/>
    <p:sldId id="369" r:id="rId29"/>
    <p:sldId id="376" r:id="rId30"/>
    <p:sldId id="377" r:id="rId31"/>
    <p:sldId id="379" r:id="rId32"/>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94660"/>
  </p:normalViewPr>
  <p:slideViewPr>
    <p:cSldViewPr snapToObjects="1">
      <p:cViewPr varScale="1">
        <p:scale>
          <a:sx n="44" d="100"/>
          <a:sy n="44" d="100"/>
        </p:scale>
        <p:origin x="48" y="756"/>
      </p:cViewPr>
      <p:guideLst>
        <p:guide orient="horz" pos="2160"/>
        <p:guide pos="2880"/>
      </p:guideLst>
    </p:cSldViewPr>
  </p:slideViewPr>
  <p:notesTextViewPr>
    <p:cViewPr>
      <p:scale>
        <a:sx n="3" d="2"/>
        <a:sy n="3" d="2"/>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6170FB-DAD4-124B-9371-B84CF008A8C8}" type="datetimeFigureOut">
              <a:rPr lang="fr-FR" smtClean="0"/>
              <a:pPr/>
              <a:t>27/09/2016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B71E92-FA91-074D-A605-5F205D7CBE60}" type="slidenum">
              <a:rPr lang="en-US" smtClean="0"/>
              <a:pPr/>
              <a:t>‹N°›</a:t>
            </a:fld>
            <a:endParaRPr lang="en-US"/>
          </a:p>
        </p:txBody>
      </p:sp>
    </p:spTree>
    <p:extLst>
      <p:ext uri="{BB962C8B-B14F-4D97-AF65-F5344CB8AC3E}">
        <p14:creationId xmlns:p14="http://schemas.microsoft.com/office/powerpoint/2010/main" val="15181494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71E92-FA91-074D-A605-5F205D7CBE60}" type="slidenum">
              <a:rPr lang="en-US" smtClean="0"/>
              <a:pPr/>
              <a:t>1</a:t>
            </a:fld>
            <a:endParaRPr lang="en-US"/>
          </a:p>
        </p:txBody>
      </p:sp>
    </p:spTree>
    <p:extLst>
      <p:ext uri="{BB962C8B-B14F-4D97-AF65-F5344CB8AC3E}">
        <p14:creationId xmlns:p14="http://schemas.microsoft.com/office/powerpoint/2010/main" val="2006892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19</a:t>
            </a:fld>
            <a:endParaRPr lang="en-GB"/>
          </a:p>
        </p:txBody>
      </p:sp>
    </p:spTree>
    <p:extLst>
      <p:ext uri="{BB962C8B-B14F-4D97-AF65-F5344CB8AC3E}">
        <p14:creationId xmlns:p14="http://schemas.microsoft.com/office/powerpoint/2010/main" val="2312575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20</a:t>
            </a:fld>
            <a:endParaRPr lang="en-GB"/>
          </a:p>
        </p:txBody>
      </p:sp>
    </p:spTree>
    <p:extLst>
      <p:ext uri="{BB962C8B-B14F-4D97-AF65-F5344CB8AC3E}">
        <p14:creationId xmlns:p14="http://schemas.microsoft.com/office/powerpoint/2010/main" val="2464440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21</a:t>
            </a:fld>
            <a:endParaRPr lang="en-GB"/>
          </a:p>
        </p:txBody>
      </p:sp>
    </p:spTree>
    <p:extLst>
      <p:ext uri="{BB962C8B-B14F-4D97-AF65-F5344CB8AC3E}">
        <p14:creationId xmlns:p14="http://schemas.microsoft.com/office/powerpoint/2010/main" val="2055031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22</a:t>
            </a:fld>
            <a:endParaRPr lang="en-GB"/>
          </a:p>
        </p:txBody>
      </p:sp>
    </p:spTree>
    <p:extLst>
      <p:ext uri="{BB962C8B-B14F-4D97-AF65-F5344CB8AC3E}">
        <p14:creationId xmlns:p14="http://schemas.microsoft.com/office/powerpoint/2010/main" val="963200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23</a:t>
            </a:fld>
            <a:endParaRPr lang="en-GB"/>
          </a:p>
        </p:txBody>
      </p:sp>
    </p:spTree>
    <p:extLst>
      <p:ext uri="{BB962C8B-B14F-4D97-AF65-F5344CB8AC3E}">
        <p14:creationId xmlns:p14="http://schemas.microsoft.com/office/powerpoint/2010/main" val="1750044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24</a:t>
            </a:fld>
            <a:endParaRPr lang="en-GB"/>
          </a:p>
        </p:txBody>
      </p:sp>
    </p:spTree>
    <p:extLst>
      <p:ext uri="{BB962C8B-B14F-4D97-AF65-F5344CB8AC3E}">
        <p14:creationId xmlns:p14="http://schemas.microsoft.com/office/powerpoint/2010/main" val="2321824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25</a:t>
            </a:fld>
            <a:endParaRPr lang="en-GB"/>
          </a:p>
        </p:txBody>
      </p:sp>
    </p:spTree>
    <p:extLst>
      <p:ext uri="{BB962C8B-B14F-4D97-AF65-F5344CB8AC3E}">
        <p14:creationId xmlns:p14="http://schemas.microsoft.com/office/powerpoint/2010/main" val="421406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26</a:t>
            </a:fld>
            <a:endParaRPr lang="en-GB"/>
          </a:p>
        </p:txBody>
      </p:sp>
    </p:spTree>
    <p:extLst>
      <p:ext uri="{BB962C8B-B14F-4D97-AF65-F5344CB8AC3E}">
        <p14:creationId xmlns:p14="http://schemas.microsoft.com/office/powerpoint/2010/main" val="1401677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27</a:t>
            </a:fld>
            <a:endParaRPr lang="en-GB"/>
          </a:p>
        </p:txBody>
      </p:sp>
    </p:spTree>
    <p:extLst>
      <p:ext uri="{BB962C8B-B14F-4D97-AF65-F5344CB8AC3E}">
        <p14:creationId xmlns:p14="http://schemas.microsoft.com/office/powerpoint/2010/main" val="2961809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dirty="0"/>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28</a:t>
            </a:fld>
            <a:endParaRPr lang="en-GB"/>
          </a:p>
        </p:txBody>
      </p:sp>
    </p:spTree>
    <p:extLst>
      <p:ext uri="{BB962C8B-B14F-4D97-AF65-F5344CB8AC3E}">
        <p14:creationId xmlns:p14="http://schemas.microsoft.com/office/powerpoint/2010/main" val="1995817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2</a:t>
            </a:fld>
            <a:endParaRPr lang="en-GB"/>
          </a:p>
        </p:txBody>
      </p:sp>
    </p:spTree>
    <p:extLst>
      <p:ext uri="{BB962C8B-B14F-4D97-AF65-F5344CB8AC3E}">
        <p14:creationId xmlns:p14="http://schemas.microsoft.com/office/powerpoint/2010/main" val="773467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dirty="0"/>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29</a:t>
            </a:fld>
            <a:endParaRPr lang="en-GB"/>
          </a:p>
        </p:txBody>
      </p:sp>
    </p:spTree>
    <p:extLst>
      <p:ext uri="{BB962C8B-B14F-4D97-AF65-F5344CB8AC3E}">
        <p14:creationId xmlns:p14="http://schemas.microsoft.com/office/powerpoint/2010/main" val="3874303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30</a:t>
            </a:fld>
            <a:endParaRPr lang="en-GB"/>
          </a:p>
        </p:txBody>
      </p:sp>
    </p:spTree>
    <p:extLst>
      <p:ext uri="{BB962C8B-B14F-4D97-AF65-F5344CB8AC3E}">
        <p14:creationId xmlns:p14="http://schemas.microsoft.com/office/powerpoint/2010/main" val="10420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71E92-FA91-074D-A605-5F205D7CBE60}" type="slidenum">
              <a:rPr lang="en-US" smtClean="0"/>
              <a:pPr/>
              <a:t>6</a:t>
            </a:fld>
            <a:endParaRPr lang="en-US"/>
          </a:p>
        </p:txBody>
      </p:sp>
    </p:spTree>
    <p:extLst>
      <p:ext uri="{BB962C8B-B14F-4D97-AF65-F5344CB8AC3E}">
        <p14:creationId xmlns:p14="http://schemas.microsoft.com/office/powerpoint/2010/main" val="190515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B71E92-FA91-074D-A605-5F205D7CBE60}" type="slidenum">
              <a:rPr lang="en-US" smtClean="0"/>
              <a:pPr/>
              <a:t>9</a:t>
            </a:fld>
            <a:endParaRPr lang="en-US"/>
          </a:p>
        </p:txBody>
      </p:sp>
    </p:spTree>
    <p:extLst>
      <p:ext uri="{BB962C8B-B14F-4D97-AF65-F5344CB8AC3E}">
        <p14:creationId xmlns:p14="http://schemas.microsoft.com/office/powerpoint/2010/main" val="286834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11</a:t>
            </a:fld>
            <a:endParaRPr lang="en-GB"/>
          </a:p>
        </p:txBody>
      </p:sp>
    </p:spTree>
    <p:extLst>
      <p:ext uri="{BB962C8B-B14F-4D97-AF65-F5344CB8AC3E}">
        <p14:creationId xmlns:p14="http://schemas.microsoft.com/office/powerpoint/2010/main" val="2729860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dirty="0"/>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13</a:t>
            </a:fld>
            <a:endParaRPr lang="en-GB"/>
          </a:p>
        </p:txBody>
      </p:sp>
    </p:spTree>
    <p:extLst>
      <p:ext uri="{BB962C8B-B14F-4D97-AF65-F5344CB8AC3E}">
        <p14:creationId xmlns:p14="http://schemas.microsoft.com/office/powerpoint/2010/main" val="325114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15</a:t>
            </a:fld>
            <a:endParaRPr lang="en-GB"/>
          </a:p>
        </p:txBody>
      </p:sp>
    </p:spTree>
    <p:extLst>
      <p:ext uri="{BB962C8B-B14F-4D97-AF65-F5344CB8AC3E}">
        <p14:creationId xmlns:p14="http://schemas.microsoft.com/office/powerpoint/2010/main" val="2306168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16</a:t>
            </a:fld>
            <a:endParaRPr lang="en-GB"/>
          </a:p>
        </p:txBody>
      </p:sp>
    </p:spTree>
    <p:extLst>
      <p:ext uri="{BB962C8B-B14F-4D97-AF65-F5344CB8AC3E}">
        <p14:creationId xmlns:p14="http://schemas.microsoft.com/office/powerpoint/2010/main" val="201609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s-CL"/>
          </a:p>
        </p:txBody>
      </p:sp>
      <p:sp>
        <p:nvSpPr>
          <p:cNvPr id="4" name="Espace réservé du numéro de diapositive 3"/>
          <p:cNvSpPr>
            <a:spLocks noGrp="1"/>
          </p:cNvSpPr>
          <p:nvPr>
            <p:ph type="sldNum" sz="quarter" idx="10"/>
          </p:nvPr>
        </p:nvSpPr>
        <p:spPr/>
        <p:txBody>
          <a:bodyPr/>
          <a:lstStyle/>
          <a:p>
            <a:pPr>
              <a:defRPr/>
            </a:pPr>
            <a:fld id="{D116486A-8293-C04E-8D04-41AFC32A88B5}" type="slidenum">
              <a:rPr lang="en-GB" smtClean="0"/>
              <a:pPr>
                <a:defRPr/>
              </a:pPr>
              <a:t>18</a:t>
            </a:fld>
            <a:endParaRPr lang="en-GB"/>
          </a:p>
        </p:txBody>
      </p:sp>
    </p:spTree>
    <p:extLst>
      <p:ext uri="{BB962C8B-B14F-4D97-AF65-F5344CB8AC3E}">
        <p14:creationId xmlns:p14="http://schemas.microsoft.com/office/powerpoint/2010/main" val="3208330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fr-FR"/>
          </a:p>
        </p:txBody>
      </p:sp>
      <p:sp>
        <p:nvSpPr>
          <p:cNvPr id="5" name="Footer Placeholder 4"/>
          <p:cNvSpPr>
            <a:spLocks noGrp="1"/>
          </p:cNvSpPr>
          <p:nvPr>
            <p:ph type="ftr" sz="quarter" idx="11"/>
          </p:nvPr>
        </p:nvSpPr>
        <p:spPr>
          <a:xfrm>
            <a:off x="2483768" y="6333029"/>
            <a:ext cx="5400600" cy="547688"/>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r>
              <a:rPr lang="en-US" dirty="0" smtClean="0"/>
              <a:t>JWST ESAC Workshop, Madrid  26 -28 September 2016</a:t>
            </a:r>
            <a:endParaRPr lang="en-US" dirty="0"/>
          </a:p>
        </p:txBody>
      </p:sp>
      <p:sp>
        <p:nvSpPr>
          <p:cNvPr id="6" name="Slide Number Placeholder 5"/>
          <p:cNvSpPr>
            <a:spLocks noGrp="1"/>
          </p:cNvSpPr>
          <p:nvPr>
            <p:ph type="sldNum" sz="quarter" idx="12"/>
          </p:nvPr>
        </p:nvSpPr>
        <p:spPr>
          <a:xfrm>
            <a:off x="166266" y="6333357"/>
            <a:ext cx="46197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3347219-2EE5-5745-AF78-E1C4A693DC5F}"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BA2BEFC0-F870-9B47-BDA3-40B09ECA9129}" type="datetime1">
              <a:rPr lang="fr-FR"/>
              <a:pPr/>
              <a:t>27/09/2016</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CACCA0C-029C-BF4C-8786-E4A5498658ED}"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0DBF606-A6AF-0242-83EF-503C99AA44CD}" type="datetime1">
              <a:rPr lang="fr-FR"/>
              <a:pPr/>
              <a:t>27/09/2016</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2BD129F-07AD-DF4F-90E0-8632E21AD699}" type="slidenum">
              <a:rPr lang="fr-F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56933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numéro de diapositive 2"/>
          <p:cNvSpPr>
            <a:spLocks noGrp="1"/>
          </p:cNvSpPr>
          <p:nvPr>
            <p:ph type="sldNum" sz="quarter" idx="10"/>
          </p:nvPr>
        </p:nvSpPr>
        <p:spPr/>
        <p:txBody>
          <a:bodyPr/>
          <a:lstStyle/>
          <a:p>
            <a:fld id="{4A2B629A-5428-4BD9-9D94-F92ED1F400F3}" type="slidenum">
              <a:rPr lang="fr-FR" smtClean="0"/>
              <a:t>‹N°›</a:t>
            </a:fld>
            <a:endParaRPr lang="fr-FR"/>
          </a:p>
        </p:txBody>
      </p:sp>
    </p:spTree>
    <p:extLst>
      <p:ext uri="{BB962C8B-B14F-4D97-AF65-F5344CB8AC3E}">
        <p14:creationId xmlns:p14="http://schemas.microsoft.com/office/powerpoint/2010/main" val="4293724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F7BAE7C-08AB-4CC4-853C-D4AF3753DF10}" type="datetimeFigureOut">
              <a:rPr lang="fr-FR" smtClean="0"/>
              <a:t>27/09/2016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D121CB-5693-4E32-BBE7-7342924EBBF3}" type="slidenum">
              <a:rPr lang="fr-FR" smtClean="0"/>
              <a:t>‹N°›</a:t>
            </a:fld>
            <a:endParaRPr lang="fr-FR"/>
          </a:p>
        </p:txBody>
      </p:sp>
    </p:spTree>
    <p:extLst>
      <p:ext uri="{BB962C8B-B14F-4D97-AF65-F5344CB8AC3E}">
        <p14:creationId xmlns:p14="http://schemas.microsoft.com/office/powerpoint/2010/main" val="2615206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7BAE7C-08AB-4CC4-853C-D4AF3753DF10}" type="datetimeFigureOut">
              <a:rPr lang="fr-FR" smtClean="0"/>
              <a:t>27/09/2016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D121CB-5693-4E32-BBE7-7342924EBBF3}" type="slidenum">
              <a:rPr lang="fr-FR" smtClean="0"/>
              <a:t>‹N°›</a:t>
            </a:fld>
            <a:endParaRPr lang="fr-FR"/>
          </a:p>
        </p:txBody>
      </p:sp>
    </p:spTree>
    <p:extLst>
      <p:ext uri="{BB962C8B-B14F-4D97-AF65-F5344CB8AC3E}">
        <p14:creationId xmlns:p14="http://schemas.microsoft.com/office/powerpoint/2010/main" val="3364367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F7BAE7C-08AB-4CC4-853C-D4AF3753DF10}" type="datetimeFigureOut">
              <a:rPr lang="fr-FR" smtClean="0"/>
              <a:t>27/09/2016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D121CB-5693-4E32-BBE7-7342924EBBF3}" type="slidenum">
              <a:rPr lang="fr-FR" smtClean="0"/>
              <a:t>‹N°›</a:t>
            </a:fld>
            <a:endParaRPr lang="fr-FR"/>
          </a:p>
        </p:txBody>
      </p:sp>
    </p:spTree>
    <p:extLst>
      <p:ext uri="{BB962C8B-B14F-4D97-AF65-F5344CB8AC3E}">
        <p14:creationId xmlns:p14="http://schemas.microsoft.com/office/powerpoint/2010/main" val="2500516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F7BAE7C-08AB-4CC4-853C-D4AF3753DF10}" type="datetimeFigureOut">
              <a:rPr lang="fr-FR" smtClean="0"/>
              <a:t>27/09/2016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D121CB-5693-4E32-BBE7-7342924EBBF3}" type="slidenum">
              <a:rPr lang="fr-FR" smtClean="0"/>
              <a:t>‹N°›</a:t>
            </a:fld>
            <a:endParaRPr lang="fr-FR"/>
          </a:p>
        </p:txBody>
      </p:sp>
    </p:spTree>
    <p:extLst>
      <p:ext uri="{BB962C8B-B14F-4D97-AF65-F5344CB8AC3E}">
        <p14:creationId xmlns:p14="http://schemas.microsoft.com/office/powerpoint/2010/main" val="4110615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F7BAE7C-08AB-4CC4-853C-D4AF3753DF10}" type="datetimeFigureOut">
              <a:rPr lang="fr-FR" smtClean="0"/>
              <a:t>27/09/2016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0D121CB-5693-4E32-BBE7-7342924EBBF3}" type="slidenum">
              <a:rPr lang="fr-FR" smtClean="0"/>
              <a:t>‹N°›</a:t>
            </a:fld>
            <a:endParaRPr lang="fr-FR"/>
          </a:p>
        </p:txBody>
      </p:sp>
    </p:spTree>
    <p:extLst>
      <p:ext uri="{BB962C8B-B14F-4D97-AF65-F5344CB8AC3E}">
        <p14:creationId xmlns:p14="http://schemas.microsoft.com/office/powerpoint/2010/main" val="3354956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F7BAE7C-08AB-4CC4-853C-D4AF3753DF10}" type="datetimeFigureOut">
              <a:rPr lang="fr-FR" smtClean="0"/>
              <a:t>27/09/2016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0D121CB-5693-4E32-BBE7-7342924EBBF3}" type="slidenum">
              <a:rPr lang="fr-FR" smtClean="0"/>
              <a:t>‹N°›</a:t>
            </a:fld>
            <a:endParaRPr lang="fr-FR"/>
          </a:p>
        </p:txBody>
      </p:sp>
    </p:spTree>
    <p:extLst>
      <p:ext uri="{BB962C8B-B14F-4D97-AF65-F5344CB8AC3E}">
        <p14:creationId xmlns:p14="http://schemas.microsoft.com/office/powerpoint/2010/main" val="420952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D14E3F9-8F72-464E-BFF6-A7F5C353387A}" type="datetime1">
              <a:rPr lang="fr-FR"/>
              <a:pPr/>
              <a:t>27/09/2016</a:t>
            </a:fld>
            <a:endParaRPr lang="fr-F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069EDB8-3E16-2E42-9C3C-6B92D7EDE6DC}" type="slidenum">
              <a:rPr lang="fr-F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7BAE7C-08AB-4CC4-853C-D4AF3753DF10}" type="datetimeFigureOut">
              <a:rPr lang="fr-FR" smtClean="0"/>
              <a:t>27/09/2016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0D121CB-5693-4E32-BBE7-7342924EBBF3}" type="slidenum">
              <a:rPr lang="fr-FR" smtClean="0"/>
              <a:t>‹N°›</a:t>
            </a:fld>
            <a:endParaRPr lang="fr-FR"/>
          </a:p>
        </p:txBody>
      </p:sp>
    </p:spTree>
    <p:extLst>
      <p:ext uri="{BB962C8B-B14F-4D97-AF65-F5344CB8AC3E}">
        <p14:creationId xmlns:p14="http://schemas.microsoft.com/office/powerpoint/2010/main" val="2524968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F7BAE7C-08AB-4CC4-853C-D4AF3753DF10}" type="datetimeFigureOut">
              <a:rPr lang="fr-FR" smtClean="0"/>
              <a:t>27/09/2016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D121CB-5693-4E32-BBE7-7342924EBBF3}" type="slidenum">
              <a:rPr lang="fr-FR" smtClean="0"/>
              <a:t>‹N°›</a:t>
            </a:fld>
            <a:endParaRPr lang="fr-FR"/>
          </a:p>
        </p:txBody>
      </p:sp>
    </p:spTree>
    <p:extLst>
      <p:ext uri="{BB962C8B-B14F-4D97-AF65-F5344CB8AC3E}">
        <p14:creationId xmlns:p14="http://schemas.microsoft.com/office/powerpoint/2010/main" val="2876782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F7BAE7C-08AB-4CC4-853C-D4AF3753DF10}" type="datetimeFigureOut">
              <a:rPr lang="fr-FR" smtClean="0"/>
              <a:t>27/09/2016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0D121CB-5693-4E32-BBE7-7342924EBBF3}" type="slidenum">
              <a:rPr lang="fr-FR" smtClean="0"/>
              <a:t>‹N°›</a:t>
            </a:fld>
            <a:endParaRPr lang="fr-FR"/>
          </a:p>
        </p:txBody>
      </p:sp>
    </p:spTree>
    <p:extLst>
      <p:ext uri="{BB962C8B-B14F-4D97-AF65-F5344CB8AC3E}">
        <p14:creationId xmlns:p14="http://schemas.microsoft.com/office/powerpoint/2010/main" val="180047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7BAE7C-08AB-4CC4-853C-D4AF3753DF10}" type="datetimeFigureOut">
              <a:rPr lang="fr-FR" smtClean="0"/>
              <a:t>27/09/2016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D121CB-5693-4E32-BBE7-7342924EBBF3}" type="slidenum">
              <a:rPr lang="fr-FR" smtClean="0"/>
              <a:t>‹N°›</a:t>
            </a:fld>
            <a:endParaRPr lang="fr-FR"/>
          </a:p>
        </p:txBody>
      </p:sp>
    </p:spTree>
    <p:extLst>
      <p:ext uri="{BB962C8B-B14F-4D97-AF65-F5344CB8AC3E}">
        <p14:creationId xmlns:p14="http://schemas.microsoft.com/office/powerpoint/2010/main" val="69746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7BAE7C-08AB-4CC4-853C-D4AF3753DF10}" type="datetimeFigureOut">
              <a:rPr lang="fr-FR" smtClean="0"/>
              <a:t>27/09/2016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0D121CB-5693-4E32-BBE7-7342924EBBF3}" type="slidenum">
              <a:rPr lang="fr-FR" smtClean="0"/>
              <a:t>‹N°›</a:t>
            </a:fld>
            <a:endParaRPr lang="fr-FR"/>
          </a:p>
        </p:txBody>
      </p:sp>
    </p:spTree>
    <p:extLst>
      <p:ext uri="{BB962C8B-B14F-4D97-AF65-F5344CB8AC3E}">
        <p14:creationId xmlns:p14="http://schemas.microsoft.com/office/powerpoint/2010/main" val="374550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C7E092A8-3909-B44E-B931-E1A8F7385887}" type="datetime1">
              <a:rPr lang="fr-FR"/>
              <a:pPr/>
              <a:t>27/09/2016</a:t>
            </a:fld>
            <a:endParaRPr lang="fr-FR"/>
          </a:p>
        </p:txBody>
      </p:sp>
      <p:sp>
        <p:nvSpPr>
          <p:cNvPr id="5" name="Footer Placeholder 4"/>
          <p:cNvSpPr>
            <a:spLocks noGrp="1"/>
          </p:cNvSpPr>
          <p:nvPr>
            <p:ph type="ftr" sz="quarter" idx="11"/>
          </p:nvPr>
        </p:nvSpPr>
        <p:spPr>
          <a:xfrm>
            <a:off x="3128893" y="5697537"/>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DAC7CFDC-DDA6-F04E-812D-DAACCBF223A9}"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7EC00C4-C595-9740-9647-39019AA5D2FB}" type="datetime1">
              <a:rPr lang="fr-FR"/>
              <a:pPr/>
              <a:t>27/09/2016</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DFA9089-AA33-4943-917B-5FF8F89E1EEF}"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5272786-4EC5-0947-9D6E-355C404AA19E}" type="datetime1">
              <a:rPr lang="fr-FR"/>
              <a:pPr/>
              <a:t>27/09/2016</a:t>
            </a:fld>
            <a:endParaRPr lang="fr-F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5439751-A2B3-8D4B-9260-8E19A7D35450}"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fr-F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1B949DF6-5188-A745-A400-1B479F1933E8}" type="datetime1">
              <a:rPr lang="fr-FR"/>
              <a:pPr/>
              <a:t>27/09/2016</a:t>
            </a:fld>
            <a:endParaRPr lang="fr-F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02A4328-8539-3A4B-B90E-900E5892B130}"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CF6A896-BA7F-CD4A-93F2-2DDE815FE134}" type="datetime1">
              <a:rPr lang="fr-FR"/>
              <a:pPr/>
              <a:t>27/09/2016</a:t>
            </a:fld>
            <a:endParaRPr lang="fr-F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6BD25BE-1DFB-A445-924F-EE72FFA57FAC}"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17A9FC1-5445-3F4B-BB21-B37E6E9453FC}" type="datetime1">
              <a:rPr lang="fr-FR"/>
              <a:pPr/>
              <a:t>27/09/2016</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98DF4DD3-34BE-274C-B633-6C00DFD644B5}"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876B0BF1-6F92-ED4E-B043-602E93EB7C5B}" type="datetime1">
              <a:rPr lang="fr-FR"/>
              <a:pPr/>
              <a:t>27/09/2016</a:t>
            </a:fld>
            <a:endParaRPr lang="fr-F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6E86EAF-F44F-CF48-B0AC-707EB7698EF5}"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 y="152400"/>
            <a:ext cx="7010400" cy="728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Click to </a:t>
            </a:r>
            <a:r>
              <a:rPr lang="fr-FR" dirty="0" err="1"/>
              <a:t>edit</a:t>
            </a:r>
            <a:r>
              <a:rPr lang="fr-FR" dirty="0"/>
              <a:t> Master </a:t>
            </a:r>
            <a:r>
              <a:rPr lang="fr-FR" dirty="0" err="1"/>
              <a:t>title</a:t>
            </a:r>
            <a:r>
              <a:rPr lang="fr-FR" dirty="0"/>
              <a:t> style</a:t>
            </a:r>
          </a:p>
        </p:txBody>
      </p:sp>
      <p:sp>
        <p:nvSpPr>
          <p:cNvPr id="1027" name="Text Placeholder 2"/>
          <p:cNvSpPr>
            <a:spLocks noGrp="1"/>
          </p:cNvSpPr>
          <p:nvPr>
            <p:ph type="body" idx="1"/>
          </p:nvPr>
        </p:nvSpPr>
        <p:spPr bwMode="auto">
          <a:xfrm>
            <a:off x="678602" y="112595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p:txBody>
      </p:sp>
      <p:pic>
        <p:nvPicPr>
          <p:cNvPr id="1028" name="Picture 33" descr="untitled1"/>
          <p:cNvPicPr>
            <a:picLocks noChangeAspect="1" noChangeArrowheads="1"/>
          </p:cNvPicPr>
          <p:nvPr userDrawn="1"/>
        </p:nvPicPr>
        <p:blipFill>
          <a:blip r:embed="rId15"/>
          <a:srcRect/>
          <a:stretch>
            <a:fillRect/>
          </a:stretch>
        </p:blipFill>
        <p:spPr bwMode="auto">
          <a:xfrm>
            <a:off x="8202613" y="6000750"/>
            <a:ext cx="863600" cy="857250"/>
          </a:xfrm>
          <a:prstGeom prst="rect">
            <a:avLst/>
          </a:prstGeom>
          <a:noFill/>
          <a:ln w="9525">
            <a:noFill/>
            <a:miter lim="800000"/>
            <a:headEnd/>
            <a:tailEnd/>
          </a:ln>
        </p:spPr>
      </p:pic>
      <p:pic>
        <p:nvPicPr>
          <p:cNvPr id="1029" name="Picture 25"/>
          <p:cNvPicPr>
            <a:picLocks noChangeAspect="1" noChangeArrowheads="1"/>
          </p:cNvPicPr>
          <p:nvPr userDrawn="1"/>
        </p:nvPicPr>
        <p:blipFill>
          <a:blip r:embed="rId16"/>
          <a:srcRect/>
          <a:stretch>
            <a:fillRect/>
          </a:stretch>
        </p:blipFill>
        <p:spPr bwMode="auto">
          <a:xfrm>
            <a:off x="139700" y="6355201"/>
            <a:ext cx="482600" cy="358775"/>
          </a:xfrm>
          <a:prstGeom prst="rect">
            <a:avLst/>
          </a:prstGeom>
          <a:noFill/>
          <a:ln w="9525">
            <a:noFill/>
            <a:miter lim="800000"/>
            <a:headEnd/>
            <a:tailEnd/>
          </a:ln>
        </p:spPr>
      </p:pic>
      <p:sp>
        <p:nvSpPr>
          <p:cNvPr id="11" name="Rectangle 4"/>
          <p:cNvSpPr txBox="1">
            <a:spLocks noChangeArrowheads="1"/>
          </p:cNvSpPr>
          <p:nvPr userDrawn="1"/>
        </p:nvSpPr>
        <p:spPr bwMode="auto">
          <a:xfrm>
            <a:off x="678602" y="6132539"/>
            <a:ext cx="1861468" cy="804097"/>
          </a:xfrm>
          <a:prstGeom prst="rect">
            <a:avLst/>
          </a:prstGeom>
          <a:noFill/>
          <a:ln w="9525">
            <a:noFill/>
            <a:miter lim="800000"/>
            <a:headEnd/>
            <a:tailEnd/>
          </a:ln>
          <a:effectLst/>
        </p:spPr>
        <p:txBody>
          <a:bodyPr>
            <a:prstTxWarp prst="textNoShape">
              <a:avLst/>
            </a:prstTxWarp>
          </a:bodyPr>
          <a:lstStyle/>
          <a:p>
            <a:pPr algn="ctr">
              <a:buFont typeface="§ZapfDingbats BT" charset="2"/>
              <a:buNone/>
            </a:pPr>
            <a:r>
              <a:rPr lang="fr-FR" sz="2000" b="1" dirty="0" smtClean="0">
                <a:solidFill>
                  <a:schemeClr val="accent1">
                    <a:lumMod val="75000"/>
                  </a:schemeClr>
                </a:solidFill>
                <a:latin typeface="Calibri" charset="0"/>
              </a:rPr>
              <a:t>MIRI </a:t>
            </a:r>
            <a:r>
              <a:rPr lang="fr-FR" sz="2000" b="1" dirty="0" err="1" smtClean="0">
                <a:solidFill>
                  <a:schemeClr val="accent1">
                    <a:lumMod val="75000"/>
                  </a:schemeClr>
                </a:solidFill>
                <a:latin typeface="Calibri" charset="0"/>
              </a:rPr>
              <a:t>European</a:t>
            </a:r>
            <a:endParaRPr lang="fr-FR" sz="2000" b="1" dirty="0" smtClean="0">
              <a:solidFill>
                <a:schemeClr val="accent1">
                  <a:lumMod val="75000"/>
                </a:schemeClr>
              </a:solidFill>
              <a:latin typeface="Calibri" charset="0"/>
            </a:endParaRPr>
          </a:p>
          <a:p>
            <a:pPr algn="ctr">
              <a:buFont typeface="§ZapfDingbats BT" charset="2"/>
              <a:buNone/>
            </a:pPr>
            <a:r>
              <a:rPr lang="fr-FR" sz="2000" b="1" dirty="0" smtClean="0">
                <a:solidFill>
                  <a:schemeClr val="accent1">
                    <a:lumMod val="75000"/>
                  </a:schemeClr>
                </a:solidFill>
                <a:latin typeface="Calibri" charset="0"/>
              </a:rPr>
              <a:t>Consortium</a:t>
            </a:r>
            <a:endParaRPr lang="fr-FR" sz="2000" b="1" dirty="0">
              <a:solidFill>
                <a:schemeClr val="accent1">
                  <a:lumMod val="75000"/>
                </a:schemeClr>
              </a:solidFill>
              <a:latin typeface="Calibri" charset="0"/>
            </a:endParaRPr>
          </a:p>
        </p:txBody>
      </p:sp>
      <p:grpSp>
        <p:nvGrpSpPr>
          <p:cNvPr id="1031" name="Group 21"/>
          <p:cNvGrpSpPr>
            <a:grpSpLocks/>
          </p:cNvGrpSpPr>
          <p:nvPr userDrawn="1"/>
        </p:nvGrpSpPr>
        <p:grpSpPr bwMode="auto">
          <a:xfrm>
            <a:off x="228600" y="304800"/>
            <a:ext cx="8547100" cy="698500"/>
            <a:chOff x="328" y="392"/>
            <a:chExt cx="5912" cy="440"/>
          </a:xfrm>
        </p:grpSpPr>
        <p:sp>
          <p:nvSpPr>
            <p:cNvPr id="13" name="Arc 13"/>
            <p:cNvSpPr>
              <a:spLocks/>
            </p:cNvSpPr>
            <p:nvPr/>
          </p:nvSpPr>
          <p:spPr bwMode="auto">
            <a:xfrm flipH="1" flipV="1">
              <a:off x="328" y="536"/>
              <a:ext cx="344" cy="29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rgbClr val="FF7E1A"/>
              </a:solidFill>
              <a:round/>
              <a:headEnd/>
              <a:tailEnd/>
            </a:ln>
            <a:effectLst/>
          </p:spPr>
          <p:txBody>
            <a:bodyPr wrap="none" anchor="ctr">
              <a:prstTxWarp prst="textNoShape">
                <a:avLst/>
              </a:prstTxWarp>
            </a:bodyPr>
            <a:lstStyle/>
            <a:p>
              <a:endParaRPr lang="en-US">
                <a:latin typeface="Times" charset="0"/>
              </a:endParaRPr>
            </a:p>
          </p:txBody>
        </p:sp>
        <p:sp>
          <p:nvSpPr>
            <p:cNvPr id="14" name="Line 15"/>
            <p:cNvSpPr>
              <a:spLocks noChangeShapeType="1"/>
            </p:cNvSpPr>
            <p:nvPr/>
          </p:nvSpPr>
          <p:spPr bwMode="auto">
            <a:xfrm flipV="1">
              <a:off x="328" y="392"/>
              <a:ext cx="0" cy="158"/>
            </a:xfrm>
            <a:prstGeom prst="line">
              <a:avLst/>
            </a:prstGeom>
            <a:noFill/>
            <a:ln w="38100">
              <a:solidFill>
                <a:srgbClr val="FF7E1A"/>
              </a:solidFill>
              <a:round/>
              <a:headEnd/>
              <a:tailEnd/>
            </a:ln>
            <a:effectLst/>
          </p:spPr>
          <p:txBody>
            <a:bodyPr wrap="none" anchor="ctr">
              <a:prstTxWarp prst="textNoShape">
                <a:avLst/>
              </a:prstTxWarp>
            </a:bodyPr>
            <a:lstStyle/>
            <a:p>
              <a:pPr fontAlgn="auto">
                <a:spcBef>
                  <a:spcPts val="0"/>
                </a:spcBef>
                <a:spcAft>
                  <a:spcPts val="0"/>
                </a:spcAft>
                <a:defRPr/>
              </a:pPr>
              <a:endParaRPr lang="fr-FR">
                <a:latin typeface="Times" pitchFamily="-107" charset="0"/>
                <a:ea typeface="+mn-ea"/>
                <a:cs typeface="+mn-cs"/>
              </a:endParaRPr>
            </a:p>
          </p:txBody>
        </p:sp>
        <p:sp>
          <p:nvSpPr>
            <p:cNvPr id="15" name="Line 18"/>
            <p:cNvSpPr>
              <a:spLocks noChangeShapeType="1"/>
            </p:cNvSpPr>
            <p:nvPr/>
          </p:nvSpPr>
          <p:spPr bwMode="auto">
            <a:xfrm>
              <a:off x="656" y="832"/>
              <a:ext cx="5584" cy="0"/>
            </a:xfrm>
            <a:prstGeom prst="line">
              <a:avLst/>
            </a:prstGeom>
            <a:noFill/>
            <a:ln w="38100">
              <a:solidFill>
                <a:srgbClr val="FF7E1A"/>
              </a:solidFill>
              <a:round/>
              <a:headEnd/>
              <a:tailEnd/>
            </a:ln>
            <a:effectLst/>
          </p:spPr>
          <p:txBody>
            <a:bodyPr wrap="none" anchor="ctr">
              <a:prstTxWarp prst="textNoShape">
                <a:avLst/>
              </a:prstTxWarp>
            </a:bodyPr>
            <a:lstStyle/>
            <a:p>
              <a:pPr fontAlgn="auto">
                <a:spcBef>
                  <a:spcPts val="0"/>
                </a:spcBef>
                <a:spcAft>
                  <a:spcPts val="0"/>
                </a:spcAft>
                <a:defRPr/>
              </a:pPr>
              <a:endParaRPr lang="fr-FR">
                <a:latin typeface="Times" pitchFamily="-107" charset="0"/>
                <a:ea typeface="+mn-ea"/>
                <a:cs typeface="+mn-cs"/>
              </a:endParaRPr>
            </a:p>
          </p:txBody>
        </p:sp>
      </p:grpSp>
      <p:pic>
        <p:nvPicPr>
          <p:cNvPr id="1032" name="Picture 36" descr="MIRI Logo"/>
          <p:cNvPicPr>
            <a:picLocks noChangeAspect="1" noChangeArrowheads="1"/>
          </p:cNvPicPr>
          <p:nvPr userDrawn="1"/>
        </p:nvPicPr>
        <p:blipFill>
          <a:blip r:embed="rId17"/>
          <a:srcRect/>
          <a:stretch>
            <a:fillRect/>
          </a:stretch>
        </p:blipFill>
        <p:spPr bwMode="auto">
          <a:xfrm>
            <a:off x="8407400" y="152400"/>
            <a:ext cx="660400" cy="690563"/>
          </a:xfrm>
          <a:prstGeom prst="rect">
            <a:avLst/>
          </a:prstGeom>
          <a:noFill/>
          <a:ln w="9525">
            <a:noFill/>
            <a:miter lim="800000"/>
            <a:headEnd/>
            <a:tailEnd/>
          </a:ln>
        </p:spPr>
      </p:pic>
      <p:sp>
        <p:nvSpPr>
          <p:cNvPr id="2" name="Espace réservé du numéro de diapositive 1"/>
          <p:cNvSpPr>
            <a:spLocks noGrp="1"/>
          </p:cNvSpPr>
          <p:nvPr>
            <p:ph type="sldNum" sz="quarter" idx="4"/>
          </p:nvPr>
        </p:nvSpPr>
        <p:spPr>
          <a:xfrm>
            <a:off x="-1331472"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2B629A-5428-4BD9-9D94-F92ED1F400F3}" type="slidenum">
              <a:rPr lang="fr-FR" smtClean="0"/>
              <a:t>‹N°›</a:t>
            </a:fld>
            <a:endParaRPr lang="fr-FR"/>
          </a:p>
        </p:txBody>
      </p:sp>
      <p:pic>
        <p:nvPicPr>
          <p:cNvPr id="3" name="Image 2"/>
          <p:cNvPicPr>
            <a:picLocks noChangeAspect="1"/>
          </p:cNvPicPr>
          <p:nvPr userDrawn="1"/>
        </p:nvPicPr>
        <p:blipFill>
          <a:blip r:embed="rId18"/>
          <a:stretch>
            <a:fillRect/>
          </a:stretch>
        </p:blipFill>
        <p:spPr>
          <a:xfrm>
            <a:off x="2411760" y="6421342"/>
            <a:ext cx="5450296" cy="585267"/>
          </a:xfrm>
          <a:prstGeom prst="rect">
            <a:avLst/>
          </a:prstGeom>
        </p:spPr>
      </p:pic>
      <p:sp>
        <p:nvSpPr>
          <p:cNvPr id="4" name="Espace réservé du pied de page 3"/>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39" r:id="rId13"/>
  </p:sldLayoutIdLst>
  <p:txStyles>
    <p:titleStyle>
      <a:lvl1pPr algn="l" defTabSz="457200" rtl="0" eaLnBrk="0" fontAlgn="base" hangingPunct="0">
        <a:spcBef>
          <a:spcPct val="0"/>
        </a:spcBef>
        <a:spcAft>
          <a:spcPct val="0"/>
        </a:spcAft>
        <a:defRPr sz="3200" b="1" kern="1200">
          <a:solidFill>
            <a:schemeClr val="accent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3200" b="1">
          <a:solidFill>
            <a:schemeClr val="accent1"/>
          </a:solidFill>
          <a:latin typeface="Calibri" pitchFamily="-65"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3200" b="1">
          <a:solidFill>
            <a:schemeClr val="accent1"/>
          </a:solidFill>
          <a:latin typeface="Calibri" pitchFamily="-65"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3200" b="1">
          <a:solidFill>
            <a:schemeClr val="accent1"/>
          </a:solidFill>
          <a:latin typeface="Calibri" pitchFamily="-65"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3200" b="1">
          <a:solidFill>
            <a:schemeClr val="accent1"/>
          </a:solidFill>
          <a:latin typeface="Calibri" pitchFamily="-65" charset="0"/>
          <a:ea typeface="ＭＳ Ｐゴシック" pitchFamily="-65" charset="-128"/>
          <a:cs typeface="ＭＳ Ｐゴシック" pitchFamily="-65" charset="-128"/>
        </a:defRPr>
      </a:lvl5pPr>
      <a:lvl6pPr marL="457200" algn="ctr" defTabSz="457200" rtl="0" fontAlgn="base">
        <a:spcBef>
          <a:spcPct val="0"/>
        </a:spcBef>
        <a:spcAft>
          <a:spcPct val="0"/>
        </a:spcAft>
        <a:defRPr sz="3200" b="1">
          <a:solidFill>
            <a:schemeClr val="accent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3200" b="1">
          <a:solidFill>
            <a:schemeClr val="accent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3200" b="1">
          <a:solidFill>
            <a:schemeClr val="accent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3200" b="1">
          <a:solidFill>
            <a:schemeClr val="accent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BAE7C-08AB-4CC4-853C-D4AF3753DF10}" type="datetimeFigureOut">
              <a:rPr lang="fr-FR" smtClean="0"/>
              <a:t>27/09/2016</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121CB-5693-4E32-BBE7-7342924EBBF3}" type="slidenum">
              <a:rPr lang="fr-FR" smtClean="0"/>
              <a:t>‹N°›</a:t>
            </a:fld>
            <a:endParaRPr lang="fr-FR"/>
          </a:p>
        </p:txBody>
      </p:sp>
    </p:spTree>
    <p:extLst>
      <p:ext uri="{BB962C8B-B14F-4D97-AF65-F5344CB8AC3E}">
        <p14:creationId xmlns:p14="http://schemas.microsoft.com/office/powerpoint/2010/main" val="34796365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oleObject" Target="Tone%20HD:Users:tone:Work:Docs:Projects:NGST_Docs:Science%20WG:exoplanets:MIRI_wp_exoplanets_v4.doc!OLE_LINK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267628" y="34015"/>
            <a:ext cx="8876371" cy="1051913"/>
          </a:xfrm>
        </p:spPr>
        <p:txBody>
          <a:bodyPr/>
          <a:lstStyle/>
          <a:p>
            <a:pPr eaLnBrk="1" hangingPunct="1"/>
            <a:r>
              <a:rPr lang="fr-FR" dirty="0" smtClean="0">
                <a:ea typeface="ＭＳ Ｐゴシック" charset="-128"/>
                <a:cs typeface="ＭＳ Ｐゴシック" charset="-128"/>
              </a:rPr>
              <a:t>MIRI </a:t>
            </a:r>
            <a:r>
              <a:rPr lang="fr-FR" dirty="0" err="1" smtClean="0">
                <a:ea typeface="ＭＳ Ｐゴシック" charset="-128"/>
                <a:cs typeface="ＭＳ Ｐゴシック" charset="-128"/>
              </a:rPr>
              <a:t>Coronagraphs</a:t>
            </a:r>
            <a:endParaRPr lang="fr-FR" dirty="0" smtClean="0">
              <a:ea typeface="ＭＳ Ｐゴシック" charset="-128"/>
              <a:cs typeface="ＭＳ Ｐゴシック" charset="-128"/>
            </a:endParaRPr>
          </a:p>
        </p:txBody>
      </p:sp>
      <p:sp>
        <p:nvSpPr>
          <p:cNvPr id="3" name="Subtitle 2"/>
          <p:cNvSpPr>
            <a:spLocks noGrp="1"/>
          </p:cNvSpPr>
          <p:nvPr>
            <p:ph type="subTitle" idx="1"/>
          </p:nvPr>
        </p:nvSpPr>
        <p:spPr>
          <a:xfrm>
            <a:off x="426127" y="1458273"/>
            <a:ext cx="5076949" cy="1749752"/>
          </a:xfrm>
        </p:spPr>
        <p:txBody>
          <a:bodyPr>
            <a:noAutofit/>
          </a:bodyPr>
          <a:lstStyle/>
          <a:p>
            <a:pPr algn="l" eaLnBrk="1" hangingPunct="1"/>
            <a:r>
              <a:rPr lang="fr-FR" sz="2000" b="1" i="1" dirty="0" smtClean="0">
                <a:solidFill>
                  <a:srgbClr val="898989"/>
                </a:solidFill>
                <a:ea typeface="ＭＳ Ｐゴシック" charset="-128"/>
                <a:cs typeface="ＭＳ Ｐゴシック" charset="-128"/>
              </a:rPr>
              <a:t>Patrice Bouchet</a:t>
            </a:r>
          </a:p>
          <a:p>
            <a:pPr algn="l" eaLnBrk="1" hangingPunct="1"/>
            <a:r>
              <a:rPr lang="fr-FR" sz="2000" b="1" i="1" dirty="0" smtClean="0">
                <a:solidFill>
                  <a:srgbClr val="898989"/>
                </a:solidFill>
                <a:ea typeface="ＭＳ Ｐゴシック" charset="-128"/>
                <a:cs typeface="ＭＳ Ｐゴシック" charset="-128"/>
              </a:rPr>
              <a:t>On </a:t>
            </a:r>
            <a:r>
              <a:rPr lang="fr-FR" sz="2000" b="1" i="1" dirty="0" err="1" smtClean="0">
                <a:solidFill>
                  <a:srgbClr val="898989"/>
                </a:solidFill>
                <a:ea typeface="ＭＳ Ｐゴシック" charset="-128"/>
                <a:cs typeface="ＭＳ Ｐゴシック" charset="-128"/>
              </a:rPr>
              <a:t>behalf</a:t>
            </a:r>
            <a:r>
              <a:rPr lang="fr-FR" sz="2000" b="1" i="1" dirty="0" smtClean="0">
                <a:solidFill>
                  <a:srgbClr val="898989"/>
                </a:solidFill>
                <a:ea typeface="ＭＳ Ｐゴシック" charset="-128"/>
                <a:cs typeface="ＭＳ Ｐゴシック" charset="-128"/>
              </a:rPr>
              <a:t> of Anthony </a:t>
            </a:r>
            <a:r>
              <a:rPr lang="fr-FR" sz="2000" b="1" i="1" dirty="0" err="1" smtClean="0">
                <a:solidFill>
                  <a:srgbClr val="898989"/>
                </a:solidFill>
                <a:ea typeface="ＭＳ Ｐゴシック" charset="-128"/>
                <a:cs typeface="ＭＳ Ｐゴシック" charset="-128"/>
              </a:rPr>
              <a:t>Boccaletti</a:t>
            </a:r>
            <a:r>
              <a:rPr lang="fr-FR" sz="2000" b="1" i="1" dirty="0" smtClean="0">
                <a:solidFill>
                  <a:srgbClr val="898989"/>
                </a:solidFill>
                <a:ea typeface="ＭＳ Ｐゴシック" charset="-128"/>
                <a:cs typeface="ＭＳ Ｐゴシック" charset="-128"/>
              </a:rPr>
              <a:t>, P.-O. </a:t>
            </a:r>
            <a:r>
              <a:rPr lang="fr-FR" sz="2000" b="1" i="1" dirty="0" err="1" smtClean="0">
                <a:solidFill>
                  <a:srgbClr val="898989"/>
                </a:solidFill>
                <a:ea typeface="ＭＳ Ｐゴシック" charset="-128"/>
                <a:cs typeface="ＭＳ Ｐゴシック" charset="-128"/>
              </a:rPr>
              <a:t>Lagage</a:t>
            </a:r>
            <a:r>
              <a:rPr lang="fr-FR" sz="2000" b="1" i="1" dirty="0" smtClean="0">
                <a:solidFill>
                  <a:srgbClr val="898989"/>
                </a:solidFill>
                <a:ea typeface="ＭＳ Ｐゴシック" charset="-128"/>
                <a:cs typeface="ＭＳ Ｐゴシック" charset="-128"/>
              </a:rPr>
              <a:t>, P. </a:t>
            </a:r>
            <a:r>
              <a:rPr lang="fr-FR" sz="2000" b="1" i="1" dirty="0" err="1" smtClean="0">
                <a:solidFill>
                  <a:srgbClr val="898989"/>
                </a:solidFill>
                <a:ea typeface="ＭＳ Ｐゴシック" charset="-128"/>
                <a:cs typeface="ＭＳ Ｐゴシック" charset="-128"/>
              </a:rPr>
              <a:t>Baudoz</a:t>
            </a:r>
            <a:r>
              <a:rPr lang="fr-FR" sz="2000" b="1" i="1" dirty="0">
                <a:solidFill>
                  <a:srgbClr val="898989"/>
                </a:solidFill>
                <a:ea typeface="ＭＳ Ｐゴシック" charset="-128"/>
                <a:cs typeface="ＭＳ Ｐゴシック" charset="-128"/>
              </a:rPr>
              <a:t> </a:t>
            </a:r>
            <a:r>
              <a:rPr lang="fr-FR" sz="2000" b="1" i="1" dirty="0" smtClean="0">
                <a:solidFill>
                  <a:srgbClr val="898989"/>
                </a:solidFill>
                <a:ea typeface="ＭＳ Ｐゴシック" charset="-128"/>
                <a:cs typeface="ＭＳ Ｐゴシック" charset="-128"/>
              </a:rPr>
              <a:t>&amp; the MIRI consortium, Laurent </a:t>
            </a:r>
            <a:r>
              <a:rPr lang="fr-FR" sz="2000" b="1" i="1" dirty="0" err="1" smtClean="0">
                <a:solidFill>
                  <a:srgbClr val="898989"/>
                </a:solidFill>
                <a:ea typeface="ＭＳ Ｐゴシック" charset="-128"/>
                <a:cs typeface="ＭＳ Ｐゴシック" charset="-128"/>
              </a:rPr>
              <a:t>Pueyo</a:t>
            </a:r>
            <a:r>
              <a:rPr lang="fr-FR" sz="2000" b="1" i="1" dirty="0" smtClean="0">
                <a:solidFill>
                  <a:srgbClr val="898989"/>
                </a:solidFill>
                <a:ea typeface="ＭＳ Ｐゴシック" charset="-128"/>
                <a:cs typeface="ＭＳ Ｐゴシック" charset="-128"/>
              </a:rPr>
              <a:t> &amp; the </a:t>
            </a:r>
            <a:r>
              <a:rPr lang="fr-FR" sz="2000" b="1" i="1" dirty="0" err="1" smtClean="0">
                <a:solidFill>
                  <a:srgbClr val="898989"/>
                </a:solidFill>
                <a:ea typeface="ＭＳ Ｐゴシック" charset="-128"/>
                <a:cs typeface="ＭＳ Ｐゴシック" charset="-128"/>
              </a:rPr>
              <a:t>Coronagraphic</a:t>
            </a:r>
            <a:r>
              <a:rPr lang="fr-FR" sz="2000" b="1" i="1" dirty="0" smtClean="0">
                <a:solidFill>
                  <a:srgbClr val="898989"/>
                </a:solidFill>
                <a:ea typeface="ＭＳ Ｐゴシック" charset="-128"/>
                <a:cs typeface="ＭＳ Ｐゴシック" charset="-128"/>
              </a:rPr>
              <a:t> </a:t>
            </a:r>
            <a:r>
              <a:rPr lang="fr-FR" sz="2000" b="1" i="1" dirty="0" err="1" smtClean="0">
                <a:solidFill>
                  <a:srgbClr val="898989"/>
                </a:solidFill>
                <a:ea typeface="ＭＳ Ｐゴシック" charset="-128"/>
                <a:cs typeface="ＭＳ Ｐゴシック" charset="-128"/>
              </a:rPr>
              <a:t>Working</a:t>
            </a:r>
            <a:r>
              <a:rPr lang="fr-FR" sz="2000" b="1" i="1" dirty="0" smtClean="0">
                <a:solidFill>
                  <a:srgbClr val="898989"/>
                </a:solidFill>
                <a:ea typeface="ＭＳ Ｐゴシック" charset="-128"/>
                <a:cs typeface="ＭＳ Ｐゴシック" charset="-128"/>
              </a:rPr>
              <a:t> Group at </a:t>
            </a:r>
            <a:r>
              <a:rPr lang="fr-FR" sz="2000" b="1" i="1" dirty="0" err="1" smtClean="0">
                <a:solidFill>
                  <a:srgbClr val="898989"/>
                </a:solidFill>
                <a:ea typeface="ＭＳ Ｐゴシック" charset="-128"/>
                <a:cs typeface="ＭＳ Ｐゴシック" charset="-128"/>
              </a:rPr>
              <a:t>STScI</a:t>
            </a:r>
            <a:endParaRPr lang="fr-FR" sz="2000" b="1" i="1" dirty="0" smtClean="0">
              <a:solidFill>
                <a:srgbClr val="898989"/>
              </a:solidFill>
              <a:ea typeface="ＭＳ Ｐゴシック" charset="-128"/>
              <a:cs typeface="ＭＳ Ｐゴシック" charset="-128"/>
            </a:endParaRPr>
          </a:p>
        </p:txBody>
      </p:sp>
      <p:pic>
        <p:nvPicPr>
          <p:cNvPr id="7" name="Picture 6"/>
          <p:cNvPicPr>
            <a:picLocks noChangeAspect="1"/>
          </p:cNvPicPr>
          <p:nvPr/>
        </p:nvPicPr>
        <p:blipFill>
          <a:blip r:embed="rId3"/>
          <a:srcRect/>
          <a:stretch>
            <a:fillRect/>
          </a:stretch>
        </p:blipFill>
        <p:spPr bwMode="auto">
          <a:xfrm rot="18576722">
            <a:off x="5638800" y="1828800"/>
            <a:ext cx="3497792" cy="3335643"/>
          </a:xfrm>
          <a:prstGeom prst="rect">
            <a:avLst/>
          </a:prstGeom>
          <a:noFill/>
          <a:ln w="9525">
            <a:noFill/>
            <a:miter lim="800000"/>
            <a:headEnd/>
            <a:tailEnd/>
          </a:ln>
          <a:effectLst/>
        </p:spPr>
      </p:pic>
      <p:sp>
        <p:nvSpPr>
          <p:cNvPr id="8" name="TextBox 7"/>
          <p:cNvSpPr txBox="1"/>
          <p:nvPr/>
        </p:nvSpPr>
        <p:spPr>
          <a:xfrm>
            <a:off x="3039406" y="5894569"/>
            <a:ext cx="184666" cy="369332"/>
          </a:xfrm>
          <a:prstGeom prst="rect">
            <a:avLst/>
          </a:prstGeom>
          <a:noFill/>
        </p:spPr>
        <p:txBody>
          <a:bodyPr wrap="none" rtlCol="0">
            <a:spAutoFit/>
          </a:bodyPr>
          <a:lstStyle/>
          <a:p>
            <a:endParaRPr lang="en-US" dirty="0"/>
          </a:p>
        </p:txBody>
      </p:sp>
      <p:grpSp>
        <p:nvGrpSpPr>
          <p:cNvPr id="9" name="Group 6"/>
          <p:cNvGrpSpPr>
            <a:grpSpLocks/>
          </p:cNvGrpSpPr>
          <p:nvPr/>
        </p:nvGrpSpPr>
        <p:grpSpPr bwMode="auto">
          <a:xfrm>
            <a:off x="405599" y="3794404"/>
            <a:ext cx="2042181" cy="2229657"/>
            <a:chOff x="2154" y="1360"/>
            <a:chExt cx="1890" cy="1914"/>
          </a:xfrm>
        </p:grpSpPr>
        <p:sp>
          <p:nvSpPr>
            <p:cNvPr id="10" name="Rectangle 7"/>
            <p:cNvSpPr>
              <a:spLocks noChangeArrowheads="1"/>
            </p:cNvSpPr>
            <p:nvPr/>
          </p:nvSpPr>
          <p:spPr bwMode="auto">
            <a:xfrm rot="21321541">
              <a:off x="3555" y="2611"/>
              <a:ext cx="443" cy="415"/>
            </a:xfrm>
            <a:prstGeom prst="rect">
              <a:avLst/>
            </a:prstGeom>
            <a:solidFill>
              <a:schemeClr val="bg1"/>
            </a:solidFill>
            <a:ln w="15875">
              <a:solidFill>
                <a:schemeClr val="tx1"/>
              </a:solidFill>
              <a:miter lim="800000"/>
              <a:headEnd/>
              <a:tailEnd/>
            </a:ln>
            <a:effectLst/>
          </p:spPr>
          <p:txBody>
            <a:bodyPr wrap="none" lIns="0" tIns="0" rIns="0" bIns="0" anchor="ctr">
              <a:prstTxWarp prst="textNoShape">
                <a:avLst/>
              </a:prstTxWarp>
            </a:bodyPr>
            <a:lstStyle/>
            <a:p>
              <a:endParaRPr lang="en-US"/>
            </a:p>
          </p:txBody>
        </p:sp>
        <p:pic>
          <p:nvPicPr>
            <p:cNvPr id="11" name="Picture 8"/>
            <p:cNvPicPr>
              <a:picLocks noChangeAspect="1" noChangeArrowheads="1"/>
            </p:cNvPicPr>
            <p:nvPr/>
          </p:nvPicPr>
          <p:blipFill>
            <a:blip r:embed="rId4">
              <a:clrChange>
                <a:clrFrom>
                  <a:srgbClr val="FEFEFE"/>
                </a:clrFrom>
                <a:clrTo>
                  <a:srgbClr val="FEFEFE">
                    <a:alpha val="0"/>
                  </a:srgbClr>
                </a:clrTo>
              </a:clrChange>
            </a:blip>
            <a:srcRect/>
            <a:stretch>
              <a:fillRect/>
            </a:stretch>
          </p:blipFill>
          <p:spPr bwMode="auto">
            <a:xfrm rot="21321541">
              <a:off x="2154" y="1360"/>
              <a:ext cx="1890" cy="1914"/>
            </a:xfrm>
            <a:prstGeom prst="rect">
              <a:avLst/>
            </a:prstGeom>
            <a:noFill/>
            <a:ln w="9525">
              <a:noFill/>
              <a:miter lim="800000"/>
              <a:headEnd/>
              <a:tailEnd/>
            </a:ln>
            <a:effectLst/>
          </p:spPr>
        </p:pic>
        <p:sp>
          <p:nvSpPr>
            <p:cNvPr id="12" name="Rectangle 9"/>
            <p:cNvSpPr>
              <a:spLocks noChangeArrowheads="1"/>
            </p:cNvSpPr>
            <p:nvPr/>
          </p:nvSpPr>
          <p:spPr bwMode="auto">
            <a:xfrm rot="21321541">
              <a:off x="2263" y="1527"/>
              <a:ext cx="1103" cy="1583"/>
            </a:xfrm>
            <a:prstGeom prst="rect">
              <a:avLst/>
            </a:prstGeom>
            <a:solidFill>
              <a:schemeClr val="bg1"/>
            </a:solidFill>
            <a:ln w="19050">
              <a:solidFill>
                <a:schemeClr val="tx1"/>
              </a:solidFill>
              <a:miter lim="800000"/>
              <a:headEnd/>
              <a:tailEnd/>
            </a:ln>
            <a:effectLst/>
          </p:spPr>
          <p:txBody>
            <a:bodyPr wrap="none" lIns="0" tIns="0" rIns="0" bIns="0" anchor="ctr">
              <a:prstTxWarp prst="textNoShape">
                <a:avLst/>
              </a:prstTxWarp>
            </a:bodyPr>
            <a:lstStyle/>
            <a:p>
              <a:endParaRPr lang="en-US"/>
            </a:p>
          </p:txBody>
        </p:sp>
      </p:grpSp>
      <p:pic>
        <p:nvPicPr>
          <p:cNvPr id="13" name="Picture 4"/>
          <p:cNvPicPr>
            <a:picLocks noChangeAspect="1"/>
          </p:cNvPicPr>
          <p:nvPr/>
        </p:nvPicPr>
        <p:blipFill>
          <a:blip r:embed="rId5"/>
          <a:srcRect l="18814" t="37298" r="6271" b="15597"/>
          <a:stretch>
            <a:fillRect/>
          </a:stretch>
        </p:blipFill>
        <p:spPr bwMode="auto">
          <a:xfrm>
            <a:off x="3567099" y="4583084"/>
            <a:ext cx="2119450" cy="1232349"/>
          </a:xfrm>
          <a:prstGeom prst="rect">
            <a:avLst/>
          </a:prstGeom>
          <a:noFill/>
          <a:ln w="9525">
            <a:noFill/>
            <a:miter lim="800000"/>
            <a:headEnd/>
            <a:tailEnd/>
          </a:ln>
        </p:spPr>
      </p:pic>
      <p:sp>
        <p:nvSpPr>
          <p:cNvPr id="25" name="Notched Right Arrow 24"/>
          <p:cNvSpPr/>
          <p:nvPr/>
        </p:nvSpPr>
        <p:spPr>
          <a:xfrm rot="1103261">
            <a:off x="2489034" y="4853636"/>
            <a:ext cx="999194" cy="385770"/>
          </a:xfrm>
          <a:prstGeom prst="notchedRightArrow">
            <a:avLst>
              <a:gd name="adj1" fmla="val 56583"/>
              <a:gd name="adj2" fmla="val 10267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Notched Right Arrow 25"/>
          <p:cNvSpPr/>
          <p:nvPr/>
        </p:nvSpPr>
        <p:spPr>
          <a:xfrm rot="19301234">
            <a:off x="5065097" y="4090328"/>
            <a:ext cx="999194" cy="385770"/>
          </a:xfrm>
          <a:prstGeom prst="notchedRightArrow">
            <a:avLst>
              <a:gd name="adj1" fmla="val 56583"/>
              <a:gd name="adj2" fmla="val 10267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ZoneTexte 1"/>
          <p:cNvSpPr txBox="1"/>
          <p:nvPr/>
        </p:nvSpPr>
        <p:spPr>
          <a:xfrm>
            <a:off x="221909" y="6372036"/>
            <a:ext cx="228817" cy="369332"/>
          </a:xfrm>
          <a:prstGeom prst="rect">
            <a:avLst/>
          </a:prstGeom>
          <a:noFill/>
        </p:spPr>
        <p:txBody>
          <a:bodyPr wrap="square" rtlCol="0">
            <a:spAutoFit/>
          </a:bodyPr>
          <a:lstStyle/>
          <a:p>
            <a:r>
              <a:rPr lang="fr-FR" dirty="0" smtClean="0"/>
              <a:t>1</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of MIRI-4QPM at 11.4 </a:t>
            </a:r>
            <a:r>
              <a:rPr lang="en-US" dirty="0" smtClean="0">
                <a:latin typeface="Symbol" charset="2"/>
                <a:cs typeface="Symbol" charset="2"/>
              </a:rPr>
              <a:t>m</a:t>
            </a:r>
            <a:r>
              <a:rPr lang="en-US" dirty="0" smtClean="0">
                <a:cs typeface="Symbol" charset="2"/>
              </a:rPr>
              <a:t>m</a:t>
            </a:r>
            <a:endParaRPr lang="en-US" dirty="0">
              <a:cs typeface="Symbol" charset="2"/>
            </a:endParaRPr>
          </a:p>
        </p:txBody>
      </p:sp>
      <p:pic>
        <p:nvPicPr>
          <p:cNvPr id="15" name="Picture 14"/>
          <p:cNvPicPr>
            <a:picLocks noChangeAspect="1"/>
          </p:cNvPicPr>
          <p:nvPr/>
        </p:nvPicPr>
        <p:blipFill>
          <a:blip r:embed="rId2"/>
          <a:stretch>
            <a:fillRect/>
          </a:stretch>
        </p:blipFill>
        <p:spPr>
          <a:xfrm>
            <a:off x="152400" y="1181408"/>
            <a:ext cx="8660550" cy="5400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sz="2954" dirty="0"/>
              <a:t>OPERATIONS</a:t>
            </a:r>
          </a:p>
        </p:txBody>
      </p:sp>
      <p:sp>
        <p:nvSpPr>
          <p:cNvPr id="3" name="Espace réservé du contenu 2"/>
          <p:cNvSpPr>
            <a:spLocks noGrp="1"/>
          </p:cNvSpPr>
          <p:nvPr>
            <p:ph idx="1"/>
          </p:nvPr>
        </p:nvSpPr>
        <p:spPr>
          <a:xfrm>
            <a:off x="630732" y="1124744"/>
            <a:ext cx="8225898" cy="5733256"/>
          </a:xfrm>
          <a:solidFill>
            <a:schemeClr val="bg1"/>
          </a:solidFill>
        </p:spPr>
        <p:txBody>
          <a:bodyPr/>
          <a:lstStyle/>
          <a:p>
            <a:r>
              <a:rPr lang="es-CL" sz="2800" dirty="0" err="1" smtClean="0"/>
              <a:t>For</a:t>
            </a:r>
            <a:r>
              <a:rPr lang="es-CL" sz="2800" dirty="0" smtClean="0"/>
              <a:t> </a:t>
            </a:r>
            <a:r>
              <a:rPr lang="es-CL" sz="2800" dirty="0" err="1" smtClean="0"/>
              <a:t>optimal</a:t>
            </a:r>
            <a:r>
              <a:rPr lang="es-CL" sz="2800" dirty="0" smtClean="0"/>
              <a:t> performances, </a:t>
            </a:r>
            <a:r>
              <a:rPr lang="es-CL" sz="2800" dirty="0" err="1" smtClean="0"/>
              <a:t>the</a:t>
            </a:r>
            <a:r>
              <a:rPr lang="es-CL" sz="2800" dirty="0" smtClean="0"/>
              <a:t> target </a:t>
            </a:r>
            <a:r>
              <a:rPr lang="es-CL" sz="2800" dirty="0" err="1" smtClean="0"/>
              <a:t>object</a:t>
            </a:r>
            <a:r>
              <a:rPr lang="es-CL" sz="2800" dirty="0" smtClean="0"/>
              <a:t> has to be </a:t>
            </a:r>
            <a:r>
              <a:rPr lang="es-CL" sz="2800" dirty="0" err="1" smtClean="0"/>
              <a:t>positioned</a:t>
            </a:r>
            <a:r>
              <a:rPr lang="es-CL" sz="2800" dirty="0" smtClean="0"/>
              <a:t> as </a:t>
            </a:r>
            <a:r>
              <a:rPr lang="es-CL" sz="2800" dirty="0" err="1" smtClean="0"/>
              <a:t>close</a:t>
            </a:r>
            <a:r>
              <a:rPr lang="es-CL" sz="2800" dirty="0" smtClean="0"/>
              <a:t> to </a:t>
            </a:r>
            <a:r>
              <a:rPr lang="es-CL" sz="2800" dirty="0" err="1" smtClean="0"/>
              <a:t>the</a:t>
            </a:r>
            <a:r>
              <a:rPr lang="es-CL" sz="2800" dirty="0" smtClean="0"/>
              <a:t> center of </a:t>
            </a:r>
            <a:r>
              <a:rPr lang="es-CL" sz="2800" dirty="0" err="1" smtClean="0"/>
              <a:t>the</a:t>
            </a:r>
            <a:r>
              <a:rPr lang="es-CL" sz="2800" dirty="0" smtClean="0"/>
              <a:t> 4QPM as </a:t>
            </a:r>
            <a:r>
              <a:rPr lang="es-CL" sz="2800" dirty="0" err="1" smtClean="0"/>
              <a:t>possible</a:t>
            </a:r>
            <a:r>
              <a:rPr lang="es-CL" sz="2800" dirty="0" smtClean="0"/>
              <a:t>.</a:t>
            </a:r>
          </a:p>
          <a:p>
            <a:r>
              <a:rPr lang="es-CL" sz="2800" dirty="0" err="1" smtClean="0"/>
              <a:t>The</a:t>
            </a:r>
            <a:r>
              <a:rPr lang="es-CL" sz="2800" dirty="0" smtClean="0"/>
              <a:t> </a:t>
            </a:r>
            <a:r>
              <a:rPr lang="es-CL" sz="2800" dirty="0" err="1" smtClean="0"/>
              <a:t>reference</a:t>
            </a:r>
            <a:r>
              <a:rPr lang="es-CL" sz="2800" dirty="0" smtClean="0"/>
              <a:t> </a:t>
            </a:r>
            <a:r>
              <a:rPr lang="es-CL" sz="2800" dirty="0" err="1" smtClean="0"/>
              <a:t>star</a:t>
            </a:r>
            <a:r>
              <a:rPr lang="es-CL" sz="2800" dirty="0" smtClean="0"/>
              <a:t> </a:t>
            </a:r>
            <a:r>
              <a:rPr lang="es-CL" sz="2800" dirty="0" err="1" smtClean="0"/>
              <a:t>used</a:t>
            </a:r>
            <a:r>
              <a:rPr lang="es-CL" sz="2800" dirty="0" smtClean="0"/>
              <a:t> </a:t>
            </a:r>
            <a:r>
              <a:rPr lang="es-CL" sz="2800" dirty="0" err="1" smtClean="0"/>
              <a:t>for</a:t>
            </a:r>
            <a:r>
              <a:rPr lang="es-CL" sz="2800" dirty="0" smtClean="0"/>
              <a:t> </a:t>
            </a:r>
            <a:r>
              <a:rPr lang="es-CL" sz="2800" dirty="0" err="1" smtClean="0"/>
              <a:t>subtraction</a:t>
            </a:r>
            <a:r>
              <a:rPr lang="es-CL" sz="2800" dirty="0" smtClean="0"/>
              <a:t> </a:t>
            </a:r>
            <a:r>
              <a:rPr lang="es-CL" sz="2800" dirty="0" err="1" smtClean="0"/>
              <a:t>must</a:t>
            </a:r>
            <a:r>
              <a:rPr lang="es-CL" sz="2800" dirty="0" smtClean="0"/>
              <a:t> </a:t>
            </a:r>
            <a:r>
              <a:rPr lang="es-CL" sz="2800" dirty="0" err="1" smtClean="0"/>
              <a:t>also</a:t>
            </a:r>
            <a:r>
              <a:rPr lang="es-CL" sz="2800" dirty="0" smtClean="0"/>
              <a:t> be as </a:t>
            </a:r>
            <a:r>
              <a:rPr lang="es-CL" sz="2800" dirty="0" err="1" smtClean="0"/>
              <a:t>close</a:t>
            </a:r>
            <a:r>
              <a:rPr lang="es-CL" sz="2800" dirty="0" smtClean="0"/>
              <a:t> as </a:t>
            </a:r>
            <a:r>
              <a:rPr lang="es-CL" sz="2800" dirty="0" err="1" smtClean="0"/>
              <a:t>possible</a:t>
            </a:r>
            <a:r>
              <a:rPr lang="es-CL" sz="2800" dirty="0" smtClean="0"/>
              <a:t> to </a:t>
            </a:r>
            <a:r>
              <a:rPr lang="es-CL" sz="2800" dirty="0" err="1" smtClean="0"/>
              <a:t>the</a:t>
            </a:r>
            <a:r>
              <a:rPr lang="es-CL" sz="2800" dirty="0" smtClean="0"/>
              <a:t> target.</a:t>
            </a:r>
          </a:p>
          <a:p>
            <a:pPr marL="0" indent="0">
              <a:buNone/>
            </a:pPr>
            <a:r>
              <a:rPr lang="es-CL" dirty="0" smtClean="0">
                <a:solidFill>
                  <a:srgbClr val="FF0000"/>
                </a:solidFill>
                <a:sym typeface="Wingdings" panose="05000000000000000000" pitchFamily="2" charset="2"/>
              </a:rPr>
              <a:t> </a:t>
            </a:r>
            <a:r>
              <a:rPr lang="es-CL" dirty="0" err="1" smtClean="0">
                <a:solidFill>
                  <a:srgbClr val="FF0000"/>
                </a:solidFill>
              </a:rPr>
              <a:t>Challenging</a:t>
            </a:r>
            <a:r>
              <a:rPr lang="es-CL" dirty="0" smtClean="0">
                <a:solidFill>
                  <a:srgbClr val="FF0000"/>
                </a:solidFill>
              </a:rPr>
              <a:t> </a:t>
            </a:r>
            <a:r>
              <a:rPr lang="es-CL" dirty="0" err="1" smtClean="0">
                <a:solidFill>
                  <a:srgbClr val="FF0000"/>
                </a:solidFill>
              </a:rPr>
              <a:t>because</a:t>
            </a:r>
            <a:r>
              <a:rPr lang="es-CL" dirty="0" smtClean="0">
                <a:solidFill>
                  <a:srgbClr val="FF0000"/>
                </a:solidFill>
              </a:rPr>
              <a:t>:</a:t>
            </a:r>
          </a:p>
          <a:p>
            <a:pPr marL="668232" lvl="1" indent="-316531">
              <a:buFont typeface="+mj-lt"/>
              <a:buAutoNum type="arabicPeriod"/>
            </a:pPr>
            <a:r>
              <a:rPr lang="es-CL" sz="2400" dirty="0" err="1" smtClean="0"/>
              <a:t>Limited</a:t>
            </a:r>
            <a:r>
              <a:rPr lang="es-CL" sz="2400" dirty="0" smtClean="0"/>
              <a:t> </a:t>
            </a:r>
            <a:r>
              <a:rPr lang="es-CL" sz="2400" dirty="0" err="1" smtClean="0"/>
              <a:t>slew</a:t>
            </a:r>
            <a:r>
              <a:rPr lang="es-CL" sz="2400" dirty="0" smtClean="0"/>
              <a:t> </a:t>
            </a:r>
            <a:r>
              <a:rPr lang="es-CL" sz="2400" dirty="0" err="1" smtClean="0"/>
              <a:t>accuracy</a:t>
            </a:r>
            <a:endParaRPr lang="es-CL" sz="2400" dirty="0" smtClean="0"/>
          </a:p>
          <a:p>
            <a:pPr marL="668232" lvl="1" indent="-316531">
              <a:buFont typeface="+mj-lt"/>
              <a:buAutoNum type="arabicPeriod"/>
            </a:pPr>
            <a:r>
              <a:rPr lang="es-CL" sz="2400" dirty="0" err="1" smtClean="0"/>
              <a:t>The</a:t>
            </a:r>
            <a:r>
              <a:rPr lang="es-CL" sz="2400" dirty="0" smtClean="0"/>
              <a:t> 4QPM induces a non linear </a:t>
            </a:r>
            <a:r>
              <a:rPr lang="es-CL" sz="2400" dirty="0" err="1" smtClean="0"/>
              <a:t>distortion</a:t>
            </a:r>
            <a:r>
              <a:rPr lang="es-CL" sz="2400" dirty="0" smtClean="0"/>
              <a:t> of </a:t>
            </a:r>
            <a:r>
              <a:rPr lang="es-CL" sz="2400" dirty="0" err="1" smtClean="0"/>
              <a:t>the</a:t>
            </a:r>
            <a:r>
              <a:rPr lang="es-CL" sz="2400" dirty="0" smtClean="0"/>
              <a:t> PSF, </a:t>
            </a:r>
            <a:r>
              <a:rPr lang="es-CL" sz="2400" dirty="0" err="1" smtClean="0"/>
              <a:t>effectively</a:t>
            </a:r>
            <a:r>
              <a:rPr lang="es-CL" sz="2400" dirty="0" smtClean="0"/>
              <a:t> </a:t>
            </a:r>
            <a:r>
              <a:rPr lang="es-CL" sz="2400" dirty="0" err="1" smtClean="0"/>
              <a:t>limiting</a:t>
            </a:r>
            <a:r>
              <a:rPr lang="es-CL" sz="2400" dirty="0" smtClean="0"/>
              <a:t> </a:t>
            </a:r>
            <a:r>
              <a:rPr lang="es-CL" sz="2400" dirty="0" err="1" smtClean="0"/>
              <a:t>our</a:t>
            </a:r>
            <a:r>
              <a:rPr lang="es-CL" sz="2400" dirty="0" smtClean="0"/>
              <a:t> </a:t>
            </a:r>
            <a:r>
              <a:rPr lang="es-CL" sz="2400" dirty="0" err="1" smtClean="0"/>
              <a:t>ability</a:t>
            </a:r>
            <a:r>
              <a:rPr lang="es-CL" sz="2400" dirty="0" smtClean="0"/>
              <a:t> to </a:t>
            </a:r>
            <a:r>
              <a:rPr lang="es-CL" sz="2400" dirty="0" err="1" smtClean="0"/>
              <a:t>precisely</a:t>
            </a:r>
            <a:r>
              <a:rPr lang="es-CL" sz="2400" dirty="0" smtClean="0"/>
              <a:t> </a:t>
            </a:r>
            <a:r>
              <a:rPr lang="es-CL" sz="2400" dirty="0" err="1" smtClean="0"/>
              <a:t>measure</a:t>
            </a:r>
            <a:r>
              <a:rPr lang="es-CL" sz="2400" dirty="0" smtClean="0"/>
              <a:t> </a:t>
            </a:r>
            <a:r>
              <a:rPr lang="es-CL" sz="2400" dirty="0" err="1" smtClean="0"/>
              <a:t>the</a:t>
            </a:r>
            <a:r>
              <a:rPr lang="es-CL" sz="2400" dirty="0" smtClean="0"/>
              <a:t> </a:t>
            </a:r>
            <a:r>
              <a:rPr lang="es-CL" sz="2400" dirty="0" err="1" smtClean="0"/>
              <a:t>centroid</a:t>
            </a:r>
            <a:r>
              <a:rPr lang="es-CL" sz="2400" dirty="0" smtClean="0"/>
              <a:t> (</a:t>
            </a:r>
            <a:r>
              <a:rPr lang="es-CL" sz="2400" dirty="0" err="1" smtClean="0"/>
              <a:t>for</a:t>
            </a:r>
            <a:r>
              <a:rPr lang="es-CL" sz="2400" dirty="0" smtClean="0"/>
              <a:t> positions ≤ 500mas)</a:t>
            </a:r>
          </a:p>
          <a:p>
            <a:pPr marL="668232" lvl="1" indent="-316531">
              <a:buFont typeface="+mj-lt"/>
              <a:buAutoNum type="arabicPeriod"/>
            </a:pPr>
            <a:r>
              <a:rPr lang="es-CL" sz="2400" dirty="0" err="1" smtClean="0"/>
              <a:t>The</a:t>
            </a:r>
            <a:r>
              <a:rPr lang="es-CL" sz="2400" dirty="0" smtClean="0"/>
              <a:t> position of </a:t>
            </a:r>
            <a:r>
              <a:rPr lang="es-CL" sz="2400" dirty="0" err="1" smtClean="0"/>
              <a:t>the</a:t>
            </a:r>
            <a:r>
              <a:rPr lang="es-CL" sz="2400" dirty="0" smtClean="0"/>
              <a:t> center of </a:t>
            </a:r>
            <a:r>
              <a:rPr lang="es-CL" sz="2400" dirty="0" err="1" smtClean="0"/>
              <a:t>the</a:t>
            </a:r>
            <a:r>
              <a:rPr lang="es-CL" sz="2400" dirty="0" smtClean="0"/>
              <a:t> 4QPM </a:t>
            </a:r>
            <a:r>
              <a:rPr lang="es-CL" sz="2400" dirty="0" err="1" smtClean="0"/>
              <a:t>is</a:t>
            </a:r>
            <a:r>
              <a:rPr lang="es-CL" sz="2400" dirty="0" smtClean="0"/>
              <a:t> </a:t>
            </a:r>
            <a:r>
              <a:rPr lang="es-CL" sz="2400" dirty="0" err="1" smtClean="0"/>
              <a:t>only</a:t>
            </a:r>
            <a:r>
              <a:rPr lang="es-CL" sz="2400" dirty="0" smtClean="0"/>
              <a:t> </a:t>
            </a:r>
            <a:r>
              <a:rPr lang="es-CL" sz="2400" dirty="0" err="1" smtClean="0"/>
              <a:t>known</a:t>
            </a:r>
            <a:r>
              <a:rPr lang="es-CL" sz="2400" dirty="0" smtClean="0"/>
              <a:t> to </a:t>
            </a:r>
            <a:r>
              <a:rPr lang="es-CL" sz="2400" dirty="0" err="1" smtClean="0"/>
              <a:t>within</a:t>
            </a:r>
            <a:r>
              <a:rPr lang="es-CL" sz="2400" dirty="0" smtClean="0"/>
              <a:t> 1 – 2 mas.</a:t>
            </a:r>
            <a:endParaRPr lang="es-CL" sz="2400" dirty="0"/>
          </a:p>
        </p:txBody>
      </p:sp>
      <p:sp>
        <p:nvSpPr>
          <p:cNvPr id="4" name="Rectangle 3"/>
          <p:cNvSpPr/>
          <p:nvPr/>
        </p:nvSpPr>
        <p:spPr>
          <a:xfrm>
            <a:off x="160427" y="6309320"/>
            <a:ext cx="424027" cy="369332"/>
          </a:xfrm>
          <a:prstGeom prst="rect">
            <a:avLst/>
          </a:prstGeom>
        </p:spPr>
        <p:txBody>
          <a:bodyPr wrap="none">
            <a:spAutoFit/>
          </a:bodyPr>
          <a:lstStyle/>
          <a:p>
            <a:r>
              <a:rPr lang="es-CL" dirty="0" smtClean="0"/>
              <a:t>11</a:t>
            </a:r>
            <a:endParaRPr lang="es-CL" dirty="0"/>
          </a:p>
        </p:txBody>
      </p:sp>
    </p:spTree>
    <p:extLst>
      <p:ext uri="{BB962C8B-B14F-4D97-AF65-F5344CB8AC3E}">
        <p14:creationId xmlns:p14="http://schemas.microsoft.com/office/powerpoint/2010/main" val="92028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fr-FR" dirty="0" err="1" smtClean="0">
                <a:ea typeface="ＭＳ Ｐゴシック" charset="-128"/>
                <a:cs typeface="ＭＳ Ｐゴシック" charset="-128"/>
              </a:rPr>
              <a:t>Operation</a:t>
            </a:r>
            <a:r>
              <a:rPr lang="fr-FR" dirty="0" smtClean="0">
                <a:ea typeface="ＭＳ Ｐゴシック" charset="-128"/>
                <a:cs typeface="ＭＳ Ｐゴシック" charset="-128"/>
              </a:rPr>
              <a:t> : </a:t>
            </a:r>
            <a:r>
              <a:rPr lang="fr-FR" dirty="0" err="1" smtClean="0">
                <a:ea typeface="ＭＳ Ｐゴシック" charset="-128"/>
                <a:cs typeface="ＭＳ Ｐゴシック" charset="-128"/>
              </a:rPr>
              <a:t>peakup</a:t>
            </a:r>
            <a:endParaRPr lang="fr-FR" dirty="0" smtClean="0">
              <a:ea typeface="ＭＳ Ｐゴシック" charset="-128"/>
              <a:cs typeface="ＭＳ Ｐゴシック" charset="-128"/>
            </a:endParaRPr>
          </a:p>
        </p:txBody>
      </p:sp>
      <p:sp>
        <p:nvSpPr>
          <p:cNvPr id="4" name="Rectangle 2"/>
          <p:cNvSpPr txBox="1">
            <a:spLocks noChangeArrowheads="1"/>
          </p:cNvSpPr>
          <p:nvPr/>
        </p:nvSpPr>
        <p:spPr bwMode="auto">
          <a:xfrm>
            <a:off x="533400" y="1066800"/>
            <a:ext cx="8305800" cy="2578224"/>
          </a:xfrm>
          <a:prstGeom prst="rect">
            <a:avLst/>
          </a:prstGeom>
          <a:noFill/>
          <a:ln w="9525">
            <a:noFill/>
            <a:round/>
            <a:headEnd/>
            <a:tailEnd/>
          </a:ln>
        </p:spPr>
        <p:txBody>
          <a:bodyPr lIns="0" tIns="0" rIns="0" bIns="0">
            <a:prstTxWarp prst="textNoShape">
              <a:avLst/>
            </a:prstTxWarp>
          </a:bodyPr>
          <a:lstStyle/>
          <a:p>
            <a:pPr marL="341313" indent="-341313" defTabSz="449263" fontAlgn="auto">
              <a:lnSpc>
                <a:spcPct val="124000"/>
              </a:lnSpc>
              <a:spcBef>
                <a:spcPts val="800"/>
              </a:spcBef>
              <a:spcAft>
                <a:spcPts val="0"/>
              </a:spcAft>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u="sng" dirty="0" err="1">
                <a:solidFill>
                  <a:srgbClr val="335299"/>
                </a:solidFill>
                <a:latin typeface="+mn-lt"/>
                <a:ea typeface="+mn-ea"/>
                <a:cs typeface="+mn-cs"/>
              </a:rPr>
              <a:t>Peakup</a:t>
            </a:r>
            <a:r>
              <a:rPr lang="en-GB" u="sng" dirty="0">
                <a:solidFill>
                  <a:srgbClr val="335299"/>
                </a:solidFill>
                <a:latin typeface="+mn-lt"/>
                <a:ea typeface="+mn-ea"/>
                <a:cs typeface="+mn-cs"/>
              </a:rPr>
              <a:t> : </a:t>
            </a:r>
          </a:p>
          <a:p>
            <a:pPr marL="341313" indent="-341313" defTabSz="449263" fontAlgn="auto">
              <a:lnSpc>
                <a:spcPct val="124000"/>
              </a:lnSpc>
              <a:spcBef>
                <a:spcPts val="800"/>
              </a:spcBef>
              <a:spcAft>
                <a:spcPts val="0"/>
              </a:spcAft>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err="1">
                <a:solidFill>
                  <a:schemeClr val="accent2"/>
                </a:solidFill>
                <a:latin typeface="+mn-lt"/>
                <a:ea typeface="+mn-ea"/>
                <a:cs typeface="+mn-cs"/>
              </a:rPr>
              <a:t>Center</a:t>
            </a:r>
            <a:r>
              <a:rPr lang="en-GB" dirty="0">
                <a:solidFill>
                  <a:schemeClr val="accent2"/>
                </a:solidFill>
                <a:latin typeface="+mn-lt"/>
                <a:ea typeface="+mn-ea"/>
                <a:cs typeface="+mn-cs"/>
              </a:rPr>
              <a:t> the star onto the </a:t>
            </a:r>
            <a:r>
              <a:rPr lang="en-GB" dirty="0" err="1">
                <a:solidFill>
                  <a:schemeClr val="accent2"/>
                </a:solidFill>
                <a:latin typeface="+mn-lt"/>
                <a:ea typeface="+mn-ea"/>
                <a:cs typeface="+mn-cs"/>
              </a:rPr>
              <a:t>coronograph</a:t>
            </a:r>
            <a:r>
              <a:rPr lang="en-GB" dirty="0">
                <a:solidFill>
                  <a:schemeClr val="accent2"/>
                </a:solidFill>
                <a:latin typeface="+mn-lt"/>
                <a:ea typeface="+mn-ea"/>
                <a:cs typeface="+mn-cs"/>
              </a:rPr>
              <a:t> = calculate the offset between mask and PSF</a:t>
            </a:r>
            <a:r>
              <a:rPr lang="en-GB" dirty="0">
                <a:solidFill>
                  <a:srgbClr val="335299"/>
                </a:solidFill>
                <a:latin typeface="+mn-lt"/>
                <a:ea typeface="+mn-ea"/>
                <a:cs typeface="+mn-cs"/>
              </a:rPr>
              <a:t> </a:t>
            </a:r>
          </a:p>
          <a:p>
            <a:pPr marL="341313" indent="-341313" defTabSz="449263" fontAlgn="auto">
              <a:lnSpc>
                <a:spcPct val="124000"/>
              </a:lnSpc>
              <a:spcBef>
                <a:spcPts val="800"/>
              </a:spcBef>
              <a:spcAft>
                <a:spcPts val="0"/>
              </a:spcAft>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335299"/>
                </a:solidFill>
                <a:latin typeface="+mn-lt"/>
                <a:ea typeface="+mn-ea"/>
                <a:cs typeface="+mn-cs"/>
              </a:rPr>
              <a:t>1 / Determine the centre of the coronagraph (estimation done from the background)</a:t>
            </a:r>
          </a:p>
          <a:p>
            <a:pPr marL="341313" indent="-341313" defTabSz="449263" fontAlgn="auto">
              <a:lnSpc>
                <a:spcPct val="124000"/>
              </a:lnSpc>
              <a:spcBef>
                <a:spcPts val="800"/>
              </a:spcBef>
              <a:spcAft>
                <a:spcPts val="0"/>
              </a:spcAft>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335299"/>
                </a:solidFill>
                <a:latin typeface="+mn-lt"/>
                <a:ea typeface="+mn-ea"/>
                <a:cs typeface="+mn-cs"/>
              </a:rPr>
              <a:t>2/ Use dedicated filters to avoid 4QPM </a:t>
            </a:r>
            <a:r>
              <a:rPr lang="en-GB" dirty="0" smtClean="0">
                <a:solidFill>
                  <a:srgbClr val="335299"/>
                </a:solidFill>
                <a:latin typeface="+mn-lt"/>
                <a:ea typeface="+mn-ea"/>
                <a:cs typeface="+mn-cs"/>
              </a:rPr>
              <a:t>attenuation</a:t>
            </a:r>
          </a:p>
          <a:p>
            <a:pPr defTabSz="449263" fontAlgn="auto">
              <a:lnSpc>
                <a:spcPct val="124000"/>
              </a:lnSpc>
              <a:spcBef>
                <a:spcPts val="800"/>
              </a:spcBef>
              <a:spcAft>
                <a:spcPts val="0"/>
              </a:spcAft>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smtClean="0">
                <a:solidFill>
                  <a:srgbClr val="C0504D"/>
                </a:solidFill>
                <a:latin typeface="+mn-lt"/>
                <a:ea typeface="+mn-ea"/>
                <a:cs typeface="+mn-cs"/>
              </a:rPr>
              <a:t>- Neutral </a:t>
            </a:r>
            <a:r>
              <a:rPr lang="en-GB" dirty="0">
                <a:solidFill>
                  <a:srgbClr val="C0504D"/>
                </a:solidFill>
                <a:latin typeface="+mn-lt"/>
                <a:ea typeface="+mn-ea"/>
                <a:cs typeface="+mn-cs"/>
              </a:rPr>
              <a:t>density </a:t>
            </a:r>
            <a:r>
              <a:rPr lang="en-GB" dirty="0">
                <a:solidFill>
                  <a:srgbClr val="335299"/>
                </a:solidFill>
                <a:latin typeface="+mn-lt"/>
                <a:ea typeface="+mn-ea"/>
                <a:cs typeface="+mn-cs"/>
              </a:rPr>
              <a:t>for bright stars  (mag&lt;4.5 in N band</a:t>
            </a:r>
            <a:r>
              <a:rPr lang="en-GB" dirty="0" smtClean="0">
                <a:solidFill>
                  <a:srgbClr val="335299"/>
                </a:solidFill>
                <a:latin typeface="+mn-lt"/>
                <a:ea typeface="+mn-ea"/>
                <a:cs typeface="+mn-cs"/>
              </a:rPr>
              <a:t>)</a:t>
            </a:r>
          </a:p>
          <a:p>
            <a:pPr defTabSz="449263" fontAlgn="auto">
              <a:lnSpc>
                <a:spcPct val="124000"/>
              </a:lnSpc>
              <a:spcBef>
                <a:spcPts val="800"/>
              </a:spcBef>
              <a:spcAft>
                <a:spcPts val="0"/>
              </a:spcAft>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335299"/>
                </a:solidFill>
                <a:latin typeface="+mn-lt"/>
                <a:ea typeface="+mn-ea"/>
                <a:cs typeface="+mn-cs"/>
              </a:rPr>
              <a:t> </a:t>
            </a:r>
            <a:r>
              <a:rPr lang="en-GB" dirty="0" smtClean="0">
                <a:solidFill>
                  <a:srgbClr val="335299"/>
                </a:solidFill>
                <a:latin typeface="+mn-lt"/>
                <a:ea typeface="+mn-ea"/>
                <a:cs typeface="+mn-cs"/>
              </a:rPr>
              <a:t>- </a:t>
            </a:r>
            <a:r>
              <a:rPr lang="en-GB" dirty="0">
                <a:solidFill>
                  <a:srgbClr val="C0504D"/>
                </a:solidFill>
                <a:latin typeface="+mn-lt"/>
                <a:ea typeface="+mn-ea"/>
                <a:cs typeface="+mn-cs"/>
              </a:rPr>
              <a:t>N filter </a:t>
            </a:r>
            <a:r>
              <a:rPr lang="en-GB" dirty="0">
                <a:solidFill>
                  <a:srgbClr val="335299"/>
                </a:solidFill>
                <a:latin typeface="+mn-lt"/>
                <a:ea typeface="+mn-ea"/>
                <a:cs typeface="+mn-cs"/>
              </a:rPr>
              <a:t>for fainter stars (mag&lt;7.5 in N band)</a:t>
            </a:r>
          </a:p>
        </p:txBody>
      </p:sp>
      <p:sp>
        <p:nvSpPr>
          <p:cNvPr id="2" name="ZoneTexte 1"/>
          <p:cNvSpPr txBox="1"/>
          <p:nvPr/>
        </p:nvSpPr>
        <p:spPr>
          <a:xfrm>
            <a:off x="147992" y="6309320"/>
            <a:ext cx="466016" cy="369332"/>
          </a:xfrm>
          <a:prstGeom prst="rect">
            <a:avLst/>
          </a:prstGeom>
          <a:noFill/>
        </p:spPr>
        <p:txBody>
          <a:bodyPr wrap="square" rtlCol="0">
            <a:spAutoFit/>
          </a:bodyPr>
          <a:lstStyle/>
          <a:p>
            <a:r>
              <a:rPr lang="fr-FR" dirty="0" smtClean="0"/>
              <a:t>12</a:t>
            </a:r>
            <a:endParaRPr lang="fr-FR" dirty="0"/>
          </a:p>
        </p:txBody>
      </p:sp>
      <p:sp>
        <p:nvSpPr>
          <p:cNvPr id="3" name="ZoneTexte 2"/>
          <p:cNvSpPr txBox="1"/>
          <p:nvPr/>
        </p:nvSpPr>
        <p:spPr>
          <a:xfrm>
            <a:off x="340696" y="3545359"/>
            <a:ext cx="8691208" cy="2677656"/>
          </a:xfrm>
          <a:prstGeom prst="rect">
            <a:avLst/>
          </a:prstGeom>
          <a:noFill/>
        </p:spPr>
        <p:txBody>
          <a:bodyPr wrap="square" rtlCol="0">
            <a:spAutoFit/>
          </a:bodyPr>
          <a:lstStyle/>
          <a:p>
            <a:r>
              <a:rPr lang="en-US" sz="2400" b="1" dirty="0">
                <a:solidFill>
                  <a:srgbClr val="FF0000"/>
                </a:solidFill>
              </a:rPr>
              <a:t>Two </a:t>
            </a:r>
            <a:r>
              <a:rPr lang="en-US" sz="2400" b="1" dirty="0" smtClean="0">
                <a:solidFill>
                  <a:srgbClr val="FF0000"/>
                </a:solidFill>
              </a:rPr>
              <a:t>effects </a:t>
            </a:r>
            <a:r>
              <a:rPr lang="en-US" sz="2400" b="1" dirty="0">
                <a:solidFill>
                  <a:srgbClr val="FF0000"/>
                </a:solidFill>
              </a:rPr>
              <a:t>make the TA process complex</a:t>
            </a:r>
            <a:r>
              <a:rPr lang="en-US" sz="2400" b="1" dirty="0" smtClean="0">
                <a:solidFill>
                  <a:srgbClr val="FF0000"/>
                </a:solidFill>
              </a:rPr>
              <a:t>:</a:t>
            </a:r>
          </a:p>
          <a:p>
            <a:r>
              <a:rPr lang="en-US" sz="2400" b="1" dirty="0" smtClean="0">
                <a:solidFill>
                  <a:srgbClr val="FF0000"/>
                </a:solidFill>
              </a:rPr>
              <a:t>1) </a:t>
            </a:r>
            <a:r>
              <a:rPr lang="en-US" sz="2400" b="1" dirty="0">
                <a:solidFill>
                  <a:srgbClr val="FF0000"/>
                </a:solidFill>
              </a:rPr>
              <a:t>for the 4QPM coronagraphs, the </a:t>
            </a:r>
            <a:r>
              <a:rPr lang="en-US" sz="2400" b="1" dirty="0" smtClean="0">
                <a:solidFill>
                  <a:srgbClr val="FF0000"/>
                </a:solidFill>
              </a:rPr>
              <a:t>phase mask </a:t>
            </a:r>
            <a:r>
              <a:rPr lang="en-US" sz="2400" b="1" dirty="0">
                <a:solidFill>
                  <a:srgbClr val="FF0000"/>
                </a:solidFill>
              </a:rPr>
              <a:t>can distort the image of a star close to its center and undermine the accuracy of </a:t>
            </a:r>
            <a:r>
              <a:rPr lang="en-US" sz="2400" b="1" dirty="0" smtClean="0">
                <a:solidFill>
                  <a:srgbClr val="FF0000"/>
                </a:solidFill>
              </a:rPr>
              <a:t>the centroid </a:t>
            </a:r>
            <a:r>
              <a:rPr lang="en-US" sz="2400" b="1" dirty="0">
                <a:solidFill>
                  <a:srgbClr val="FF0000"/>
                </a:solidFill>
              </a:rPr>
              <a:t>determination</a:t>
            </a:r>
            <a:r>
              <a:rPr lang="en-US" sz="2400" b="1" dirty="0" smtClean="0">
                <a:solidFill>
                  <a:srgbClr val="FF0000"/>
                </a:solidFill>
              </a:rPr>
              <a:t>;</a:t>
            </a:r>
          </a:p>
          <a:p>
            <a:r>
              <a:rPr lang="en-US" sz="2400" b="1" dirty="0" smtClean="0">
                <a:solidFill>
                  <a:srgbClr val="FF0000"/>
                </a:solidFill>
              </a:rPr>
              <a:t>2) </a:t>
            </a:r>
            <a:r>
              <a:rPr lang="en-US" sz="2400" b="1" dirty="0">
                <a:solidFill>
                  <a:srgbClr val="FF0000"/>
                </a:solidFill>
              </a:rPr>
              <a:t>the detector arrays have latent images </a:t>
            </a:r>
            <a:r>
              <a:rPr lang="en-US" sz="2400" b="1" dirty="0" smtClean="0">
                <a:solidFill>
                  <a:srgbClr val="FF0000"/>
                </a:solidFill>
              </a:rPr>
              <a:t>that could </a:t>
            </a:r>
            <a:r>
              <a:rPr lang="en-US" sz="2400" b="1" dirty="0">
                <a:solidFill>
                  <a:srgbClr val="FF0000"/>
                </a:solidFill>
              </a:rPr>
              <a:t>mimic planets or other exciting astronomical phenomena if the </a:t>
            </a:r>
            <a:r>
              <a:rPr lang="en-US" sz="2400" b="1" dirty="0" err="1">
                <a:solidFill>
                  <a:srgbClr val="FF0000"/>
                </a:solidFill>
              </a:rPr>
              <a:t>centroiding</a:t>
            </a:r>
            <a:r>
              <a:rPr lang="en-US" sz="2400" b="1" dirty="0">
                <a:solidFill>
                  <a:srgbClr val="FF0000"/>
                </a:solidFill>
              </a:rPr>
              <a:t> </a:t>
            </a:r>
            <a:r>
              <a:rPr lang="en-US" sz="2400" b="1" dirty="0" smtClean="0">
                <a:solidFill>
                  <a:srgbClr val="FF0000"/>
                </a:solidFill>
              </a:rPr>
              <a:t>process left </a:t>
            </a:r>
            <a:r>
              <a:rPr lang="en-US" sz="2400" b="1" dirty="0">
                <a:solidFill>
                  <a:srgbClr val="FF0000"/>
                </a:solidFill>
              </a:rPr>
              <a:t>them close to the target star.</a:t>
            </a:r>
            <a:endParaRPr lang="fr-FR"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sz="2954" dirty="0"/>
              <a:t>CENTROID ERRORS</a:t>
            </a:r>
          </a:p>
        </p:txBody>
      </p:sp>
      <p:pic>
        <p:nvPicPr>
          <p:cNvPr id="5" name="Espace réservé du contenu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33137" y="1221160"/>
            <a:ext cx="4982184" cy="4303521"/>
          </a:xfrm>
        </p:spPr>
      </p:pic>
      <p:sp>
        <p:nvSpPr>
          <p:cNvPr id="6" name="ZoneTexte 5"/>
          <p:cNvSpPr txBox="1"/>
          <p:nvPr/>
        </p:nvSpPr>
        <p:spPr>
          <a:xfrm>
            <a:off x="288471" y="5505834"/>
            <a:ext cx="5208747" cy="1001556"/>
          </a:xfrm>
          <a:prstGeom prst="rect">
            <a:avLst/>
          </a:prstGeom>
          <a:solidFill>
            <a:schemeClr val="bg1"/>
          </a:solidFill>
        </p:spPr>
        <p:txBody>
          <a:bodyPr wrap="square" rtlCol="0">
            <a:spAutoFit/>
          </a:bodyPr>
          <a:lstStyle/>
          <a:p>
            <a:pPr algn="just"/>
            <a:r>
              <a:rPr lang="es-CL" sz="1477" dirty="0" err="1"/>
              <a:t>Centroid</a:t>
            </a:r>
            <a:r>
              <a:rPr lang="es-CL" sz="1477" dirty="0"/>
              <a:t> </a:t>
            </a:r>
            <a:r>
              <a:rPr lang="es-CL" sz="1477" dirty="0" err="1"/>
              <a:t>errors</a:t>
            </a:r>
            <a:r>
              <a:rPr lang="es-CL" sz="1477" dirty="0"/>
              <a:t> as a </a:t>
            </a:r>
            <a:r>
              <a:rPr lang="es-CL" sz="1477" dirty="0" err="1"/>
              <a:t>function</a:t>
            </a:r>
            <a:r>
              <a:rPr lang="es-CL" sz="1477" dirty="0"/>
              <a:t> of position </a:t>
            </a:r>
            <a:r>
              <a:rPr lang="es-CL" sz="1477" dirty="0" err="1"/>
              <a:t>on</a:t>
            </a:r>
            <a:r>
              <a:rPr lang="es-CL" sz="1477" dirty="0"/>
              <a:t> </a:t>
            </a:r>
            <a:r>
              <a:rPr lang="es-CL" sz="1477" dirty="0" err="1"/>
              <a:t>the</a:t>
            </a:r>
            <a:r>
              <a:rPr lang="es-CL" sz="1477" dirty="0"/>
              <a:t> 4QPM at 11.4µm </a:t>
            </a:r>
            <a:r>
              <a:rPr lang="es-CL" sz="1477" dirty="0" err="1"/>
              <a:t>with</a:t>
            </a:r>
            <a:r>
              <a:rPr lang="es-CL" sz="1477" dirty="0"/>
              <a:t> </a:t>
            </a:r>
            <a:r>
              <a:rPr lang="es-CL" sz="1477" dirty="0" err="1"/>
              <a:t>the</a:t>
            </a:r>
            <a:r>
              <a:rPr lang="es-CL" sz="1477" dirty="0"/>
              <a:t> </a:t>
            </a:r>
            <a:r>
              <a:rPr lang="es-CL" sz="1477" dirty="0" err="1"/>
              <a:t>latest</a:t>
            </a:r>
            <a:r>
              <a:rPr lang="es-CL" sz="1477" dirty="0"/>
              <a:t> </a:t>
            </a:r>
            <a:r>
              <a:rPr lang="es-CL" sz="1477" dirty="0" err="1"/>
              <a:t>wavefront</a:t>
            </a:r>
            <a:r>
              <a:rPr lang="es-CL" sz="1477" dirty="0"/>
              <a:t> error </a:t>
            </a:r>
            <a:r>
              <a:rPr lang="es-CL" sz="1477" dirty="0" err="1"/>
              <a:t>maps</a:t>
            </a:r>
            <a:r>
              <a:rPr lang="es-CL" sz="1477" dirty="0"/>
              <a:t>. </a:t>
            </a:r>
            <a:r>
              <a:rPr lang="es-CL" sz="1477" dirty="0" err="1"/>
              <a:t>The</a:t>
            </a:r>
            <a:r>
              <a:rPr lang="es-CL" sz="1477" dirty="0"/>
              <a:t> </a:t>
            </a:r>
            <a:r>
              <a:rPr lang="es-CL" sz="1477" dirty="0" err="1"/>
              <a:t>vectors</a:t>
            </a:r>
            <a:r>
              <a:rPr lang="es-CL" sz="1477" dirty="0"/>
              <a:t> </a:t>
            </a:r>
            <a:r>
              <a:rPr lang="es-CL" sz="1477" dirty="0" err="1"/>
              <a:t>point</a:t>
            </a:r>
            <a:r>
              <a:rPr lang="es-CL" sz="1477" dirty="0"/>
              <a:t> </a:t>
            </a:r>
            <a:r>
              <a:rPr lang="es-CL" sz="1477" dirty="0" err="1"/>
              <a:t>from</a:t>
            </a:r>
            <a:r>
              <a:rPr lang="es-CL" sz="1477" dirty="0"/>
              <a:t> </a:t>
            </a:r>
            <a:r>
              <a:rPr lang="es-CL" sz="1477" dirty="0" err="1"/>
              <a:t>the</a:t>
            </a:r>
            <a:r>
              <a:rPr lang="es-CL" sz="1477" dirty="0"/>
              <a:t> true position to </a:t>
            </a:r>
            <a:r>
              <a:rPr lang="es-CL" sz="1477" dirty="0" err="1"/>
              <a:t>the</a:t>
            </a:r>
            <a:r>
              <a:rPr lang="es-CL" sz="1477" dirty="0"/>
              <a:t> actual </a:t>
            </a:r>
            <a:r>
              <a:rPr lang="es-CL" sz="1477" dirty="0" err="1"/>
              <a:t>centroid</a:t>
            </a:r>
            <a:r>
              <a:rPr lang="es-CL" sz="1477" dirty="0"/>
              <a:t> (</a:t>
            </a:r>
            <a:r>
              <a:rPr lang="es-CL" sz="1477" dirty="0" err="1"/>
              <a:t>measured</a:t>
            </a:r>
            <a:r>
              <a:rPr lang="es-CL" sz="1477" dirty="0"/>
              <a:t>) position.</a:t>
            </a:r>
          </a:p>
        </p:txBody>
      </p:sp>
      <p:sp>
        <p:nvSpPr>
          <p:cNvPr id="7" name="ZoneTexte 6"/>
          <p:cNvSpPr txBox="1"/>
          <p:nvPr/>
        </p:nvSpPr>
        <p:spPr>
          <a:xfrm>
            <a:off x="2015562" y="6150365"/>
            <a:ext cx="2012089" cy="348109"/>
          </a:xfrm>
          <a:prstGeom prst="rect">
            <a:avLst/>
          </a:prstGeom>
          <a:noFill/>
        </p:spPr>
        <p:txBody>
          <a:bodyPr wrap="none" rtlCol="0">
            <a:spAutoFit/>
          </a:bodyPr>
          <a:lstStyle/>
          <a:p>
            <a:r>
              <a:rPr lang="es-CL" sz="1662" dirty="0"/>
              <a:t>(</a:t>
            </a:r>
            <a:r>
              <a:rPr lang="es-CL" sz="1662" dirty="0" err="1"/>
              <a:t>Lajoie</a:t>
            </a:r>
            <a:r>
              <a:rPr lang="es-CL" sz="1662" dirty="0"/>
              <a:t> et al., 2014)</a:t>
            </a:r>
          </a:p>
        </p:txBody>
      </p:sp>
      <p:sp>
        <p:nvSpPr>
          <p:cNvPr id="8" name="ZoneTexte 7"/>
          <p:cNvSpPr txBox="1"/>
          <p:nvPr/>
        </p:nvSpPr>
        <p:spPr>
          <a:xfrm>
            <a:off x="5552699" y="1174817"/>
            <a:ext cx="3479787" cy="4921219"/>
          </a:xfrm>
          <a:prstGeom prst="rect">
            <a:avLst/>
          </a:prstGeom>
          <a:noFill/>
        </p:spPr>
        <p:txBody>
          <a:bodyPr wrap="square" rtlCol="0">
            <a:spAutoFit/>
          </a:bodyPr>
          <a:lstStyle/>
          <a:p>
            <a:pPr algn="just"/>
            <a:r>
              <a:rPr lang="es-CL" sz="1846" dirty="0">
                <a:sym typeface="Wingdings" panose="05000000000000000000" pitchFamily="2" charset="2"/>
              </a:rPr>
              <a:t> </a:t>
            </a:r>
            <a:r>
              <a:rPr lang="es-CL" sz="1846" dirty="0" err="1"/>
              <a:t>The</a:t>
            </a:r>
            <a:r>
              <a:rPr lang="es-CL" sz="1846" dirty="0"/>
              <a:t> 4QPM can introduce </a:t>
            </a:r>
            <a:r>
              <a:rPr lang="es-CL" sz="1846" dirty="0" err="1"/>
              <a:t>errors</a:t>
            </a:r>
            <a:r>
              <a:rPr lang="es-CL" sz="1846" dirty="0"/>
              <a:t> as 100 mas </a:t>
            </a:r>
            <a:r>
              <a:rPr lang="es-CL" sz="1846" dirty="0" err="1"/>
              <a:t>on</a:t>
            </a:r>
            <a:r>
              <a:rPr lang="es-CL" sz="1846" dirty="0"/>
              <a:t> </a:t>
            </a:r>
            <a:r>
              <a:rPr lang="es-CL" sz="1846" dirty="0" err="1"/>
              <a:t>the</a:t>
            </a:r>
            <a:r>
              <a:rPr lang="es-CL" sz="1846" dirty="0"/>
              <a:t> </a:t>
            </a:r>
            <a:r>
              <a:rPr lang="es-CL" sz="1846" dirty="0" err="1"/>
              <a:t>centroid</a:t>
            </a:r>
            <a:r>
              <a:rPr lang="es-CL" sz="1846" dirty="0"/>
              <a:t> </a:t>
            </a:r>
            <a:r>
              <a:rPr lang="es-CL" sz="1846" dirty="0" err="1"/>
              <a:t>measurement</a:t>
            </a:r>
            <a:r>
              <a:rPr lang="es-CL" sz="1846" dirty="0"/>
              <a:t> </a:t>
            </a:r>
            <a:r>
              <a:rPr lang="es-CL" sz="1846" dirty="0" err="1"/>
              <a:t>depending</a:t>
            </a:r>
            <a:r>
              <a:rPr lang="es-CL" sz="1846" dirty="0"/>
              <a:t> of </a:t>
            </a:r>
            <a:r>
              <a:rPr lang="es-CL" sz="1846" dirty="0" err="1"/>
              <a:t>the</a:t>
            </a:r>
            <a:r>
              <a:rPr lang="es-CL" sz="1846" dirty="0"/>
              <a:t> position of </a:t>
            </a:r>
            <a:r>
              <a:rPr lang="es-CL" sz="1846" dirty="0" err="1"/>
              <a:t>the</a:t>
            </a:r>
            <a:r>
              <a:rPr lang="es-CL" sz="1846" dirty="0"/>
              <a:t> </a:t>
            </a:r>
            <a:r>
              <a:rPr lang="es-CL" sz="1846" dirty="0" err="1"/>
              <a:t>star</a:t>
            </a:r>
            <a:r>
              <a:rPr lang="es-CL" sz="1846" dirty="0"/>
              <a:t> </a:t>
            </a:r>
            <a:r>
              <a:rPr lang="es-CL" sz="1846" dirty="0" err="1"/>
              <a:t>relative</a:t>
            </a:r>
            <a:r>
              <a:rPr lang="es-CL" sz="1846" dirty="0"/>
              <a:t> to </a:t>
            </a:r>
            <a:r>
              <a:rPr lang="es-CL" sz="1846" dirty="0" err="1"/>
              <a:t>the</a:t>
            </a:r>
            <a:r>
              <a:rPr lang="es-CL" sz="1846" dirty="0"/>
              <a:t> 4QPM center</a:t>
            </a:r>
          </a:p>
          <a:p>
            <a:pPr marL="342900" indent="-342900" algn="just">
              <a:buFont typeface="Wingdings" panose="05000000000000000000" pitchFamily="2" charset="2"/>
              <a:buChar char="è"/>
            </a:pPr>
            <a:r>
              <a:rPr lang="es-CL" sz="1846" dirty="0" err="1" smtClean="0"/>
              <a:t>One</a:t>
            </a:r>
            <a:r>
              <a:rPr lang="es-CL" sz="1846" dirty="0" smtClean="0"/>
              <a:t> </a:t>
            </a:r>
            <a:r>
              <a:rPr lang="es-CL" sz="1846" dirty="0" err="1"/>
              <a:t>should</a:t>
            </a:r>
            <a:r>
              <a:rPr lang="es-CL" sz="1846" dirty="0"/>
              <a:t> </a:t>
            </a:r>
            <a:r>
              <a:rPr lang="es-CL" sz="1846" dirty="0" err="1"/>
              <a:t>avoid</a:t>
            </a:r>
            <a:r>
              <a:rPr lang="es-CL" sz="1846" dirty="0"/>
              <a:t> </a:t>
            </a:r>
            <a:r>
              <a:rPr lang="es-CL" sz="1846" dirty="0" err="1"/>
              <a:t>the</a:t>
            </a:r>
            <a:r>
              <a:rPr lang="es-CL" sz="1846" dirty="0"/>
              <a:t> </a:t>
            </a:r>
            <a:r>
              <a:rPr lang="es-CL" sz="1846" dirty="0" err="1"/>
              <a:t>axes</a:t>
            </a:r>
            <a:r>
              <a:rPr lang="es-CL" sz="1846" dirty="0"/>
              <a:t> of </a:t>
            </a:r>
            <a:r>
              <a:rPr lang="es-CL" sz="1846" dirty="0" err="1"/>
              <a:t>the</a:t>
            </a:r>
            <a:r>
              <a:rPr lang="es-CL" sz="1846" dirty="0"/>
              <a:t> 4QPM and </a:t>
            </a:r>
            <a:r>
              <a:rPr lang="es-CL" sz="1846" dirty="0" err="1"/>
              <a:t>aims</a:t>
            </a:r>
            <a:r>
              <a:rPr lang="es-CL" sz="1846" dirty="0"/>
              <a:t> </a:t>
            </a:r>
            <a:r>
              <a:rPr lang="es-CL" sz="1846" dirty="0" err="1"/>
              <a:t>for</a:t>
            </a:r>
            <a:r>
              <a:rPr lang="es-CL" sz="1846" dirty="0"/>
              <a:t> </a:t>
            </a:r>
            <a:r>
              <a:rPr lang="es-CL" sz="1846" dirty="0" err="1"/>
              <a:t>region</a:t>
            </a:r>
            <a:r>
              <a:rPr lang="es-CL" sz="1846" dirty="0"/>
              <a:t> </a:t>
            </a:r>
            <a:r>
              <a:rPr lang="es-CL" sz="1846" dirty="0" err="1"/>
              <a:t>with</a:t>
            </a:r>
            <a:r>
              <a:rPr lang="es-CL" sz="1846" dirty="0"/>
              <a:t> </a:t>
            </a:r>
            <a:r>
              <a:rPr lang="es-CL" sz="1846" dirty="0" err="1"/>
              <a:t>the</a:t>
            </a:r>
            <a:r>
              <a:rPr lang="es-CL" sz="1846" dirty="0"/>
              <a:t> </a:t>
            </a:r>
            <a:r>
              <a:rPr lang="es-CL" sz="1846" dirty="0" err="1"/>
              <a:t>smallest</a:t>
            </a:r>
            <a:r>
              <a:rPr lang="es-CL" sz="1846" dirty="0"/>
              <a:t> </a:t>
            </a:r>
            <a:r>
              <a:rPr lang="es-CL" sz="1846" dirty="0" err="1"/>
              <a:t>errors</a:t>
            </a:r>
            <a:r>
              <a:rPr lang="es-CL" sz="1846" dirty="0"/>
              <a:t> (</a:t>
            </a:r>
            <a:r>
              <a:rPr lang="es-CL" sz="1846" dirty="0" err="1"/>
              <a:t>e.g</a:t>
            </a:r>
            <a:r>
              <a:rPr lang="es-CL" sz="1846" dirty="0"/>
              <a:t>. diagonal</a:t>
            </a:r>
            <a:r>
              <a:rPr lang="es-CL" sz="1846" dirty="0" smtClean="0"/>
              <a:t>)</a:t>
            </a:r>
          </a:p>
          <a:p>
            <a:pPr marL="342900" indent="-342900" algn="just">
              <a:buFont typeface="Wingdings" panose="05000000000000000000" pitchFamily="2" charset="2"/>
              <a:buChar char="è"/>
            </a:pPr>
            <a:r>
              <a:rPr lang="en-US" sz="1846" dirty="0"/>
              <a:t>The 100 mas is a lot on the centroid measurement </a:t>
            </a:r>
            <a:r>
              <a:rPr lang="en-US" sz="1846" dirty="0" smtClean="0"/>
              <a:t>error. </a:t>
            </a:r>
            <a:r>
              <a:rPr lang="en-US" sz="1846" dirty="0"/>
              <a:t>Makes the whole Target </a:t>
            </a:r>
            <a:r>
              <a:rPr lang="en-US" sz="1846" dirty="0" err="1"/>
              <a:t>Acq</a:t>
            </a:r>
            <a:r>
              <a:rPr lang="en-US" sz="1846" dirty="0"/>
              <a:t> discussion quite scary. It is actually close to zero in the corners of the figure. </a:t>
            </a:r>
          </a:p>
          <a:p>
            <a:pPr marL="342900" indent="-342900" algn="just">
              <a:buFont typeface="Wingdings" panose="05000000000000000000" pitchFamily="2" charset="2"/>
              <a:buChar char="è"/>
            </a:pPr>
            <a:endParaRPr lang="es-CL" sz="1846" dirty="0"/>
          </a:p>
        </p:txBody>
      </p:sp>
      <p:sp>
        <p:nvSpPr>
          <p:cNvPr id="9" name="ZoneTexte 8"/>
          <p:cNvSpPr txBox="1"/>
          <p:nvPr/>
        </p:nvSpPr>
        <p:spPr>
          <a:xfrm>
            <a:off x="5497218" y="5623791"/>
            <a:ext cx="3565338" cy="944489"/>
          </a:xfrm>
          <a:prstGeom prst="rect">
            <a:avLst/>
          </a:prstGeom>
          <a:noFill/>
        </p:spPr>
        <p:txBody>
          <a:bodyPr wrap="square" rtlCol="0">
            <a:spAutoFit/>
          </a:bodyPr>
          <a:lstStyle/>
          <a:p>
            <a:r>
              <a:rPr lang="es-CL" sz="1846" b="1" dirty="0" err="1">
                <a:solidFill>
                  <a:srgbClr val="33CC33"/>
                </a:solidFill>
              </a:rPr>
              <a:t>The</a:t>
            </a:r>
            <a:r>
              <a:rPr lang="es-CL" sz="1846" b="1" dirty="0">
                <a:solidFill>
                  <a:srgbClr val="33CC33"/>
                </a:solidFill>
              </a:rPr>
              <a:t> </a:t>
            </a:r>
            <a:r>
              <a:rPr lang="es-CL" sz="1846" b="1" dirty="0" err="1">
                <a:solidFill>
                  <a:srgbClr val="33CC33"/>
                </a:solidFill>
              </a:rPr>
              <a:t>errors</a:t>
            </a:r>
            <a:r>
              <a:rPr lang="es-CL" sz="1846" b="1" dirty="0">
                <a:solidFill>
                  <a:srgbClr val="33CC33"/>
                </a:solidFill>
              </a:rPr>
              <a:t> </a:t>
            </a:r>
            <a:r>
              <a:rPr lang="es-CL" sz="1846" b="1" dirty="0" err="1">
                <a:solidFill>
                  <a:srgbClr val="33CC33"/>
                </a:solidFill>
              </a:rPr>
              <a:t>on</a:t>
            </a:r>
            <a:r>
              <a:rPr lang="es-CL" sz="1846" b="1" dirty="0">
                <a:solidFill>
                  <a:srgbClr val="33CC33"/>
                </a:solidFill>
              </a:rPr>
              <a:t> </a:t>
            </a:r>
            <a:r>
              <a:rPr lang="es-CL" sz="1846" b="1" dirty="0" err="1">
                <a:solidFill>
                  <a:srgbClr val="33CC33"/>
                </a:solidFill>
              </a:rPr>
              <a:t>the</a:t>
            </a:r>
            <a:r>
              <a:rPr lang="es-CL" sz="1846" b="1" dirty="0">
                <a:solidFill>
                  <a:srgbClr val="33CC33"/>
                </a:solidFill>
              </a:rPr>
              <a:t> </a:t>
            </a:r>
            <a:r>
              <a:rPr lang="es-CL" sz="1846" b="1" dirty="0" err="1">
                <a:solidFill>
                  <a:srgbClr val="33CC33"/>
                </a:solidFill>
              </a:rPr>
              <a:t>observatory</a:t>
            </a:r>
            <a:r>
              <a:rPr lang="es-CL" sz="1846" b="1" dirty="0">
                <a:solidFill>
                  <a:srgbClr val="33CC33"/>
                </a:solidFill>
              </a:rPr>
              <a:t> </a:t>
            </a:r>
            <a:r>
              <a:rPr lang="es-CL" sz="1846" b="1" dirty="0" err="1">
                <a:solidFill>
                  <a:srgbClr val="33CC33"/>
                </a:solidFill>
              </a:rPr>
              <a:t>slews</a:t>
            </a:r>
            <a:r>
              <a:rPr lang="es-CL" sz="1846" b="1" dirty="0">
                <a:solidFill>
                  <a:srgbClr val="33CC33"/>
                </a:solidFill>
              </a:rPr>
              <a:t> </a:t>
            </a:r>
            <a:r>
              <a:rPr lang="es-CL" sz="1846" b="1" dirty="0" err="1">
                <a:solidFill>
                  <a:srgbClr val="33CC33"/>
                </a:solidFill>
              </a:rPr>
              <a:t>is</a:t>
            </a:r>
            <a:r>
              <a:rPr lang="es-CL" sz="1846" b="1" dirty="0">
                <a:solidFill>
                  <a:srgbClr val="33CC33"/>
                </a:solidFill>
              </a:rPr>
              <a:t> </a:t>
            </a:r>
            <a:r>
              <a:rPr lang="es-CL" sz="1846" b="1" dirty="0" err="1">
                <a:solidFill>
                  <a:srgbClr val="33CC33"/>
                </a:solidFill>
              </a:rPr>
              <a:t>also</a:t>
            </a:r>
            <a:r>
              <a:rPr lang="es-CL" sz="1846" b="1" dirty="0">
                <a:solidFill>
                  <a:srgbClr val="33CC33"/>
                </a:solidFill>
              </a:rPr>
              <a:t> </a:t>
            </a:r>
            <a:r>
              <a:rPr lang="es-CL" sz="1846" b="1" dirty="0" err="1">
                <a:solidFill>
                  <a:srgbClr val="33CC33"/>
                </a:solidFill>
              </a:rPr>
              <a:t>an</a:t>
            </a:r>
            <a:r>
              <a:rPr lang="es-CL" sz="1846" b="1" dirty="0">
                <a:solidFill>
                  <a:srgbClr val="33CC33"/>
                </a:solidFill>
              </a:rPr>
              <a:t> </a:t>
            </a:r>
            <a:r>
              <a:rPr lang="es-CL" sz="1846" b="1" dirty="0" err="1">
                <a:solidFill>
                  <a:srgbClr val="33CC33"/>
                </a:solidFill>
              </a:rPr>
              <a:t>important</a:t>
            </a:r>
            <a:r>
              <a:rPr lang="es-CL" sz="1846" b="1" dirty="0">
                <a:solidFill>
                  <a:srgbClr val="33CC33"/>
                </a:solidFill>
              </a:rPr>
              <a:t> factor </a:t>
            </a:r>
            <a:r>
              <a:rPr lang="es-CL" sz="1846" b="1" dirty="0" err="1">
                <a:solidFill>
                  <a:srgbClr val="33CC33"/>
                </a:solidFill>
              </a:rPr>
              <a:t>during</a:t>
            </a:r>
            <a:r>
              <a:rPr lang="es-CL" sz="1846" b="1" dirty="0">
                <a:solidFill>
                  <a:srgbClr val="33CC33"/>
                </a:solidFill>
              </a:rPr>
              <a:t> TA. </a:t>
            </a:r>
          </a:p>
        </p:txBody>
      </p:sp>
      <p:sp>
        <p:nvSpPr>
          <p:cNvPr id="3" name="Rectangle 2"/>
          <p:cNvSpPr/>
          <p:nvPr/>
        </p:nvSpPr>
        <p:spPr>
          <a:xfrm>
            <a:off x="160427" y="6324420"/>
            <a:ext cx="441146" cy="369332"/>
          </a:xfrm>
          <a:prstGeom prst="rect">
            <a:avLst/>
          </a:prstGeom>
        </p:spPr>
        <p:txBody>
          <a:bodyPr wrap="none">
            <a:spAutoFit/>
          </a:bodyPr>
          <a:lstStyle/>
          <a:p>
            <a:r>
              <a:rPr lang="es-CL" dirty="0" smtClean="0"/>
              <a:t>13</a:t>
            </a:r>
            <a:endParaRPr lang="es-CL" dirty="0"/>
          </a:p>
        </p:txBody>
      </p:sp>
    </p:spTree>
    <p:extLst>
      <p:ext uri="{BB962C8B-B14F-4D97-AF65-F5344CB8AC3E}">
        <p14:creationId xmlns:p14="http://schemas.microsoft.com/office/powerpoint/2010/main" val="48211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That </a:t>
            </a:r>
            <a:r>
              <a:rPr lang="fr-FR" dirty="0" err="1" smtClean="0"/>
              <a:t>Means</a:t>
            </a:r>
            <a:r>
              <a:rPr lang="fr-FR" dirty="0" smtClean="0"/>
              <a:t>…</a:t>
            </a:r>
            <a:endParaRPr lang="fr-FR" dirty="0"/>
          </a:p>
        </p:txBody>
      </p:sp>
      <p:sp>
        <p:nvSpPr>
          <p:cNvPr id="3" name="Espace réservé du contenu 2"/>
          <p:cNvSpPr>
            <a:spLocks noGrp="1"/>
          </p:cNvSpPr>
          <p:nvPr>
            <p:ph idx="1"/>
          </p:nvPr>
        </p:nvSpPr>
        <p:spPr>
          <a:xfrm>
            <a:off x="885448" y="1125950"/>
            <a:ext cx="8229600" cy="4751322"/>
          </a:xfrm>
        </p:spPr>
        <p:txBody>
          <a:bodyPr/>
          <a:lstStyle/>
          <a:p>
            <a:r>
              <a:rPr lang="en-US" dirty="0"/>
              <a:t>we do not want to do TA in the phase jumps of the </a:t>
            </a:r>
            <a:r>
              <a:rPr lang="en-US" dirty="0" smtClean="0"/>
              <a:t>4QPM</a:t>
            </a:r>
            <a:r>
              <a:rPr lang="en-US" dirty="0"/>
              <a:t>.</a:t>
            </a:r>
          </a:p>
          <a:p>
            <a:r>
              <a:rPr lang="en-US" dirty="0" smtClean="0"/>
              <a:t>we </a:t>
            </a:r>
            <a:r>
              <a:rPr lang="en-US" dirty="0"/>
              <a:t>want the image taken for TA to be as far as possible from the center of the </a:t>
            </a:r>
            <a:r>
              <a:rPr lang="en-US" dirty="0" smtClean="0"/>
              <a:t>4PQM</a:t>
            </a:r>
            <a:r>
              <a:rPr lang="en-US" dirty="0"/>
              <a:t>. </a:t>
            </a:r>
          </a:p>
          <a:p>
            <a:r>
              <a:rPr lang="en-US" dirty="0"/>
              <a:t>t</a:t>
            </a:r>
            <a:r>
              <a:rPr lang="en-US" dirty="0" smtClean="0"/>
              <a:t>he problem is </a:t>
            </a:r>
            <a:r>
              <a:rPr lang="en-US" dirty="0"/>
              <a:t>that “The errors on the observatory slews is also an important factor during TA.”, e.g. the farther the TA image is from the center mask, the harder it is to get it precisely aligned. </a:t>
            </a:r>
          </a:p>
          <a:p>
            <a:endParaRPr lang="en-US" dirty="0"/>
          </a:p>
          <a:p>
            <a:endParaRPr lang="fr-FR" dirty="0"/>
          </a:p>
        </p:txBody>
      </p:sp>
    </p:spTree>
    <p:extLst>
      <p:ext uri="{BB962C8B-B14F-4D97-AF65-F5344CB8AC3E}">
        <p14:creationId xmlns:p14="http://schemas.microsoft.com/office/powerpoint/2010/main" val="1435134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sz="2954" dirty="0"/>
              <a:t>TARGET ACQUISITION</a:t>
            </a:r>
          </a:p>
        </p:txBody>
      </p:sp>
      <p:sp>
        <p:nvSpPr>
          <p:cNvPr id="5" name="ZoneTexte 4"/>
          <p:cNvSpPr txBox="1"/>
          <p:nvPr/>
        </p:nvSpPr>
        <p:spPr>
          <a:xfrm>
            <a:off x="3705845" y="6101694"/>
            <a:ext cx="1871025" cy="348109"/>
          </a:xfrm>
          <a:prstGeom prst="rect">
            <a:avLst/>
          </a:prstGeom>
          <a:noFill/>
        </p:spPr>
        <p:txBody>
          <a:bodyPr wrap="none" rtlCol="0">
            <a:spAutoFit/>
          </a:bodyPr>
          <a:lstStyle/>
          <a:p>
            <a:r>
              <a:rPr lang="es-CL" sz="1662" dirty="0" err="1"/>
              <a:t>Lajoie</a:t>
            </a:r>
            <a:r>
              <a:rPr lang="es-CL" sz="1662" dirty="0"/>
              <a:t> et al., 2014</a:t>
            </a:r>
          </a:p>
        </p:txBody>
      </p:sp>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35696" y="2140005"/>
            <a:ext cx="5218474" cy="3987326"/>
          </a:xfrm>
        </p:spPr>
      </p:pic>
      <p:sp>
        <p:nvSpPr>
          <p:cNvPr id="3" name="Rectangle 2"/>
          <p:cNvSpPr/>
          <p:nvPr/>
        </p:nvSpPr>
        <p:spPr>
          <a:xfrm>
            <a:off x="179512" y="6372036"/>
            <a:ext cx="441146" cy="369332"/>
          </a:xfrm>
          <a:prstGeom prst="rect">
            <a:avLst/>
          </a:prstGeom>
        </p:spPr>
        <p:txBody>
          <a:bodyPr wrap="none">
            <a:spAutoFit/>
          </a:bodyPr>
          <a:lstStyle/>
          <a:p>
            <a:r>
              <a:rPr lang="es-CL" dirty="0" smtClean="0"/>
              <a:t>14</a:t>
            </a:r>
            <a:endParaRPr lang="es-CL" dirty="0"/>
          </a:p>
        </p:txBody>
      </p:sp>
      <p:sp>
        <p:nvSpPr>
          <p:cNvPr id="4" name="ZoneTexte 3"/>
          <p:cNvSpPr txBox="1"/>
          <p:nvPr/>
        </p:nvSpPr>
        <p:spPr>
          <a:xfrm>
            <a:off x="355888" y="971208"/>
            <a:ext cx="8763000" cy="1200329"/>
          </a:xfrm>
          <a:prstGeom prst="rect">
            <a:avLst/>
          </a:prstGeom>
          <a:noFill/>
        </p:spPr>
        <p:txBody>
          <a:bodyPr wrap="square" rtlCol="0">
            <a:spAutoFit/>
          </a:bodyPr>
          <a:lstStyle/>
          <a:p>
            <a:r>
              <a:rPr lang="en-US" dirty="0" smtClean="0"/>
              <a:t>Several </a:t>
            </a:r>
            <a:r>
              <a:rPr lang="en-US" dirty="0"/>
              <a:t>strategies have been explored to make the alignment as precise as </a:t>
            </a:r>
            <a:r>
              <a:rPr lang="en-US" dirty="0" smtClean="0"/>
              <a:t>possible. </a:t>
            </a:r>
            <a:r>
              <a:rPr lang="en-US" dirty="0"/>
              <a:t>T</a:t>
            </a:r>
            <a:r>
              <a:rPr lang="en-US" dirty="0" smtClean="0"/>
              <a:t>he </a:t>
            </a:r>
            <a:r>
              <a:rPr lang="en-US" dirty="0"/>
              <a:t>Twin TA is </a:t>
            </a:r>
            <a:r>
              <a:rPr lang="en-US" dirty="0" smtClean="0"/>
              <a:t>what will be </a:t>
            </a:r>
            <a:r>
              <a:rPr lang="en-US" dirty="0"/>
              <a:t>implemented in the end, it is not more precise per-se, but reduced possibilities for confusion in the case of latency associated with the TA (e.g. to void people to confuse a let net associated with the TA for a planet)</a:t>
            </a:r>
            <a:endParaRPr lang="fr-FR" dirty="0"/>
          </a:p>
        </p:txBody>
      </p:sp>
    </p:spTree>
    <p:extLst>
      <p:ext uri="{BB962C8B-B14F-4D97-AF65-F5344CB8AC3E}">
        <p14:creationId xmlns:p14="http://schemas.microsoft.com/office/powerpoint/2010/main" val="1777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510880" y="474784"/>
            <a:ext cx="7840887" cy="703385"/>
          </a:xfrm>
        </p:spPr>
        <p:txBody>
          <a:bodyPr/>
          <a:lstStyle/>
          <a:p>
            <a:pPr algn="ctr"/>
            <a:r>
              <a:rPr lang="es-CL" sz="2585" dirty="0"/>
              <a:t>THE QUASI-STATIC SPECKLES</a:t>
            </a:r>
          </a:p>
        </p:txBody>
      </p:sp>
      <p:sp>
        <p:nvSpPr>
          <p:cNvPr id="2" name="ZoneTexte 1"/>
          <p:cNvSpPr txBox="1"/>
          <p:nvPr/>
        </p:nvSpPr>
        <p:spPr>
          <a:xfrm>
            <a:off x="576100" y="1452119"/>
            <a:ext cx="8008894" cy="4637167"/>
          </a:xfrm>
          <a:prstGeom prst="rect">
            <a:avLst/>
          </a:prstGeom>
          <a:noFill/>
        </p:spPr>
        <p:txBody>
          <a:bodyPr wrap="square" rtlCol="0">
            <a:spAutoFit/>
          </a:bodyPr>
          <a:lstStyle/>
          <a:p>
            <a:pPr marL="316531" indent="-316531" algn="just">
              <a:buFont typeface="Wingdings" panose="05000000000000000000" pitchFamily="2" charset="2"/>
              <a:buChar char="Ø"/>
            </a:pPr>
            <a:r>
              <a:rPr lang="en-US" sz="1846" dirty="0" smtClean="0"/>
              <a:t>Direct imaging of the faint close vicinity of a bright star is limited by a swarm of bright quasi-static (long-lived) speckles  caused by the imperfection of the optics that mask it out. </a:t>
            </a:r>
          </a:p>
          <a:p>
            <a:pPr marL="316531" indent="-316531" algn="just">
              <a:buFont typeface="Wingdings" panose="05000000000000000000" pitchFamily="2" charset="2"/>
              <a:buChar char="Ø"/>
            </a:pPr>
            <a:r>
              <a:rPr lang="en-US" sz="1846" dirty="0" smtClean="0"/>
              <a:t>These speckles add coherently with increasing exposure time and their intensity eventually dominates over signal that add incoherently (sky, RON, and general (non static) speckles.</a:t>
            </a:r>
          </a:p>
          <a:p>
            <a:pPr marL="316531" indent="-316531" algn="just">
              <a:buFont typeface="Wingdings" panose="05000000000000000000" pitchFamily="2" charset="2"/>
              <a:buChar char="Ø"/>
            </a:pPr>
            <a:r>
              <a:rPr lang="en-US" sz="1846" dirty="0" smtClean="0"/>
              <a:t>The problem is more important closer to the star. </a:t>
            </a:r>
          </a:p>
          <a:p>
            <a:pPr marL="316531" indent="-316531" algn="just">
              <a:buFont typeface="Wingdings" panose="05000000000000000000" pitchFamily="2" charset="2"/>
              <a:buChar char="Ø"/>
            </a:pPr>
            <a:r>
              <a:rPr lang="en-US" sz="1846" dirty="0" smtClean="0"/>
              <a:t>However, these quasi-static speckles still vary with time due to temperature or pressure changes, mechanical flexures, guiding errors, or other phenomena, which makes it difficult to obtain a PSF highly correlated with the target. </a:t>
            </a:r>
          </a:p>
          <a:p>
            <a:pPr marL="316531" indent="-316531" algn="just">
              <a:buFont typeface="Wingdings" panose="05000000000000000000" pitchFamily="2" charset="2"/>
              <a:buChar char="Ø"/>
            </a:pPr>
            <a:r>
              <a:rPr lang="en-US" sz="1846" dirty="0" smtClean="0"/>
              <a:t>Even when a PSF is acquired simultaneously (at other </a:t>
            </a:r>
            <a:r>
              <a:rPr lang="en-US" sz="1846" dirty="0" err="1" smtClean="0"/>
              <a:t>wl</a:t>
            </a:r>
            <a:r>
              <a:rPr lang="en-US" sz="1846" dirty="0" smtClean="0"/>
              <a:t>. or polarizations) differential aberrations within the camera </a:t>
            </a:r>
            <a:r>
              <a:rPr lang="en-US" sz="1846" dirty="0" err="1" smtClean="0"/>
              <a:t>decorrelate</a:t>
            </a:r>
            <a:r>
              <a:rPr lang="en-US" sz="1846" dirty="0" smtClean="0"/>
              <a:t> it. </a:t>
            </a:r>
          </a:p>
          <a:p>
            <a:pPr marL="316531" indent="-316531" algn="just">
              <a:buFont typeface="Wingdings" panose="05000000000000000000" pitchFamily="2" charset="2"/>
              <a:buChar char="Ø"/>
            </a:pPr>
            <a:endParaRPr lang="en-US" sz="1846" dirty="0" smtClean="0"/>
          </a:p>
          <a:p>
            <a:pPr marL="158265" indent="-158265" algn="just">
              <a:buFont typeface="Wingdings"/>
              <a:buChar char="è"/>
            </a:pPr>
            <a:r>
              <a:rPr lang="en-US" sz="1846" b="1" dirty="0" smtClean="0">
                <a:solidFill>
                  <a:srgbClr val="FF0000"/>
                </a:solidFill>
                <a:sym typeface="Wingdings" panose="05000000000000000000" pitchFamily="2" charset="2"/>
              </a:rPr>
              <a:t>to subtract speckles one must always work with a </a:t>
            </a:r>
            <a:r>
              <a:rPr lang="en-US" sz="1846" b="1" dirty="0" err="1" smtClean="0">
                <a:solidFill>
                  <a:srgbClr val="FF0000"/>
                </a:solidFill>
                <a:sym typeface="Wingdings" panose="05000000000000000000" pitchFamily="2" charset="2"/>
              </a:rPr>
              <a:t>decorrelated</a:t>
            </a:r>
            <a:r>
              <a:rPr lang="en-US" sz="1846" b="1" dirty="0" smtClean="0">
                <a:solidFill>
                  <a:srgbClr val="FF0000"/>
                </a:solidFill>
                <a:sym typeface="Wingdings" panose="05000000000000000000" pitchFamily="2" charset="2"/>
              </a:rPr>
              <a:t> PSF.</a:t>
            </a:r>
          </a:p>
          <a:p>
            <a:pPr algn="just"/>
            <a:endParaRPr lang="es-CL" sz="1846" dirty="0"/>
          </a:p>
        </p:txBody>
      </p:sp>
      <p:sp>
        <p:nvSpPr>
          <p:cNvPr id="3" name="Rectangle 2"/>
          <p:cNvSpPr/>
          <p:nvPr/>
        </p:nvSpPr>
        <p:spPr>
          <a:xfrm>
            <a:off x="162414" y="6363236"/>
            <a:ext cx="441146" cy="369332"/>
          </a:xfrm>
          <a:prstGeom prst="rect">
            <a:avLst/>
          </a:prstGeom>
        </p:spPr>
        <p:txBody>
          <a:bodyPr wrap="none">
            <a:spAutoFit/>
          </a:bodyPr>
          <a:lstStyle/>
          <a:p>
            <a:r>
              <a:rPr lang="es-CL" dirty="0" smtClean="0"/>
              <a:t>18</a:t>
            </a:r>
            <a:endParaRPr lang="es-CL" dirty="0"/>
          </a:p>
        </p:txBody>
      </p:sp>
    </p:spTree>
    <p:extLst>
      <p:ext uri="{BB962C8B-B14F-4D97-AF65-F5344CB8AC3E}">
        <p14:creationId xmlns:p14="http://schemas.microsoft.com/office/powerpoint/2010/main" val="362265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 calibration</a:t>
            </a:r>
            <a:endParaRPr lang="en-US" dirty="0"/>
          </a:p>
        </p:txBody>
      </p:sp>
      <p:sp>
        <p:nvSpPr>
          <p:cNvPr id="3" name="Content Placeholder 2"/>
          <p:cNvSpPr>
            <a:spLocks noGrp="1"/>
          </p:cNvSpPr>
          <p:nvPr>
            <p:ph idx="1"/>
          </p:nvPr>
        </p:nvSpPr>
        <p:spPr/>
        <p:txBody>
          <a:bodyPr/>
          <a:lstStyle/>
          <a:p>
            <a:r>
              <a:rPr lang="en-US" dirty="0" smtClean="0"/>
              <a:t>Subtraction of the speckle pattern is mandatory. Several techniques : </a:t>
            </a:r>
          </a:p>
          <a:p>
            <a:pPr lvl="2"/>
            <a:r>
              <a:rPr lang="en-US" dirty="0" smtClean="0"/>
              <a:t>Reference star : not very accurate, large overheads, impact of centering </a:t>
            </a:r>
          </a:p>
          <a:p>
            <a:pPr lvl="2"/>
            <a:r>
              <a:rPr lang="en-US" dirty="0" smtClean="0"/>
              <a:t>Roll : not much amplitude for MIRI wavelengths but could be useful at separations &gt;1-2"</a:t>
            </a:r>
          </a:p>
          <a:p>
            <a:pPr lvl="2"/>
            <a:r>
              <a:rPr lang="en-US" dirty="0" smtClean="0"/>
              <a:t>Build local PSF reference with LOCI algorithm. Need a sample of targets observed in a similar fashion. Less stringent </a:t>
            </a:r>
            <a:r>
              <a:rPr lang="en-US" dirty="0" err="1" smtClean="0"/>
              <a:t>wrt</a:t>
            </a:r>
            <a:r>
              <a:rPr lang="en-US" dirty="0" smtClean="0"/>
              <a:t> centering </a:t>
            </a:r>
          </a:p>
          <a:p>
            <a:pPr lvl="2">
              <a:buNone/>
            </a:pPr>
            <a:endParaRPr lang="en-US" dirty="0"/>
          </a:p>
        </p:txBody>
      </p:sp>
      <p:sp>
        <p:nvSpPr>
          <p:cNvPr id="4" name="ZoneTexte 3"/>
          <p:cNvSpPr txBox="1"/>
          <p:nvPr/>
        </p:nvSpPr>
        <p:spPr>
          <a:xfrm>
            <a:off x="138759" y="6335609"/>
            <a:ext cx="472801" cy="369332"/>
          </a:xfrm>
          <a:prstGeom prst="rect">
            <a:avLst/>
          </a:prstGeom>
          <a:noFill/>
        </p:spPr>
        <p:txBody>
          <a:bodyPr wrap="square" rtlCol="0">
            <a:spAutoFit/>
          </a:bodyPr>
          <a:lstStyle/>
          <a:p>
            <a:r>
              <a:rPr lang="fr-FR" dirty="0" smtClean="0"/>
              <a:t>19</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88667" y="474784"/>
            <a:ext cx="7829782" cy="703385"/>
          </a:xfrm>
        </p:spPr>
        <p:txBody>
          <a:bodyPr/>
          <a:lstStyle/>
          <a:p>
            <a:r>
              <a:rPr lang="es-CL" b="0" dirty="0" smtClean="0"/>
              <a:t>“</a:t>
            </a:r>
            <a:r>
              <a:rPr lang="es-CL" sz="2585" dirty="0" err="1"/>
              <a:t>Locally</a:t>
            </a:r>
            <a:r>
              <a:rPr lang="es-CL" sz="2585" dirty="0"/>
              <a:t> </a:t>
            </a:r>
            <a:r>
              <a:rPr lang="es-CL" sz="2585" dirty="0" err="1"/>
              <a:t>optimized</a:t>
            </a:r>
            <a:r>
              <a:rPr lang="es-CL" sz="2585" dirty="0"/>
              <a:t> </a:t>
            </a:r>
            <a:r>
              <a:rPr lang="es-CL" sz="2585" dirty="0" err="1"/>
              <a:t>combination</a:t>
            </a:r>
            <a:r>
              <a:rPr lang="es-CL" sz="2585" dirty="0"/>
              <a:t> of </a:t>
            </a:r>
            <a:r>
              <a:rPr lang="es-CL" sz="2585" dirty="0" err="1"/>
              <a:t>images</a:t>
            </a:r>
            <a:r>
              <a:rPr lang="es-CL" sz="2585" dirty="0"/>
              <a:t>’’ : LOCI</a:t>
            </a:r>
          </a:p>
        </p:txBody>
      </p:sp>
      <p:sp>
        <p:nvSpPr>
          <p:cNvPr id="2" name="ZoneTexte 1"/>
          <p:cNvSpPr txBox="1"/>
          <p:nvPr/>
        </p:nvSpPr>
        <p:spPr>
          <a:xfrm>
            <a:off x="310970" y="1233760"/>
            <a:ext cx="8418403" cy="5141407"/>
          </a:xfrm>
          <a:prstGeom prst="rect">
            <a:avLst/>
          </a:prstGeom>
          <a:noFill/>
        </p:spPr>
        <p:txBody>
          <a:bodyPr wrap="square" rtlCol="0">
            <a:spAutoFit/>
          </a:bodyPr>
          <a:lstStyle/>
          <a:p>
            <a:pPr marL="316531" indent="-316531" algn="just">
              <a:buFont typeface="Wingdings" panose="05000000000000000000" pitchFamily="2" charset="2"/>
              <a:buChar char="Ø"/>
            </a:pPr>
            <a:r>
              <a:rPr lang="en-US" sz="2215" dirty="0">
                <a:sym typeface="Wingdings" panose="05000000000000000000" pitchFamily="2" charset="2"/>
              </a:rPr>
              <a:t>Combining PSFs optimizes the noise attenuation (</a:t>
            </a:r>
            <a:r>
              <a:rPr lang="en-US" sz="2215" dirty="0" err="1">
                <a:sym typeface="Wingdings" panose="05000000000000000000" pitchFamily="2" charset="2"/>
              </a:rPr>
              <a:t>Lafrenière</a:t>
            </a:r>
            <a:r>
              <a:rPr lang="en-US" sz="2215" dirty="0">
                <a:sym typeface="Wingdings" panose="05000000000000000000" pitchFamily="2" charset="2"/>
              </a:rPr>
              <a:t> et al., 2007).</a:t>
            </a:r>
          </a:p>
          <a:p>
            <a:pPr marL="316531" indent="-316531" algn="just">
              <a:buFont typeface="Wingdings" panose="05000000000000000000" pitchFamily="2" charset="2"/>
              <a:buChar char="Ø"/>
            </a:pPr>
            <a:r>
              <a:rPr lang="en-US" sz="2215" dirty="0">
                <a:sym typeface="Wingdings" panose="05000000000000000000" pitchFamily="2" charset="2"/>
              </a:rPr>
              <a:t>One target, </a:t>
            </a:r>
            <a:r>
              <a:rPr lang="en-US" sz="2215" i="1" dirty="0">
                <a:sym typeface="Wingdings" panose="05000000000000000000" pitchFamily="2" charset="2"/>
              </a:rPr>
              <a:t>N</a:t>
            </a:r>
            <a:r>
              <a:rPr lang="en-US" sz="2215" dirty="0">
                <a:sym typeface="Wingdings" panose="05000000000000000000" pitchFamily="2" charset="2"/>
              </a:rPr>
              <a:t> PSFs; the target is divided into subsections and an algorithm obtains independently for each subsection a linear combination of the PSFs whose subtraction from the target image will minimize the noise.</a:t>
            </a:r>
          </a:p>
          <a:p>
            <a:pPr marL="316531" indent="-316531" algn="just">
              <a:buFont typeface="Wingdings" panose="05000000000000000000" pitchFamily="2" charset="2"/>
              <a:buChar char="Ø"/>
            </a:pPr>
            <a:r>
              <a:rPr lang="en-US" sz="2215" dirty="0">
                <a:sym typeface="Wingdings" panose="05000000000000000000" pitchFamily="2" charset="2"/>
              </a:rPr>
              <a:t>The best PSF is obtained by optimizing the weights given to the </a:t>
            </a:r>
            <a:r>
              <a:rPr lang="en-US" sz="2215" i="1" dirty="0">
                <a:sym typeface="Wingdings" panose="05000000000000000000" pitchFamily="2" charset="2"/>
              </a:rPr>
              <a:t>N</a:t>
            </a:r>
            <a:r>
              <a:rPr lang="en-US" sz="2215" dirty="0">
                <a:sym typeface="Wingdings" panose="05000000000000000000" pitchFamily="2" charset="2"/>
              </a:rPr>
              <a:t> PSFs according to the residual noise. </a:t>
            </a:r>
          </a:p>
          <a:p>
            <a:pPr marL="316531" indent="-316531" algn="just">
              <a:buFont typeface="Wingdings" panose="05000000000000000000" pitchFamily="2" charset="2"/>
              <a:buChar char="Ø"/>
            </a:pPr>
            <a:r>
              <a:rPr lang="en-US" sz="2215" dirty="0">
                <a:sym typeface="Wingdings" panose="05000000000000000000" pitchFamily="2" charset="2"/>
              </a:rPr>
              <a:t>The correlation between the target and the PSF generally varies with position within the target image, hence it is advantageous to optimize the coefficients of the linear combination for subsections of the image. </a:t>
            </a:r>
          </a:p>
          <a:p>
            <a:pPr marL="316531" indent="-316531" algn="just">
              <a:buFont typeface="Wingdings" panose="05000000000000000000" pitchFamily="2" charset="2"/>
              <a:buChar char="Ø"/>
            </a:pPr>
            <a:r>
              <a:rPr lang="en-US" sz="2215" b="1" dirty="0">
                <a:solidFill>
                  <a:srgbClr val="FF0000"/>
                </a:solidFill>
                <a:sym typeface="Wingdings" panose="05000000000000000000" pitchFamily="2" charset="2"/>
              </a:rPr>
              <a:t>This algorithm is referred to as “Locally Optimized Combination of Images”, LOCI</a:t>
            </a:r>
            <a:r>
              <a:rPr lang="en-US" sz="2215" dirty="0">
                <a:sym typeface="Wingdings" panose="05000000000000000000" pitchFamily="2" charset="2"/>
              </a:rPr>
              <a:t> (</a:t>
            </a:r>
            <a:r>
              <a:rPr lang="en-US" sz="2215" dirty="0" err="1">
                <a:sym typeface="Wingdings" panose="05000000000000000000" pitchFamily="2" charset="2"/>
              </a:rPr>
              <a:t>Lafrenière</a:t>
            </a:r>
            <a:r>
              <a:rPr lang="en-US" sz="2215" dirty="0">
                <a:sym typeface="Wingdings" panose="05000000000000000000" pitchFamily="2" charset="2"/>
              </a:rPr>
              <a:t> et al., 2007)</a:t>
            </a:r>
          </a:p>
          <a:p>
            <a:pPr marL="158265" indent="-158265" algn="just">
              <a:buFont typeface="Wingdings" panose="05000000000000000000" pitchFamily="2" charset="2"/>
              <a:buChar char="Ø"/>
            </a:pPr>
            <a:endParaRPr lang="es-CL" dirty="0"/>
          </a:p>
        </p:txBody>
      </p:sp>
      <p:sp>
        <p:nvSpPr>
          <p:cNvPr id="3" name="Rectangle 2"/>
          <p:cNvSpPr/>
          <p:nvPr/>
        </p:nvSpPr>
        <p:spPr>
          <a:xfrm>
            <a:off x="179512" y="6309320"/>
            <a:ext cx="441146" cy="369332"/>
          </a:xfrm>
          <a:prstGeom prst="rect">
            <a:avLst/>
          </a:prstGeom>
        </p:spPr>
        <p:txBody>
          <a:bodyPr wrap="none">
            <a:spAutoFit/>
          </a:bodyPr>
          <a:lstStyle/>
          <a:p>
            <a:r>
              <a:rPr lang="es-CL" dirty="0" smtClean="0"/>
              <a:t>21</a:t>
            </a:r>
            <a:endParaRPr lang="es-CL" dirty="0"/>
          </a:p>
        </p:txBody>
      </p:sp>
    </p:spTree>
    <p:extLst>
      <p:ext uri="{BB962C8B-B14F-4D97-AF65-F5344CB8AC3E}">
        <p14:creationId xmlns:p14="http://schemas.microsoft.com/office/powerpoint/2010/main" val="324146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sz="2954" dirty="0" smtClean="0"/>
              <a:t>Small </a:t>
            </a:r>
            <a:r>
              <a:rPr lang="es-CL" sz="2954" dirty="0" err="1" smtClean="0"/>
              <a:t>Grid</a:t>
            </a:r>
            <a:r>
              <a:rPr lang="es-CL" sz="2954" dirty="0" smtClean="0"/>
              <a:t> </a:t>
            </a:r>
            <a:r>
              <a:rPr lang="es-CL" sz="2954" dirty="0" err="1" smtClean="0"/>
              <a:t>Dithering</a:t>
            </a:r>
            <a:endParaRPr lang="es-CL" sz="2954" dirty="0"/>
          </a:p>
        </p:txBody>
      </p:sp>
      <p:pic>
        <p:nvPicPr>
          <p:cNvPr id="5" name="Espace réservé du contenu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20658" y="1516252"/>
            <a:ext cx="7263710" cy="5341749"/>
          </a:xfrm>
        </p:spPr>
      </p:pic>
      <p:sp>
        <p:nvSpPr>
          <p:cNvPr id="6" name="ZoneTexte 5"/>
          <p:cNvSpPr txBox="1"/>
          <p:nvPr/>
        </p:nvSpPr>
        <p:spPr>
          <a:xfrm flipH="1">
            <a:off x="1425125" y="4549172"/>
            <a:ext cx="194547" cy="369332"/>
          </a:xfrm>
          <a:prstGeom prst="rect">
            <a:avLst/>
          </a:prstGeom>
          <a:noFill/>
        </p:spPr>
        <p:txBody>
          <a:bodyPr wrap="square" rtlCol="0">
            <a:spAutoFit/>
          </a:bodyPr>
          <a:lstStyle/>
          <a:p>
            <a:r>
              <a:rPr lang="es-CL" b="1" i="1" dirty="0" smtClean="0">
                <a:solidFill>
                  <a:schemeClr val="tx1"/>
                </a:solidFill>
              </a:rPr>
              <a:t>P</a:t>
            </a:r>
            <a:endParaRPr lang="es-CL" b="1" i="1" dirty="0">
              <a:solidFill>
                <a:schemeClr val="tx1"/>
              </a:solidFill>
            </a:endParaRPr>
          </a:p>
        </p:txBody>
      </p:sp>
      <p:sp>
        <p:nvSpPr>
          <p:cNvPr id="3" name="Rectangle 2"/>
          <p:cNvSpPr/>
          <p:nvPr/>
        </p:nvSpPr>
        <p:spPr>
          <a:xfrm>
            <a:off x="179512" y="6372036"/>
            <a:ext cx="441146" cy="369332"/>
          </a:xfrm>
          <a:prstGeom prst="rect">
            <a:avLst/>
          </a:prstGeom>
        </p:spPr>
        <p:txBody>
          <a:bodyPr wrap="none">
            <a:spAutoFit/>
          </a:bodyPr>
          <a:lstStyle/>
          <a:p>
            <a:r>
              <a:rPr lang="es-CL" dirty="0" smtClean="0"/>
              <a:t>20</a:t>
            </a:r>
            <a:endParaRPr lang="es-CL" dirty="0"/>
          </a:p>
        </p:txBody>
      </p:sp>
      <p:sp>
        <p:nvSpPr>
          <p:cNvPr id="4" name="ZoneTexte 3"/>
          <p:cNvSpPr txBox="1"/>
          <p:nvPr/>
        </p:nvSpPr>
        <p:spPr>
          <a:xfrm>
            <a:off x="971600" y="1146920"/>
            <a:ext cx="7678320" cy="369332"/>
          </a:xfrm>
          <a:prstGeom prst="rect">
            <a:avLst/>
          </a:prstGeom>
          <a:noFill/>
        </p:spPr>
        <p:txBody>
          <a:bodyPr wrap="none" rtlCol="0">
            <a:spAutoFit/>
          </a:bodyPr>
          <a:lstStyle/>
          <a:p>
            <a:r>
              <a:rPr lang="en-US" dirty="0" smtClean="0"/>
              <a:t>Use </a:t>
            </a:r>
            <a:r>
              <a:rPr lang="en-US" dirty="0"/>
              <a:t>LOCI to mitigate both the quasi static sparkles and the TA uncertainty</a:t>
            </a:r>
            <a:endParaRPr lang="fr-FR" dirty="0"/>
          </a:p>
        </p:txBody>
      </p:sp>
    </p:spTree>
    <p:extLst>
      <p:ext uri="{BB962C8B-B14F-4D97-AF65-F5344CB8AC3E}">
        <p14:creationId xmlns:p14="http://schemas.microsoft.com/office/powerpoint/2010/main" val="265311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7425" y="419254"/>
            <a:ext cx="7252266" cy="703385"/>
          </a:xfrm>
        </p:spPr>
        <p:txBody>
          <a:bodyPr/>
          <a:lstStyle/>
          <a:p>
            <a:pPr algn="ctr"/>
            <a:r>
              <a:rPr lang="es-CL" sz="2954" dirty="0">
                <a:solidFill>
                  <a:srgbClr val="FF0000"/>
                </a:solidFill>
              </a:rPr>
              <a:t>IMPORTANT PRELIMINARY NOTICE</a:t>
            </a:r>
          </a:p>
        </p:txBody>
      </p:sp>
      <p:sp>
        <p:nvSpPr>
          <p:cNvPr id="3" name="Espace réservé du contenu 2"/>
          <p:cNvSpPr>
            <a:spLocks noGrp="1"/>
          </p:cNvSpPr>
          <p:nvPr>
            <p:ph idx="1"/>
          </p:nvPr>
        </p:nvSpPr>
        <p:spPr>
          <a:xfrm>
            <a:off x="122168" y="1218892"/>
            <a:ext cx="8640525" cy="4853354"/>
          </a:xfrm>
          <a:solidFill>
            <a:schemeClr val="bg1"/>
          </a:solidFill>
        </p:spPr>
        <p:txBody>
          <a:bodyPr/>
          <a:lstStyle/>
          <a:p>
            <a:pPr algn="just"/>
            <a:r>
              <a:rPr lang="es-CL" sz="2215" dirty="0" err="1"/>
              <a:t>My</a:t>
            </a:r>
            <a:r>
              <a:rPr lang="es-CL" sz="2215" dirty="0"/>
              <a:t> role in </a:t>
            </a:r>
            <a:r>
              <a:rPr lang="es-CL" sz="2215" dirty="0" err="1"/>
              <a:t>the</a:t>
            </a:r>
            <a:r>
              <a:rPr lang="es-CL" sz="2215" dirty="0"/>
              <a:t> JCWG </a:t>
            </a:r>
            <a:r>
              <a:rPr lang="es-CL" sz="2215" dirty="0" err="1"/>
              <a:t>is</a:t>
            </a:r>
            <a:r>
              <a:rPr lang="es-CL" sz="2215" dirty="0"/>
              <a:t> </a:t>
            </a:r>
            <a:r>
              <a:rPr lang="es-CL" sz="2215" dirty="0" err="1"/>
              <a:t>limited</a:t>
            </a:r>
            <a:r>
              <a:rPr lang="es-CL" sz="2215" dirty="0"/>
              <a:t> in </a:t>
            </a:r>
            <a:r>
              <a:rPr lang="es-CL" sz="2215" dirty="0" err="1" smtClean="0"/>
              <a:t>participating</a:t>
            </a:r>
            <a:r>
              <a:rPr lang="es-CL" sz="2215" dirty="0" smtClean="0"/>
              <a:t> </a:t>
            </a:r>
            <a:r>
              <a:rPr lang="es-CL" sz="2215" dirty="0"/>
              <a:t>in </a:t>
            </a:r>
            <a:r>
              <a:rPr lang="es-CL" sz="2215" dirty="0" err="1"/>
              <a:t>the</a:t>
            </a:r>
            <a:r>
              <a:rPr lang="es-CL" sz="2215" dirty="0"/>
              <a:t> meetings, </a:t>
            </a:r>
            <a:r>
              <a:rPr lang="es-CL" sz="2215" dirty="0" err="1"/>
              <a:t>teleconferences</a:t>
            </a:r>
            <a:r>
              <a:rPr lang="es-CL" sz="2215" dirty="0"/>
              <a:t> and </a:t>
            </a:r>
            <a:r>
              <a:rPr lang="es-CL" sz="2215" dirty="0" err="1"/>
              <a:t>discussions</a:t>
            </a:r>
            <a:r>
              <a:rPr lang="es-CL" sz="2215" dirty="0"/>
              <a:t>, and to </a:t>
            </a:r>
            <a:r>
              <a:rPr lang="es-CL" sz="2215" dirty="0" err="1"/>
              <a:t>collect</a:t>
            </a:r>
            <a:r>
              <a:rPr lang="es-CL" sz="2215" dirty="0"/>
              <a:t> as </a:t>
            </a:r>
            <a:r>
              <a:rPr lang="es-CL" sz="2215" dirty="0" err="1"/>
              <a:t>much</a:t>
            </a:r>
            <a:r>
              <a:rPr lang="es-CL" sz="2215" dirty="0"/>
              <a:t> </a:t>
            </a:r>
            <a:r>
              <a:rPr lang="es-CL" sz="2215" dirty="0" err="1" smtClean="0"/>
              <a:t>informations</a:t>
            </a:r>
            <a:r>
              <a:rPr lang="es-CL" sz="2215" dirty="0"/>
              <a:t> </a:t>
            </a:r>
            <a:r>
              <a:rPr lang="es-CL" sz="2215" dirty="0" smtClean="0"/>
              <a:t>as </a:t>
            </a:r>
            <a:r>
              <a:rPr lang="es-CL" sz="2215" dirty="0" err="1"/>
              <a:t>possible</a:t>
            </a:r>
            <a:r>
              <a:rPr lang="es-CL" sz="2215" dirty="0"/>
              <a:t> </a:t>
            </a:r>
            <a:r>
              <a:rPr lang="es-CL" sz="2215" dirty="0" err="1"/>
              <a:t>relative</a:t>
            </a:r>
            <a:r>
              <a:rPr lang="es-CL" sz="2215" dirty="0"/>
              <a:t> to </a:t>
            </a:r>
            <a:r>
              <a:rPr lang="es-CL" sz="2215" dirty="0" err="1"/>
              <a:t>the</a:t>
            </a:r>
            <a:r>
              <a:rPr lang="es-CL" sz="2215" dirty="0"/>
              <a:t> JWST </a:t>
            </a:r>
            <a:r>
              <a:rPr lang="es-CL" sz="2215" dirty="0" smtClean="0"/>
              <a:t>MIRI </a:t>
            </a:r>
            <a:r>
              <a:rPr lang="es-CL" sz="2215" dirty="0" err="1" smtClean="0"/>
              <a:t>Coronagraphs</a:t>
            </a:r>
            <a:r>
              <a:rPr lang="es-CL" sz="2215" dirty="0" smtClean="0"/>
              <a:t>. </a:t>
            </a:r>
            <a:endParaRPr lang="es-CL" sz="2215" dirty="0"/>
          </a:p>
          <a:p>
            <a:pPr algn="just"/>
            <a:r>
              <a:rPr lang="es-CL" sz="2215" dirty="0" err="1"/>
              <a:t>Therefore</a:t>
            </a:r>
            <a:r>
              <a:rPr lang="es-CL" sz="2215" dirty="0"/>
              <a:t>, </a:t>
            </a:r>
            <a:r>
              <a:rPr lang="es-CL" sz="2215" dirty="0" err="1"/>
              <a:t>it</a:t>
            </a:r>
            <a:r>
              <a:rPr lang="es-CL" sz="2215" dirty="0"/>
              <a:t> </a:t>
            </a:r>
            <a:r>
              <a:rPr lang="es-CL" sz="2215" dirty="0" err="1"/>
              <a:t>must</a:t>
            </a:r>
            <a:r>
              <a:rPr lang="es-CL" sz="2215" dirty="0"/>
              <a:t> be </a:t>
            </a:r>
            <a:r>
              <a:rPr lang="es-CL" sz="2215" dirty="0" err="1"/>
              <a:t>said</a:t>
            </a:r>
            <a:r>
              <a:rPr lang="es-CL" sz="2215" dirty="0"/>
              <a:t> </a:t>
            </a:r>
            <a:r>
              <a:rPr lang="es-CL" sz="2215" dirty="0" err="1"/>
              <a:t>that</a:t>
            </a:r>
            <a:r>
              <a:rPr lang="es-CL" sz="2215" dirty="0"/>
              <a:t> </a:t>
            </a:r>
            <a:r>
              <a:rPr lang="es-CL" sz="2215" dirty="0" err="1"/>
              <a:t>the</a:t>
            </a:r>
            <a:r>
              <a:rPr lang="es-CL" sz="2215" dirty="0"/>
              <a:t> full </a:t>
            </a:r>
            <a:r>
              <a:rPr lang="es-CL" sz="2215" dirty="0" err="1"/>
              <a:t>credit</a:t>
            </a:r>
            <a:r>
              <a:rPr lang="es-CL" sz="2215" dirty="0"/>
              <a:t> </a:t>
            </a:r>
            <a:r>
              <a:rPr lang="es-CL" sz="2215" dirty="0" err="1"/>
              <a:t>for</a:t>
            </a:r>
            <a:r>
              <a:rPr lang="es-CL" sz="2215" dirty="0"/>
              <a:t> </a:t>
            </a:r>
            <a:r>
              <a:rPr lang="es-CL" sz="2215" dirty="0" err="1"/>
              <a:t>the</a:t>
            </a:r>
            <a:r>
              <a:rPr lang="es-CL" sz="2215" dirty="0"/>
              <a:t> </a:t>
            </a:r>
            <a:r>
              <a:rPr lang="es-CL" sz="2215" dirty="0" err="1"/>
              <a:t>results</a:t>
            </a:r>
            <a:r>
              <a:rPr lang="es-CL" sz="2215" dirty="0"/>
              <a:t> </a:t>
            </a:r>
            <a:r>
              <a:rPr lang="es-CL" sz="2215" dirty="0" err="1"/>
              <a:t>presented</a:t>
            </a:r>
            <a:r>
              <a:rPr lang="es-CL" sz="2215" dirty="0"/>
              <a:t> </a:t>
            </a:r>
            <a:r>
              <a:rPr lang="es-CL" sz="2215" dirty="0" err="1"/>
              <a:t>here</a:t>
            </a:r>
            <a:r>
              <a:rPr lang="es-CL" sz="2215" dirty="0"/>
              <a:t> has </a:t>
            </a:r>
            <a:r>
              <a:rPr lang="es-CL" sz="2215" dirty="0" smtClean="0"/>
              <a:t>to </a:t>
            </a:r>
            <a:r>
              <a:rPr lang="es-CL" sz="2215" dirty="0"/>
              <a:t>be </a:t>
            </a:r>
            <a:r>
              <a:rPr lang="es-CL" sz="2215" dirty="0" err="1"/>
              <a:t>given</a:t>
            </a:r>
            <a:r>
              <a:rPr lang="es-CL" sz="2215" dirty="0"/>
              <a:t> to Laurent </a:t>
            </a:r>
            <a:r>
              <a:rPr lang="es-CL" sz="2215" dirty="0" err="1"/>
              <a:t>Pueyo</a:t>
            </a:r>
            <a:r>
              <a:rPr lang="es-CL" sz="2215" dirty="0"/>
              <a:t> and </a:t>
            </a:r>
            <a:r>
              <a:rPr lang="es-CL" sz="2215" dirty="0" err="1" smtClean="0"/>
              <a:t>formerly</a:t>
            </a:r>
            <a:r>
              <a:rPr lang="es-CL" sz="2215" dirty="0" smtClean="0"/>
              <a:t> to </a:t>
            </a:r>
            <a:r>
              <a:rPr lang="es-CL" sz="2215" dirty="0" err="1" smtClean="0"/>
              <a:t>Remi</a:t>
            </a:r>
            <a:r>
              <a:rPr lang="es-CL" sz="2215" dirty="0" smtClean="0"/>
              <a:t> </a:t>
            </a:r>
            <a:r>
              <a:rPr lang="es-CL" sz="2215" dirty="0" err="1" smtClean="0"/>
              <a:t>Soummer</a:t>
            </a:r>
            <a:r>
              <a:rPr lang="es-CL" sz="2215" dirty="0" smtClean="0"/>
              <a:t> </a:t>
            </a:r>
            <a:r>
              <a:rPr lang="es-CL" sz="2215" dirty="0" err="1" smtClean="0"/>
              <a:t>who</a:t>
            </a:r>
            <a:r>
              <a:rPr lang="es-CL" sz="2215" dirty="0" smtClean="0"/>
              <a:t> </a:t>
            </a:r>
            <a:r>
              <a:rPr lang="es-CL" sz="2215" dirty="0" err="1" smtClean="0"/>
              <a:t>built</a:t>
            </a:r>
            <a:r>
              <a:rPr lang="es-CL" sz="2215" dirty="0" smtClean="0"/>
              <a:t> </a:t>
            </a:r>
            <a:r>
              <a:rPr lang="es-CL" sz="2215" dirty="0" err="1" smtClean="0"/>
              <a:t>the</a:t>
            </a:r>
            <a:r>
              <a:rPr lang="es-CL" sz="2215" dirty="0" smtClean="0"/>
              <a:t> CWG at </a:t>
            </a:r>
            <a:r>
              <a:rPr lang="es-CL" sz="2215" dirty="0" err="1"/>
              <a:t>STScI</a:t>
            </a:r>
            <a:r>
              <a:rPr lang="es-CL" sz="2215" dirty="0"/>
              <a:t>: Bill Blair, David </a:t>
            </a:r>
            <a:r>
              <a:rPr lang="es-CL" sz="2215" dirty="0" err="1"/>
              <a:t>Golimowski</a:t>
            </a:r>
            <a:r>
              <a:rPr lang="es-CL" sz="2215" dirty="0"/>
              <a:t>, </a:t>
            </a:r>
            <a:r>
              <a:rPr lang="es-CL" sz="2215" dirty="0" err="1"/>
              <a:t>Dean</a:t>
            </a:r>
            <a:r>
              <a:rPr lang="es-CL" sz="2215" dirty="0"/>
              <a:t> </a:t>
            </a:r>
            <a:r>
              <a:rPr lang="es-CL" sz="2215" dirty="0" err="1"/>
              <a:t>Hines</a:t>
            </a:r>
            <a:r>
              <a:rPr lang="es-CL" sz="2215" dirty="0"/>
              <a:t>, Charles-</a:t>
            </a:r>
            <a:r>
              <a:rPr lang="es-CL" sz="2215" dirty="0" err="1"/>
              <a:t>Philippe</a:t>
            </a:r>
            <a:r>
              <a:rPr lang="es-CL" sz="2215" dirty="0"/>
              <a:t> </a:t>
            </a:r>
            <a:r>
              <a:rPr lang="es-CL" sz="2215" dirty="0" err="1"/>
              <a:t>Lajoie</a:t>
            </a:r>
            <a:r>
              <a:rPr lang="es-CL" sz="2215" dirty="0"/>
              <a:t>, Jon Morse, Marshall </a:t>
            </a:r>
            <a:r>
              <a:rPr lang="es-CL" sz="2215" dirty="0" err="1"/>
              <a:t>Perrin</a:t>
            </a:r>
            <a:r>
              <a:rPr lang="es-CL" sz="2215" dirty="0"/>
              <a:t>,, and John </a:t>
            </a:r>
            <a:r>
              <a:rPr lang="es-CL" sz="2215" dirty="0" err="1"/>
              <a:t>Stansberry</a:t>
            </a:r>
            <a:r>
              <a:rPr lang="es-CL" sz="2215" dirty="0"/>
              <a:t> (+ Anthony </a:t>
            </a:r>
            <a:r>
              <a:rPr lang="es-CL" sz="2215" dirty="0" err="1"/>
              <a:t>Boccaletti</a:t>
            </a:r>
            <a:r>
              <a:rPr lang="es-CL" sz="2215" dirty="0"/>
              <a:t> and George </a:t>
            </a:r>
            <a:r>
              <a:rPr lang="es-CL" sz="2215" dirty="0" err="1"/>
              <a:t>Rieke</a:t>
            </a:r>
            <a:r>
              <a:rPr lang="es-CL" sz="2215" dirty="0"/>
              <a:t> </a:t>
            </a:r>
            <a:r>
              <a:rPr lang="es-CL" sz="2215" dirty="0" err="1"/>
              <a:t>from</a:t>
            </a:r>
            <a:r>
              <a:rPr lang="es-CL" sz="2215" dirty="0"/>
              <a:t> </a:t>
            </a:r>
            <a:r>
              <a:rPr lang="es-CL" sz="2215" dirty="0" err="1"/>
              <a:t>the</a:t>
            </a:r>
            <a:r>
              <a:rPr lang="es-CL" sz="2215" dirty="0"/>
              <a:t> MIRI </a:t>
            </a:r>
            <a:r>
              <a:rPr lang="es-CL" sz="2215" dirty="0" err="1" smtClean="0"/>
              <a:t>European</a:t>
            </a:r>
            <a:r>
              <a:rPr lang="es-CL" sz="2215" dirty="0" smtClean="0"/>
              <a:t> </a:t>
            </a:r>
            <a:r>
              <a:rPr lang="es-CL" sz="2215" dirty="0" err="1"/>
              <a:t>C</a:t>
            </a:r>
            <a:r>
              <a:rPr lang="es-CL" sz="2215" dirty="0" err="1" smtClean="0"/>
              <a:t>onsortium</a:t>
            </a:r>
            <a:r>
              <a:rPr lang="es-CL" sz="2215" dirty="0"/>
              <a:t>). </a:t>
            </a:r>
          </a:p>
          <a:p>
            <a:pPr algn="just"/>
            <a:r>
              <a:rPr lang="es-CL" sz="2215" dirty="0"/>
              <a:t>I </a:t>
            </a:r>
            <a:r>
              <a:rPr lang="es-CL" sz="2215" dirty="0" err="1"/>
              <a:t>want</a:t>
            </a:r>
            <a:r>
              <a:rPr lang="es-CL" sz="2215" dirty="0"/>
              <a:t> to </a:t>
            </a:r>
            <a:r>
              <a:rPr lang="es-CL" sz="2215" dirty="0" err="1"/>
              <a:t>take</a:t>
            </a:r>
            <a:r>
              <a:rPr lang="es-CL" sz="2215" dirty="0"/>
              <a:t> </a:t>
            </a:r>
            <a:r>
              <a:rPr lang="es-CL" sz="2215" dirty="0" err="1"/>
              <a:t>this</a:t>
            </a:r>
            <a:r>
              <a:rPr lang="es-CL" sz="2215" dirty="0"/>
              <a:t> </a:t>
            </a:r>
            <a:r>
              <a:rPr lang="es-CL" sz="2215" dirty="0" err="1"/>
              <a:t>opportunity</a:t>
            </a:r>
            <a:r>
              <a:rPr lang="es-CL" sz="2215" dirty="0"/>
              <a:t> to </a:t>
            </a:r>
            <a:r>
              <a:rPr lang="es-CL" sz="2215" dirty="0" err="1"/>
              <a:t>warly</a:t>
            </a:r>
            <a:r>
              <a:rPr lang="es-CL" sz="2215" dirty="0"/>
              <a:t> </a:t>
            </a:r>
            <a:r>
              <a:rPr lang="es-CL" sz="2215" dirty="0" err="1"/>
              <a:t>thank</a:t>
            </a:r>
            <a:r>
              <a:rPr lang="es-CL" sz="2215" dirty="0"/>
              <a:t> </a:t>
            </a:r>
            <a:r>
              <a:rPr lang="es-CL" sz="2215" dirty="0" err="1"/>
              <a:t>them</a:t>
            </a:r>
            <a:r>
              <a:rPr lang="es-CL" sz="2215" dirty="0"/>
              <a:t> </a:t>
            </a:r>
            <a:r>
              <a:rPr lang="es-CL" sz="2215" dirty="0" err="1"/>
              <a:t>all</a:t>
            </a:r>
            <a:r>
              <a:rPr lang="es-CL" sz="2215" dirty="0"/>
              <a:t> </a:t>
            </a:r>
            <a:r>
              <a:rPr lang="es-CL" sz="2215" dirty="0" err="1"/>
              <a:t>for</a:t>
            </a:r>
            <a:r>
              <a:rPr lang="es-CL" sz="2215" dirty="0"/>
              <a:t> </a:t>
            </a:r>
            <a:r>
              <a:rPr lang="es-CL" sz="2215" dirty="0" err="1"/>
              <a:t>letting</a:t>
            </a:r>
            <a:r>
              <a:rPr lang="es-CL" sz="2215" dirty="0"/>
              <a:t> me </a:t>
            </a:r>
            <a:r>
              <a:rPr lang="es-CL" sz="2215" dirty="0" err="1"/>
              <a:t>presenting</a:t>
            </a:r>
            <a:r>
              <a:rPr lang="es-CL" sz="2215" dirty="0"/>
              <a:t> new </a:t>
            </a:r>
            <a:r>
              <a:rPr lang="es-CL" sz="2215" dirty="0" err="1"/>
              <a:t>results</a:t>
            </a:r>
            <a:r>
              <a:rPr lang="es-CL" sz="2215" dirty="0"/>
              <a:t> </a:t>
            </a:r>
            <a:r>
              <a:rPr lang="es-CL" sz="2215" dirty="0" err="1"/>
              <a:t>today</a:t>
            </a:r>
            <a:r>
              <a:rPr lang="es-CL" sz="2215" dirty="0"/>
              <a:t> (</a:t>
            </a:r>
            <a:r>
              <a:rPr lang="es-CL" sz="2215" dirty="0" err="1"/>
              <a:t>some</a:t>
            </a:r>
            <a:r>
              <a:rPr lang="es-CL" sz="2215" dirty="0"/>
              <a:t> </a:t>
            </a:r>
            <a:r>
              <a:rPr lang="es-CL" sz="2215" dirty="0" err="1"/>
              <a:t>not</a:t>
            </a:r>
            <a:r>
              <a:rPr lang="es-CL" sz="2215" dirty="0"/>
              <a:t> </a:t>
            </a:r>
            <a:r>
              <a:rPr lang="es-CL" sz="2215" dirty="0" err="1"/>
              <a:t>yet</a:t>
            </a:r>
            <a:r>
              <a:rPr lang="es-CL" sz="2215" dirty="0"/>
              <a:t> </a:t>
            </a:r>
            <a:r>
              <a:rPr lang="es-CL" sz="2215" dirty="0" err="1"/>
              <a:t>published</a:t>
            </a:r>
            <a:r>
              <a:rPr lang="es-CL" sz="2215" dirty="0"/>
              <a:t>), and to </a:t>
            </a:r>
            <a:r>
              <a:rPr lang="es-CL" sz="2215" dirty="0" err="1"/>
              <a:t>congratulate</a:t>
            </a:r>
            <a:r>
              <a:rPr lang="es-CL" sz="2215" dirty="0"/>
              <a:t> </a:t>
            </a:r>
            <a:r>
              <a:rPr lang="es-CL" sz="2215" dirty="0" err="1"/>
              <a:t>all</a:t>
            </a:r>
            <a:r>
              <a:rPr lang="es-CL" sz="2215" dirty="0"/>
              <a:t> of </a:t>
            </a:r>
            <a:r>
              <a:rPr lang="es-CL" sz="2215" dirty="0" err="1"/>
              <a:t>them</a:t>
            </a:r>
            <a:r>
              <a:rPr lang="es-CL" sz="2215" dirty="0"/>
              <a:t> </a:t>
            </a:r>
            <a:r>
              <a:rPr lang="es-CL" sz="2215" dirty="0" err="1"/>
              <a:t>for</a:t>
            </a:r>
            <a:r>
              <a:rPr lang="es-CL" sz="2215" dirty="0"/>
              <a:t> </a:t>
            </a:r>
            <a:r>
              <a:rPr lang="es-CL" sz="2215" dirty="0" err="1"/>
              <a:t>their</a:t>
            </a:r>
            <a:r>
              <a:rPr lang="es-CL" sz="2215" dirty="0"/>
              <a:t> </a:t>
            </a:r>
            <a:r>
              <a:rPr lang="es-CL" sz="2215" dirty="0" err="1"/>
              <a:t>excellent</a:t>
            </a:r>
            <a:r>
              <a:rPr lang="es-CL" sz="2215" dirty="0"/>
              <a:t> </a:t>
            </a:r>
            <a:r>
              <a:rPr lang="es-CL" sz="2215" dirty="0" err="1"/>
              <a:t>work</a:t>
            </a:r>
            <a:r>
              <a:rPr lang="es-CL" sz="2215" dirty="0"/>
              <a:t>. </a:t>
            </a:r>
          </a:p>
        </p:txBody>
      </p:sp>
      <p:sp>
        <p:nvSpPr>
          <p:cNvPr id="4" name="ZoneTexte 3"/>
          <p:cNvSpPr txBox="1"/>
          <p:nvPr/>
        </p:nvSpPr>
        <p:spPr>
          <a:xfrm>
            <a:off x="226646" y="6372036"/>
            <a:ext cx="312906" cy="369332"/>
          </a:xfrm>
          <a:prstGeom prst="rect">
            <a:avLst/>
          </a:prstGeom>
          <a:noFill/>
        </p:spPr>
        <p:txBody>
          <a:bodyPr wrap="none" rtlCol="0">
            <a:spAutoFit/>
          </a:bodyPr>
          <a:lstStyle/>
          <a:p>
            <a:r>
              <a:rPr lang="es-CL" dirty="0" smtClean="0"/>
              <a:t>2</a:t>
            </a:r>
            <a:endParaRPr lang="es-CL" dirty="0"/>
          </a:p>
        </p:txBody>
      </p:sp>
      <p:sp>
        <p:nvSpPr>
          <p:cNvPr id="5" name="ZoneTexte 4"/>
          <p:cNvSpPr txBox="1"/>
          <p:nvPr/>
        </p:nvSpPr>
        <p:spPr>
          <a:xfrm>
            <a:off x="1115616" y="5610581"/>
            <a:ext cx="8604448" cy="461665"/>
          </a:xfrm>
          <a:prstGeom prst="rect">
            <a:avLst/>
          </a:prstGeom>
          <a:noFill/>
        </p:spPr>
        <p:txBody>
          <a:bodyPr wrap="square" rtlCol="0">
            <a:spAutoFit/>
          </a:bodyPr>
          <a:lstStyle/>
          <a:p>
            <a:r>
              <a:rPr lang="en-US" sz="2400" b="1" dirty="0" smtClean="0"/>
              <a:t>PASP, </a:t>
            </a:r>
            <a:r>
              <a:rPr lang="en-US" sz="2400" b="1" dirty="0"/>
              <a:t>Volume 127, Issue 953, pp. 633-645 (2015)</a:t>
            </a:r>
            <a:endParaRPr lang="fr-FR" sz="2400" b="1" dirty="0"/>
          </a:p>
        </p:txBody>
      </p:sp>
    </p:spTree>
    <p:extLst>
      <p:ext uri="{BB962C8B-B14F-4D97-AF65-F5344CB8AC3E}">
        <p14:creationId xmlns:p14="http://schemas.microsoft.com/office/powerpoint/2010/main" val="158644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sz="2954" dirty="0"/>
              <a:t>SGD + LOCI : </a:t>
            </a:r>
            <a:r>
              <a:rPr lang="es-CL" sz="2954" dirty="0" err="1"/>
              <a:t>Simulations</a:t>
            </a:r>
            <a:r>
              <a:rPr lang="es-CL" sz="2954" dirty="0"/>
              <a:t> </a:t>
            </a:r>
            <a:r>
              <a:rPr lang="es-CL" sz="2954" dirty="0" err="1"/>
              <a:t>for</a:t>
            </a:r>
            <a:r>
              <a:rPr lang="es-CL" sz="2954" dirty="0"/>
              <a:t> MIRI</a:t>
            </a:r>
          </a:p>
        </p:txBody>
      </p:sp>
      <p:sp>
        <p:nvSpPr>
          <p:cNvPr id="6" name="ZoneTexte 5"/>
          <p:cNvSpPr txBox="1"/>
          <p:nvPr/>
        </p:nvSpPr>
        <p:spPr>
          <a:xfrm>
            <a:off x="3377908" y="5991419"/>
            <a:ext cx="2536272" cy="376385"/>
          </a:xfrm>
          <a:prstGeom prst="rect">
            <a:avLst/>
          </a:prstGeom>
          <a:noFill/>
        </p:spPr>
        <p:txBody>
          <a:bodyPr wrap="none" rtlCol="0">
            <a:spAutoFit/>
          </a:bodyPr>
          <a:lstStyle/>
          <a:p>
            <a:r>
              <a:rPr lang="es-CL" sz="1846" b="1" dirty="0" err="1"/>
              <a:t>Soummer</a:t>
            </a:r>
            <a:r>
              <a:rPr lang="es-CL" sz="1846" b="1" dirty="0"/>
              <a:t> et al., 2014</a:t>
            </a:r>
          </a:p>
        </p:txBody>
      </p:sp>
      <p:sp>
        <p:nvSpPr>
          <p:cNvPr id="3" name="Rectangle 2"/>
          <p:cNvSpPr/>
          <p:nvPr/>
        </p:nvSpPr>
        <p:spPr>
          <a:xfrm>
            <a:off x="160427" y="6367804"/>
            <a:ext cx="441146" cy="369332"/>
          </a:xfrm>
          <a:prstGeom prst="rect">
            <a:avLst/>
          </a:prstGeom>
        </p:spPr>
        <p:txBody>
          <a:bodyPr wrap="none">
            <a:spAutoFit/>
          </a:bodyPr>
          <a:lstStyle/>
          <a:p>
            <a:r>
              <a:rPr lang="es-CL" dirty="0" smtClean="0"/>
              <a:t>22</a:t>
            </a:r>
            <a:endParaRPr lang="es-CL" dirty="0"/>
          </a:p>
        </p:txBody>
      </p:sp>
      <p:pic>
        <p:nvPicPr>
          <p:cNvPr id="7" name="Imag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248610"/>
            <a:ext cx="9144000" cy="3716629"/>
          </a:xfrm>
          <a:prstGeom prst="rect">
            <a:avLst/>
          </a:prstGeom>
        </p:spPr>
      </p:pic>
    </p:spTree>
    <p:extLst>
      <p:ext uri="{BB962C8B-B14F-4D97-AF65-F5344CB8AC3E}">
        <p14:creationId xmlns:p14="http://schemas.microsoft.com/office/powerpoint/2010/main" val="4287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sz="2954" dirty="0"/>
              <a:t>THE ASTROMETRIC ERRORS</a:t>
            </a:r>
          </a:p>
        </p:txBody>
      </p:sp>
      <p:sp>
        <p:nvSpPr>
          <p:cNvPr id="3" name="Espace réservé du contenu 2"/>
          <p:cNvSpPr>
            <a:spLocks noGrp="1"/>
          </p:cNvSpPr>
          <p:nvPr>
            <p:ph idx="1"/>
          </p:nvPr>
        </p:nvSpPr>
        <p:spPr>
          <a:xfrm>
            <a:off x="334483" y="1052736"/>
            <a:ext cx="8640524" cy="5040560"/>
          </a:xfrm>
        </p:spPr>
        <p:txBody>
          <a:bodyPr/>
          <a:lstStyle/>
          <a:p>
            <a:pPr algn="just"/>
            <a:r>
              <a:rPr lang="es-CL" sz="2400" dirty="0"/>
              <a:t>Small </a:t>
            </a:r>
            <a:r>
              <a:rPr lang="es-CL" sz="2400" dirty="0" err="1"/>
              <a:t>astrometric</a:t>
            </a:r>
            <a:r>
              <a:rPr lang="es-CL" sz="2400" dirty="0"/>
              <a:t> </a:t>
            </a:r>
            <a:r>
              <a:rPr lang="es-CL" sz="2400" dirty="0" err="1"/>
              <a:t>errors</a:t>
            </a:r>
            <a:r>
              <a:rPr lang="es-CL" sz="2400" dirty="0"/>
              <a:t> of 1 to 5 mas (1-</a:t>
            </a:r>
            <a:r>
              <a:rPr lang="el-GR" sz="2400" dirty="0"/>
              <a:t>σ</a:t>
            </a:r>
            <a:r>
              <a:rPr lang="fr-FR" sz="2400" dirty="0"/>
              <a:t>) are </a:t>
            </a:r>
            <a:r>
              <a:rPr lang="fr-FR" sz="2400" dirty="0" smtClean="0"/>
              <a:t>of </a:t>
            </a:r>
            <a:r>
              <a:rPr lang="fr-FR" sz="2400" dirty="0" err="1" smtClean="0"/>
              <a:t>concern</a:t>
            </a:r>
            <a:r>
              <a:rPr lang="fr-FR" sz="2400" dirty="0" smtClean="0"/>
              <a:t> </a:t>
            </a:r>
            <a:r>
              <a:rPr lang="fr-FR" sz="2400" dirty="0"/>
              <a:t>for the </a:t>
            </a:r>
            <a:r>
              <a:rPr lang="fr-FR" sz="2400" dirty="0" err="1"/>
              <a:t>exoplanet</a:t>
            </a:r>
            <a:r>
              <a:rPr lang="fr-FR" sz="2400" dirty="0"/>
              <a:t> </a:t>
            </a:r>
            <a:r>
              <a:rPr lang="fr-FR" sz="2400" dirty="0" err="1"/>
              <a:t>discovery</a:t>
            </a:r>
            <a:r>
              <a:rPr lang="fr-FR" sz="2400" dirty="0"/>
              <a:t> science; </a:t>
            </a:r>
            <a:r>
              <a:rPr lang="fr-FR" sz="2400" dirty="0" err="1"/>
              <a:t>knowledge</a:t>
            </a:r>
            <a:r>
              <a:rPr lang="fr-FR" sz="2400" dirty="0"/>
              <a:t> of the host star position </a:t>
            </a:r>
            <a:r>
              <a:rPr lang="fr-FR" sz="2400" dirty="0" err="1"/>
              <a:t>needs</a:t>
            </a:r>
            <a:r>
              <a:rPr lang="fr-FR" sz="2400" dirty="0"/>
              <a:t> to </a:t>
            </a:r>
            <a:r>
              <a:rPr lang="fr-FR" sz="2400" dirty="0" err="1"/>
              <a:t>be</a:t>
            </a:r>
            <a:r>
              <a:rPr lang="fr-FR" sz="2400" dirty="0"/>
              <a:t> </a:t>
            </a:r>
            <a:r>
              <a:rPr lang="fr-FR" sz="2400" dirty="0" err="1"/>
              <a:t>available</a:t>
            </a:r>
            <a:r>
              <a:rPr lang="fr-FR" sz="2400" dirty="0"/>
              <a:t> at the 3-5 </a:t>
            </a:r>
            <a:r>
              <a:rPr lang="el-GR" sz="2400" dirty="0"/>
              <a:t>σ</a:t>
            </a:r>
            <a:r>
              <a:rPr lang="fr-FR" sz="2400" dirty="0"/>
              <a:t> </a:t>
            </a:r>
            <a:r>
              <a:rPr lang="fr-FR" sz="2400" dirty="0" err="1"/>
              <a:t>level</a:t>
            </a:r>
            <a:r>
              <a:rPr lang="fr-FR" sz="2400" dirty="0"/>
              <a:t> to </a:t>
            </a:r>
            <a:r>
              <a:rPr lang="fr-FR" sz="2400" dirty="0" err="1"/>
              <a:t>unambiguously</a:t>
            </a:r>
            <a:r>
              <a:rPr lang="fr-FR" sz="2400" dirty="0"/>
              <a:t> </a:t>
            </a:r>
            <a:r>
              <a:rPr lang="fr-FR" sz="2400" dirty="0" err="1"/>
              <a:t>establish</a:t>
            </a:r>
            <a:r>
              <a:rPr lang="fr-FR" sz="2400" dirty="0"/>
              <a:t> or </a:t>
            </a:r>
            <a:r>
              <a:rPr lang="fr-FR" sz="2400" dirty="0" err="1"/>
              <a:t>rule</a:t>
            </a:r>
            <a:r>
              <a:rPr lang="fr-FR" sz="2400" dirty="0"/>
              <a:t>-out </a:t>
            </a:r>
            <a:r>
              <a:rPr lang="fr-FR" sz="2400" dirty="0" err="1"/>
              <a:t>common</a:t>
            </a:r>
            <a:r>
              <a:rPr lang="fr-FR" sz="2400" dirty="0"/>
              <a:t> </a:t>
            </a:r>
            <a:r>
              <a:rPr lang="fr-FR" sz="2400" dirty="0" err="1"/>
              <a:t>proper</a:t>
            </a:r>
            <a:r>
              <a:rPr lang="fr-FR" sz="2400" dirty="0"/>
              <a:t> motion.</a:t>
            </a:r>
          </a:p>
          <a:p>
            <a:pPr algn="just"/>
            <a:r>
              <a:rPr lang="fr-FR" sz="2400" dirty="0" err="1"/>
              <a:t>JWST’s</a:t>
            </a:r>
            <a:r>
              <a:rPr lang="fr-FR" sz="2400" dirty="0"/>
              <a:t> Small Angle </a:t>
            </a:r>
            <a:r>
              <a:rPr lang="fr-FR" sz="2400" dirty="0" err="1"/>
              <a:t>Maneuvers</a:t>
            </a:r>
            <a:r>
              <a:rPr lang="fr-FR" sz="2400" dirty="0"/>
              <a:t> (SAM) </a:t>
            </a:r>
            <a:r>
              <a:rPr lang="fr-FR" sz="2400" dirty="0" err="1"/>
              <a:t>used</a:t>
            </a:r>
            <a:r>
              <a:rPr lang="fr-FR" sz="2400" dirty="0"/>
              <a:t> in TA have a </a:t>
            </a:r>
            <a:r>
              <a:rPr lang="fr-FR" sz="2400" dirty="0" err="1"/>
              <a:t>predicted</a:t>
            </a:r>
            <a:r>
              <a:rPr lang="fr-FR" sz="2400" dirty="0"/>
              <a:t> radial </a:t>
            </a:r>
            <a:r>
              <a:rPr lang="fr-FR" sz="2400" dirty="0" err="1"/>
              <a:t>accuracy</a:t>
            </a:r>
            <a:r>
              <a:rPr lang="fr-FR" sz="2400" dirty="0"/>
              <a:t> of 5 mas, 1-</a:t>
            </a:r>
            <a:r>
              <a:rPr lang="el-GR" sz="2400" dirty="0"/>
              <a:t> σ</a:t>
            </a:r>
            <a:r>
              <a:rPr lang="fr-FR" sz="2400" dirty="0"/>
              <a:t>/axis: 7 mas radial, </a:t>
            </a:r>
            <a:r>
              <a:rPr lang="fr-FR" sz="2400" dirty="0" err="1"/>
              <a:t>worse</a:t>
            </a:r>
            <a:r>
              <a:rPr lang="fr-FR" sz="2400" dirty="0"/>
              <a:t> </a:t>
            </a:r>
            <a:r>
              <a:rPr lang="fr-FR" sz="2400" dirty="0" err="1"/>
              <a:t>than</a:t>
            </a:r>
            <a:r>
              <a:rPr lang="fr-FR" sz="2400" dirty="0"/>
              <a:t> the </a:t>
            </a:r>
            <a:r>
              <a:rPr lang="fr-FR" sz="2400" dirty="0" err="1"/>
              <a:t>requirement</a:t>
            </a:r>
            <a:endParaRPr lang="fr-FR" sz="2400" dirty="0"/>
          </a:p>
          <a:p>
            <a:pPr algn="just"/>
            <a:r>
              <a:rPr lang="fr-FR" sz="2400" dirty="0"/>
              <a:t>Final position post-SAM </a:t>
            </a:r>
            <a:r>
              <a:rPr lang="fr-FR" sz="2400" dirty="0" err="1"/>
              <a:t>can</a:t>
            </a:r>
            <a:r>
              <a:rPr lang="fr-FR" sz="2400" dirty="0"/>
              <a:t> </a:t>
            </a:r>
            <a:r>
              <a:rPr lang="fr-FR" sz="2400" dirty="0" err="1"/>
              <a:t>be</a:t>
            </a:r>
            <a:r>
              <a:rPr lang="fr-FR" sz="2400" dirty="0"/>
              <a:t> </a:t>
            </a:r>
            <a:r>
              <a:rPr lang="fr-FR" sz="2400" dirty="0" err="1"/>
              <a:t>known</a:t>
            </a:r>
            <a:r>
              <a:rPr lang="fr-FR" sz="2400" dirty="0"/>
              <a:t> to a </a:t>
            </a:r>
            <a:r>
              <a:rPr lang="fr-FR" sz="2400" dirty="0" err="1"/>
              <a:t>higher</a:t>
            </a:r>
            <a:r>
              <a:rPr lang="fr-FR" sz="2400" dirty="0"/>
              <a:t> </a:t>
            </a:r>
            <a:r>
              <a:rPr lang="fr-FR" sz="2400" dirty="0" err="1"/>
              <a:t>accuracy</a:t>
            </a:r>
            <a:r>
              <a:rPr lang="fr-FR" sz="2400" dirty="0"/>
              <a:t> by </a:t>
            </a:r>
            <a:r>
              <a:rPr lang="fr-FR" sz="2400" dirty="0" err="1"/>
              <a:t>analyzing</a:t>
            </a:r>
            <a:r>
              <a:rPr lang="fr-FR" sz="2400" dirty="0"/>
              <a:t> the FGS data: not </a:t>
            </a:r>
            <a:r>
              <a:rPr lang="fr-FR" sz="2400" dirty="0" err="1"/>
              <a:t>achieved</a:t>
            </a:r>
            <a:r>
              <a:rPr lang="fr-FR" sz="2400" dirty="0"/>
              <a:t> </a:t>
            </a:r>
            <a:r>
              <a:rPr lang="fr-FR" sz="2400" dirty="0" err="1"/>
              <a:t>with</a:t>
            </a:r>
            <a:r>
              <a:rPr lang="fr-FR" sz="2400" dirty="0"/>
              <a:t> </a:t>
            </a:r>
            <a:r>
              <a:rPr lang="fr-FR" sz="2400" dirty="0" err="1"/>
              <a:t>telemetry</a:t>
            </a:r>
            <a:r>
              <a:rPr lang="fr-FR" sz="2400" dirty="0"/>
              <a:t> </a:t>
            </a:r>
            <a:r>
              <a:rPr lang="fr-FR" sz="2400" dirty="0" err="1"/>
              <a:t>alone</a:t>
            </a:r>
            <a:r>
              <a:rPr lang="fr-FR" sz="2400" dirty="0"/>
              <a:t>, but </a:t>
            </a:r>
            <a:r>
              <a:rPr lang="fr-FR" sz="2400" dirty="0" err="1"/>
              <a:t>with</a:t>
            </a:r>
            <a:r>
              <a:rPr lang="fr-FR" sz="2400" dirty="0"/>
              <a:t> a </a:t>
            </a:r>
            <a:r>
              <a:rPr lang="fr-FR" sz="2400" dirty="0" err="1"/>
              <a:t>re-analysis</a:t>
            </a:r>
            <a:r>
              <a:rPr lang="fr-FR" sz="2400" dirty="0"/>
              <a:t> of the FGS postage </a:t>
            </a:r>
            <a:r>
              <a:rPr lang="fr-FR" sz="2400" dirty="0" err="1"/>
              <a:t>stamp</a:t>
            </a:r>
            <a:r>
              <a:rPr lang="fr-FR" sz="2400" dirty="0"/>
              <a:t> images (</a:t>
            </a:r>
            <a:r>
              <a:rPr lang="fr-FR" sz="2400" dirty="0" err="1"/>
              <a:t>from</a:t>
            </a:r>
            <a:r>
              <a:rPr lang="fr-FR" sz="2400" dirty="0"/>
              <a:t> the </a:t>
            </a:r>
            <a:r>
              <a:rPr lang="fr-FR" sz="2400" dirty="0" err="1"/>
              <a:t>ground</a:t>
            </a:r>
            <a:r>
              <a:rPr lang="fr-FR" sz="2400" dirty="0"/>
              <a:t> </a:t>
            </a:r>
            <a:r>
              <a:rPr lang="fr-FR" sz="2400" dirty="0" err="1"/>
              <a:t>with</a:t>
            </a:r>
            <a:r>
              <a:rPr lang="fr-FR" sz="2400" dirty="0"/>
              <a:t> </a:t>
            </a:r>
            <a:r>
              <a:rPr lang="fr-FR" sz="2400" dirty="0" err="1"/>
              <a:t>better</a:t>
            </a:r>
            <a:r>
              <a:rPr lang="fr-FR" sz="2400" dirty="0"/>
              <a:t> </a:t>
            </a:r>
            <a:r>
              <a:rPr lang="fr-FR" sz="2400" dirty="0" err="1"/>
              <a:t>tools</a:t>
            </a:r>
            <a:r>
              <a:rPr lang="fr-FR" sz="2400" dirty="0"/>
              <a:t>).</a:t>
            </a:r>
          </a:p>
          <a:p>
            <a:pPr marL="0" indent="0" algn="just">
              <a:buNone/>
            </a:pPr>
            <a:r>
              <a:rPr lang="fr-FR" sz="2400" dirty="0">
                <a:solidFill>
                  <a:srgbClr val="FF0000"/>
                </a:solidFill>
                <a:sym typeface="Wingdings" panose="05000000000000000000" pitchFamily="2" charset="2"/>
              </a:rPr>
              <a:t> The </a:t>
            </a:r>
            <a:r>
              <a:rPr lang="fr-FR" sz="2400" dirty="0" err="1">
                <a:solidFill>
                  <a:srgbClr val="FF0000"/>
                </a:solidFill>
                <a:sym typeface="Wingdings" panose="05000000000000000000" pitchFamily="2" charset="2"/>
              </a:rPr>
              <a:t>accuracy</a:t>
            </a:r>
            <a:r>
              <a:rPr lang="fr-FR" sz="2400" dirty="0">
                <a:solidFill>
                  <a:srgbClr val="FF0000"/>
                </a:solidFill>
                <a:sym typeface="Wingdings" panose="05000000000000000000" pitchFamily="2" charset="2"/>
              </a:rPr>
              <a:t> of the SAM </a:t>
            </a:r>
            <a:r>
              <a:rPr lang="fr-FR" sz="2400" dirty="0" err="1">
                <a:solidFill>
                  <a:srgbClr val="FF0000"/>
                </a:solidFill>
                <a:sym typeface="Wingdings" panose="05000000000000000000" pitchFamily="2" charset="2"/>
              </a:rPr>
              <a:t>after</a:t>
            </a:r>
            <a:r>
              <a:rPr lang="fr-FR" sz="2400" dirty="0">
                <a:solidFill>
                  <a:srgbClr val="FF0000"/>
                </a:solidFill>
                <a:sym typeface="Wingdings" panose="05000000000000000000" pitchFamily="2" charset="2"/>
              </a:rPr>
              <a:t> the </a:t>
            </a:r>
            <a:r>
              <a:rPr lang="fr-FR" sz="2400" dirty="0" err="1">
                <a:solidFill>
                  <a:srgbClr val="FF0000"/>
                </a:solidFill>
                <a:sym typeface="Wingdings" panose="05000000000000000000" pitchFamily="2" charset="2"/>
              </a:rPr>
              <a:t>fact</a:t>
            </a:r>
            <a:r>
              <a:rPr lang="fr-FR" sz="2400" dirty="0">
                <a:solidFill>
                  <a:srgbClr val="FF0000"/>
                </a:solidFill>
                <a:sym typeface="Wingdings" panose="05000000000000000000" pitchFamily="2" charset="2"/>
              </a:rPr>
              <a:t> ~ 3 mas 1-</a:t>
            </a:r>
            <a:r>
              <a:rPr lang="el-GR" sz="2400" dirty="0"/>
              <a:t> </a:t>
            </a:r>
            <a:r>
              <a:rPr lang="el-GR" sz="2400" dirty="0">
                <a:solidFill>
                  <a:srgbClr val="FF0000"/>
                </a:solidFill>
              </a:rPr>
              <a:t>σ</a:t>
            </a:r>
            <a:r>
              <a:rPr lang="fr-FR" sz="2400" dirty="0">
                <a:solidFill>
                  <a:srgbClr val="FF0000"/>
                </a:solidFill>
              </a:rPr>
              <a:t>/axis (5 mas radial) </a:t>
            </a:r>
            <a:endParaRPr lang="es-CL" sz="2400" dirty="0">
              <a:solidFill>
                <a:srgbClr val="FF0000"/>
              </a:solidFill>
            </a:endParaRPr>
          </a:p>
        </p:txBody>
      </p:sp>
      <p:sp>
        <p:nvSpPr>
          <p:cNvPr id="4" name="Rectangle 3"/>
          <p:cNvSpPr/>
          <p:nvPr/>
        </p:nvSpPr>
        <p:spPr>
          <a:xfrm>
            <a:off x="179512" y="6372036"/>
            <a:ext cx="441146" cy="369332"/>
          </a:xfrm>
          <a:prstGeom prst="rect">
            <a:avLst/>
          </a:prstGeom>
        </p:spPr>
        <p:txBody>
          <a:bodyPr wrap="none">
            <a:spAutoFit/>
          </a:bodyPr>
          <a:lstStyle/>
          <a:p>
            <a:r>
              <a:rPr lang="es-CL" dirty="0" smtClean="0"/>
              <a:t>29</a:t>
            </a:r>
            <a:endParaRPr lang="es-CL" dirty="0"/>
          </a:p>
        </p:txBody>
      </p:sp>
    </p:spTree>
    <p:extLst>
      <p:ext uri="{BB962C8B-B14F-4D97-AF65-F5344CB8AC3E}">
        <p14:creationId xmlns:p14="http://schemas.microsoft.com/office/powerpoint/2010/main" val="194228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4106" y="123091"/>
            <a:ext cx="7496599" cy="703385"/>
          </a:xfrm>
        </p:spPr>
        <p:txBody>
          <a:bodyPr/>
          <a:lstStyle/>
          <a:p>
            <a:r>
              <a:rPr lang="es-CL" dirty="0" smtClean="0"/>
              <a:t>ASTROMETRIC CALIBRATION OF MIRI USING NIRCAM</a:t>
            </a:r>
            <a:endParaRPr lang="es-CL" dirty="0"/>
          </a:p>
        </p:txBody>
      </p:sp>
      <p:pic>
        <p:nvPicPr>
          <p:cNvPr id="14338"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747164" y="980728"/>
            <a:ext cx="5490482" cy="4521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46420" y="6255370"/>
            <a:ext cx="1861856" cy="291170"/>
          </a:xfrm>
          <a:prstGeom prst="rect">
            <a:avLst/>
          </a:prstGeom>
        </p:spPr>
        <p:txBody>
          <a:bodyPr wrap="none">
            <a:spAutoFit/>
          </a:bodyPr>
          <a:lstStyle/>
          <a:p>
            <a:r>
              <a:rPr lang="es-CL" sz="1292" b="1" dirty="0"/>
              <a:t>(JWST-STScI-004166)</a:t>
            </a:r>
          </a:p>
        </p:txBody>
      </p:sp>
      <p:sp>
        <p:nvSpPr>
          <p:cNvPr id="4" name="Rectangle 3"/>
          <p:cNvSpPr/>
          <p:nvPr/>
        </p:nvSpPr>
        <p:spPr>
          <a:xfrm>
            <a:off x="179512" y="6372036"/>
            <a:ext cx="441146" cy="369332"/>
          </a:xfrm>
          <a:prstGeom prst="rect">
            <a:avLst/>
          </a:prstGeom>
        </p:spPr>
        <p:txBody>
          <a:bodyPr wrap="none">
            <a:spAutoFit/>
          </a:bodyPr>
          <a:lstStyle/>
          <a:p>
            <a:r>
              <a:rPr lang="es-CL" dirty="0" smtClean="0"/>
              <a:t>31</a:t>
            </a:r>
            <a:endParaRPr lang="es-CL" dirty="0"/>
          </a:p>
        </p:txBody>
      </p:sp>
      <p:sp>
        <p:nvSpPr>
          <p:cNvPr id="5" name="ZoneTexte 4"/>
          <p:cNvSpPr txBox="1"/>
          <p:nvPr/>
        </p:nvSpPr>
        <p:spPr>
          <a:xfrm>
            <a:off x="664217" y="4853776"/>
            <a:ext cx="8496943" cy="2031325"/>
          </a:xfrm>
          <a:prstGeom prst="rect">
            <a:avLst/>
          </a:prstGeom>
          <a:solidFill>
            <a:schemeClr val="bg1"/>
          </a:solidFill>
        </p:spPr>
        <p:txBody>
          <a:bodyPr wrap="square" rtlCol="0">
            <a:spAutoFit/>
          </a:bodyPr>
          <a:lstStyle/>
          <a:p>
            <a:r>
              <a:rPr lang="en-US" dirty="0"/>
              <a:t>The reason why we are using </a:t>
            </a:r>
            <a:r>
              <a:rPr lang="en-US" dirty="0" err="1"/>
              <a:t>NIRCam</a:t>
            </a:r>
            <a:r>
              <a:rPr lang="en-US" dirty="0"/>
              <a:t> in parallel is that we need an exposure longer than the TA image to have enough SNR on the reference background sources. This is fine when the bright source in the coronagraph scene is under the mask, but might create latencies during the TA exposure. As a consequence we played it safe and recommended a parallel with </a:t>
            </a:r>
            <a:r>
              <a:rPr lang="en-US" dirty="0" err="1" smtClean="0"/>
              <a:t>NIRCam.STScI</a:t>
            </a:r>
            <a:r>
              <a:rPr lang="en-US" dirty="0" smtClean="0"/>
              <a:t> </a:t>
            </a:r>
            <a:r>
              <a:rPr lang="en-US" dirty="0"/>
              <a:t>will revisit this concept when we have updated numbers for latencies. </a:t>
            </a:r>
            <a:endParaRPr lang="en-US" dirty="0" smtClean="0"/>
          </a:p>
          <a:p>
            <a:endParaRPr lang="fr-FR" dirty="0"/>
          </a:p>
        </p:txBody>
      </p:sp>
    </p:spTree>
    <p:extLst>
      <p:ext uri="{BB962C8B-B14F-4D97-AF65-F5344CB8AC3E}">
        <p14:creationId xmlns:p14="http://schemas.microsoft.com/office/powerpoint/2010/main" val="224582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dirty="0" smtClean="0"/>
              <a:t>CALIBRATION </a:t>
            </a:r>
            <a:r>
              <a:rPr lang="es-CL" dirty="0" err="1" smtClean="0"/>
              <a:t>with</a:t>
            </a:r>
            <a:r>
              <a:rPr lang="es-CL" dirty="0" smtClean="0"/>
              <a:t> MIRI ALONE </a:t>
            </a:r>
            <a:endParaRPr lang="es-CL" dirty="0"/>
          </a:p>
        </p:txBody>
      </p:sp>
      <p:pic>
        <p:nvPicPr>
          <p:cNvPr id="1536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840200" y="1183366"/>
            <a:ext cx="6663644" cy="5657965"/>
          </a:xfrm>
          <a:prstGeom prst="rect">
            <a:avLst/>
          </a:prstGeom>
          <a:solidFill>
            <a:schemeClr val="bg1"/>
          </a:solidFill>
          <a:ln>
            <a:noFill/>
          </a:ln>
          <a:extLst/>
        </p:spPr>
      </p:pic>
      <p:sp>
        <p:nvSpPr>
          <p:cNvPr id="3" name="Rectangle 2"/>
          <p:cNvSpPr/>
          <p:nvPr/>
        </p:nvSpPr>
        <p:spPr>
          <a:xfrm>
            <a:off x="6814797" y="1556792"/>
            <a:ext cx="2377639" cy="369332"/>
          </a:xfrm>
          <a:prstGeom prst="rect">
            <a:avLst/>
          </a:prstGeom>
        </p:spPr>
        <p:txBody>
          <a:bodyPr wrap="none">
            <a:spAutoFit/>
          </a:bodyPr>
          <a:lstStyle/>
          <a:p>
            <a:r>
              <a:rPr lang="es-CL" b="1" dirty="0"/>
              <a:t>JWST-STScI-004166</a:t>
            </a:r>
          </a:p>
        </p:txBody>
      </p:sp>
      <p:sp>
        <p:nvSpPr>
          <p:cNvPr id="4" name="Rectangle 3"/>
          <p:cNvSpPr/>
          <p:nvPr/>
        </p:nvSpPr>
        <p:spPr>
          <a:xfrm>
            <a:off x="179512" y="6372036"/>
            <a:ext cx="441146" cy="369332"/>
          </a:xfrm>
          <a:prstGeom prst="rect">
            <a:avLst/>
          </a:prstGeom>
        </p:spPr>
        <p:txBody>
          <a:bodyPr wrap="none">
            <a:spAutoFit/>
          </a:bodyPr>
          <a:lstStyle/>
          <a:p>
            <a:r>
              <a:rPr lang="es-CL" dirty="0" smtClean="0"/>
              <a:t>32</a:t>
            </a:r>
            <a:endParaRPr lang="es-CL" dirty="0"/>
          </a:p>
        </p:txBody>
      </p:sp>
    </p:spTree>
    <p:extLst>
      <p:ext uri="{BB962C8B-B14F-4D97-AF65-F5344CB8AC3E}">
        <p14:creationId xmlns:p14="http://schemas.microsoft.com/office/powerpoint/2010/main" val="236124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4061" y="474784"/>
            <a:ext cx="7463281" cy="703385"/>
          </a:xfrm>
        </p:spPr>
        <p:txBody>
          <a:bodyPr/>
          <a:lstStyle/>
          <a:p>
            <a:r>
              <a:rPr lang="es-CL" dirty="0" smtClean="0"/>
              <a:t>ASTROMETRIC CALIBRATION </a:t>
            </a:r>
            <a:endParaRPr lang="es-CL" dirty="0"/>
          </a:p>
        </p:txBody>
      </p:sp>
      <p:pic>
        <p:nvPicPr>
          <p:cNvPr id="12290"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691680" y="1178169"/>
            <a:ext cx="7030144" cy="503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72540" y="5755598"/>
            <a:ext cx="2433423" cy="376385"/>
          </a:xfrm>
          <a:prstGeom prst="rect">
            <a:avLst/>
          </a:prstGeom>
        </p:spPr>
        <p:txBody>
          <a:bodyPr wrap="none">
            <a:spAutoFit/>
          </a:bodyPr>
          <a:lstStyle/>
          <a:p>
            <a:r>
              <a:rPr lang="es-CL" sz="1846" b="1" dirty="0"/>
              <a:t>JWST-STScI-004166</a:t>
            </a:r>
          </a:p>
        </p:txBody>
      </p:sp>
      <p:sp>
        <p:nvSpPr>
          <p:cNvPr id="4" name="Rectangle 3"/>
          <p:cNvSpPr/>
          <p:nvPr/>
        </p:nvSpPr>
        <p:spPr>
          <a:xfrm>
            <a:off x="170414" y="6372036"/>
            <a:ext cx="441146" cy="369332"/>
          </a:xfrm>
          <a:prstGeom prst="rect">
            <a:avLst/>
          </a:prstGeom>
        </p:spPr>
        <p:txBody>
          <a:bodyPr wrap="none">
            <a:spAutoFit/>
          </a:bodyPr>
          <a:lstStyle/>
          <a:p>
            <a:r>
              <a:rPr lang="es-CL" dirty="0" smtClean="0"/>
              <a:t>33</a:t>
            </a:r>
            <a:endParaRPr lang="es-CL" dirty="0"/>
          </a:p>
        </p:txBody>
      </p:sp>
    </p:spTree>
    <p:extLst>
      <p:ext uri="{BB962C8B-B14F-4D97-AF65-F5344CB8AC3E}">
        <p14:creationId xmlns:p14="http://schemas.microsoft.com/office/powerpoint/2010/main" val="332945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sz="2954" dirty="0"/>
              <a:t>CORONAGRAPHIC OPERATIONS</a:t>
            </a:r>
          </a:p>
        </p:txBody>
      </p:sp>
      <p:sp>
        <p:nvSpPr>
          <p:cNvPr id="3" name="Espace réservé du contenu 2"/>
          <p:cNvSpPr>
            <a:spLocks noGrp="1"/>
          </p:cNvSpPr>
          <p:nvPr>
            <p:ph idx="1"/>
          </p:nvPr>
        </p:nvSpPr>
        <p:spPr>
          <a:xfrm>
            <a:off x="651555" y="1174466"/>
            <a:ext cx="7877908" cy="2254534"/>
          </a:xfrm>
        </p:spPr>
        <p:txBody>
          <a:bodyPr/>
          <a:lstStyle/>
          <a:p>
            <a:pPr>
              <a:buFont typeface="Wingdings" panose="05000000000000000000" pitchFamily="2" charset="2"/>
              <a:buChar char="Ø"/>
            </a:pPr>
            <a:r>
              <a:rPr lang="es-CL" sz="1846" dirty="0" err="1"/>
              <a:t>Coronagraphic</a:t>
            </a:r>
            <a:r>
              <a:rPr lang="es-CL" sz="1846" dirty="0"/>
              <a:t> </a:t>
            </a:r>
            <a:r>
              <a:rPr lang="es-CL" sz="1846" dirty="0" err="1"/>
              <a:t>templates</a:t>
            </a:r>
            <a:r>
              <a:rPr lang="es-CL" sz="1846" dirty="0"/>
              <a:t> and </a:t>
            </a:r>
            <a:r>
              <a:rPr lang="es-CL" sz="1846" dirty="0" err="1"/>
              <a:t>super-templates</a:t>
            </a:r>
            <a:r>
              <a:rPr lang="es-CL" sz="1846" dirty="0"/>
              <a:t> in </a:t>
            </a:r>
            <a:r>
              <a:rPr lang="es-CL" sz="1846" dirty="0" err="1"/>
              <a:t>the</a:t>
            </a:r>
            <a:r>
              <a:rPr lang="es-CL" sz="1846" dirty="0"/>
              <a:t> </a:t>
            </a:r>
            <a:r>
              <a:rPr lang="es-CL" sz="1846" dirty="0" err="1"/>
              <a:t>Astronomer’s¨Proposal</a:t>
            </a:r>
            <a:r>
              <a:rPr lang="es-CL" sz="1846" dirty="0"/>
              <a:t> </a:t>
            </a:r>
            <a:r>
              <a:rPr lang="es-CL" sz="1846" dirty="0" err="1"/>
              <a:t>Tool</a:t>
            </a:r>
            <a:r>
              <a:rPr lang="es-CL" sz="1846" dirty="0"/>
              <a:t> (APT) : </a:t>
            </a:r>
            <a:r>
              <a:rPr lang="es-CL" sz="1846" dirty="0">
                <a:solidFill>
                  <a:srgbClr val="FF0000"/>
                </a:solidFill>
              </a:rPr>
              <a:t>NOT READY FOR </a:t>
            </a:r>
            <a:r>
              <a:rPr lang="es-CL" sz="1846">
                <a:solidFill>
                  <a:srgbClr val="FF0000"/>
                </a:solidFill>
              </a:rPr>
              <a:t>CYCLE </a:t>
            </a:r>
            <a:r>
              <a:rPr lang="es-CL" sz="1846" smtClean="0">
                <a:solidFill>
                  <a:srgbClr val="FF0000"/>
                </a:solidFill>
              </a:rPr>
              <a:t>1?</a:t>
            </a:r>
            <a:endParaRPr lang="es-CL" sz="1846" dirty="0">
              <a:solidFill>
                <a:srgbClr val="FF0000"/>
              </a:solidFill>
            </a:endParaRPr>
          </a:p>
          <a:p>
            <a:pPr>
              <a:buFont typeface="Wingdings" panose="05000000000000000000" pitchFamily="2" charset="2"/>
              <a:buChar char="Ø"/>
            </a:pPr>
            <a:r>
              <a:rPr lang="es-CL" sz="1846" dirty="0" err="1"/>
              <a:t>Coronagraphic</a:t>
            </a:r>
            <a:r>
              <a:rPr lang="es-CL" sz="1846" dirty="0"/>
              <a:t> pipeline </a:t>
            </a:r>
            <a:r>
              <a:rPr lang="es-CL" sz="1846" dirty="0" err="1"/>
              <a:t>architecture</a:t>
            </a:r>
            <a:r>
              <a:rPr lang="es-CL" sz="1846" dirty="0"/>
              <a:t>, data </a:t>
            </a:r>
            <a:r>
              <a:rPr lang="es-CL" sz="1846" dirty="0" err="1"/>
              <a:t>products</a:t>
            </a:r>
            <a:r>
              <a:rPr lang="es-CL" sz="1846" dirty="0"/>
              <a:t> and </a:t>
            </a:r>
            <a:r>
              <a:rPr lang="es-CL" sz="1846" dirty="0" err="1"/>
              <a:t>algorithms</a:t>
            </a:r>
            <a:endParaRPr lang="es-CL" sz="1846" dirty="0"/>
          </a:p>
          <a:p>
            <a:pPr>
              <a:buFont typeface="Wingdings" panose="05000000000000000000" pitchFamily="2" charset="2"/>
              <a:buChar char="Ø"/>
            </a:pPr>
            <a:r>
              <a:rPr lang="es-CL" sz="1846" dirty="0"/>
              <a:t>PSF </a:t>
            </a:r>
            <a:r>
              <a:rPr lang="es-CL" sz="1846" dirty="0" err="1"/>
              <a:t>libraries</a:t>
            </a:r>
            <a:endParaRPr lang="es-CL" sz="1846" dirty="0"/>
          </a:p>
          <a:p>
            <a:pPr>
              <a:buFont typeface="Wingdings" panose="05000000000000000000" pitchFamily="2" charset="2"/>
              <a:buChar char="Ø"/>
            </a:pPr>
            <a:r>
              <a:rPr lang="es-CL" sz="1846" dirty="0"/>
              <a:t>ETC</a:t>
            </a:r>
          </a:p>
          <a:p>
            <a:pPr>
              <a:buFont typeface="Wingdings" panose="05000000000000000000" pitchFamily="2" charset="2"/>
              <a:buChar char="Ø"/>
            </a:pPr>
            <a:r>
              <a:rPr lang="es-CL" sz="1846" dirty="0" err="1"/>
              <a:t>Coronagraphic</a:t>
            </a:r>
            <a:r>
              <a:rPr lang="es-CL" sz="1846" dirty="0"/>
              <a:t> </a:t>
            </a:r>
            <a:r>
              <a:rPr lang="es-CL" sz="1846" dirty="0" err="1"/>
              <a:t>policies</a:t>
            </a:r>
            <a:r>
              <a:rPr lang="es-CL" sz="1846" dirty="0"/>
              <a:t> </a:t>
            </a:r>
          </a:p>
          <a:p>
            <a:pPr>
              <a:buFont typeface="Wingdings" panose="05000000000000000000" pitchFamily="2" charset="2"/>
              <a:buChar char="Ø"/>
            </a:pPr>
            <a:endParaRPr lang="es-CL" dirty="0"/>
          </a:p>
        </p:txBody>
      </p:sp>
      <p:sp>
        <p:nvSpPr>
          <p:cNvPr id="5" name="ZoneTexte 4"/>
          <p:cNvSpPr txBox="1"/>
          <p:nvPr/>
        </p:nvSpPr>
        <p:spPr>
          <a:xfrm>
            <a:off x="0" y="3462316"/>
            <a:ext cx="8884857" cy="717376"/>
          </a:xfrm>
          <a:prstGeom prst="rect">
            <a:avLst/>
          </a:prstGeom>
          <a:noFill/>
        </p:spPr>
        <p:txBody>
          <a:bodyPr wrap="square" rtlCol="0">
            <a:spAutoFit/>
          </a:bodyPr>
          <a:lstStyle/>
          <a:p>
            <a:r>
              <a:rPr lang="es-CL" sz="2031" b="1" dirty="0" err="1">
                <a:solidFill>
                  <a:srgbClr val="33CC33"/>
                </a:solidFill>
              </a:rPr>
              <a:t>Coronagraphic</a:t>
            </a:r>
            <a:r>
              <a:rPr lang="es-CL" sz="2031" b="1" dirty="0">
                <a:solidFill>
                  <a:srgbClr val="33CC33"/>
                </a:solidFill>
              </a:rPr>
              <a:t> </a:t>
            </a:r>
            <a:r>
              <a:rPr lang="es-CL" sz="2031" b="1" dirty="0" err="1">
                <a:solidFill>
                  <a:srgbClr val="33CC33"/>
                </a:solidFill>
              </a:rPr>
              <a:t>Observations</a:t>
            </a:r>
            <a:r>
              <a:rPr lang="es-CL" sz="2031" b="1" dirty="0">
                <a:solidFill>
                  <a:srgbClr val="33CC33"/>
                </a:solidFill>
              </a:rPr>
              <a:t> can </a:t>
            </a:r>
            <a:r>
              <a:rPr lang="es-CL" sz="2031" b="1" dirty="0" err="1">
                <a:solidFill>
                  <a:srgbClr val="33CC33"/>
                </a:solidFill>
              </a:rPr>
              <a:t>make</a:t>
            </a:r>
            <a:r>
              <a:rPr lang="es-CL" sz="2031" b="1" dirty="0">
                <a:solidFill>
                  <a:srgbClr val="33CC33"/>
                </a:solidFill>
              </a:rPr>
              <a:t> use of a default roll of +/-5 </a:t>
            </a:r>
            <a:r>
              <a:rPr lang="es-CL" sz="2031" b="1" dirty="0" err="1">
                <a:solidFill>
                  <a:srgbClr val="33CC33"/>
                </a:solidFill>
              </a:rPr>
              <a:t>deg</a:t>
            </a:r>
            <a:r>
              <a:rPr lang="es-CL" sz="2031" b="1" dirty="0">
                <a:solidFill>
                  <a:srgbClr val="33CC33"/>
                </a:solidFill>
              </a:rPr>
              <a:t> off-normal </a:t>
            </a:r>
            <a:r>
              <a:rPr lang="es-CL" sz="2031" b="1" dirty="0" err="1">
                <a:solidFill>
                  <a:srgbClr val="33CC33"/>
                </a:solidFill>
              </a:rPr>
              <a:t>telescope</a:t>
            </a:r>
            <a:r>
              <a:rPr lang="es-CL" sz="2031" b="1" dirty="0">
                <a:solidFill>
                  <a:srgbClr val="33CC33"/>
                </a:solidFill>
              </a:rPr>
              <a:t> </a:t>
            </a:r>
            <a:r>
              <a:rPr lang="es-CL" sz="2031" b="1" dirty="0" err="1">
                <a:solidFill>
                  <a:srgbClr val="33CC33"/>
                </a:solidFill>
              </a:rPr>
              <a:t>orientation</a:t>
            </a:r>
            <a:r>
              <a:rPr lang="es-CL" sz="2031" b="1" dirty="0">
                <a:solidFill>
                  <a:srgbClr val="33CC33"/>
                </a:solidFill>
              </a:rPr>
              <a:t>. </a:t>
            </a:r>
          </a:p>
        </p:txBody>
      </p:sp>
      <p:sp>
        <p:nvSpPr>
          <p:cNvPr id="6" name="ZoneTexte 5"/>
          <p:cNvSpPr txBox="1"/>
          <p:nvPr/>
        </p:nvSpPr>
        <p:spPr>
          <a:xfrm>
            <a:off x="355395" y="4172569"/>
            <a:ext cx="8174068" cy="1796646"/>
          </a:xfrm>
          <a:prstGeom prst="rect">
            <a:avLst/>
          </a:prstGeom>
          <a:noFill/>
        </p:spPr>
        <p:txBody>
          <a:bodyPr wrap="square" rtlCol="0">
            <a:spAutoFit/>
          </a:bodyPr>
          <a:lstStyle/>
          <a:p>
            <a:pPr algn="just"/>
            <a:r>
              <a:rPr lang="es-CL" sz="1846" b="1" dirty="0" err="1">
                <a:solidFill>
                  <a:srgbClr val="FF7E1A"/>
                </a:solidFill>
              </a:rPr>
              <a:t>Observations</a:t>
            </a:r>
            <a:r>
              <a:rPr lang="es-CL" sz="1846" b="1" dirty="0">
                <a:solidFill>
                  <a:srgbClr val="FF7E1A"/>
                </a:solidFill>
              </a:rPr>
              <a:t> can be </a:t>
            </a:r>
            <a:r>
              <a:rPr lang="es-CL" sz="1846" b="1" dirty="0" err="1">
                <a:solidFill>
                  <a:srgbClr val="FF7E1A"/>
                </a:solidFill>
              </a:rPr>
              <a:t>ordered</a:t>
            </a:r>
            <a:r>
              <a:rPr lang="es-CL" sz="1846" b="1" dirty="0">
                <a:solidFill>
                  <a:srgbClr val="FF7E1A"/>
                </a:solidFill>
              </a:rPr>
              <a:t> in </a:t>
            </a:r>
            <a:r>
              <a:rPr lang="es-CL" sz="1846" b="1" dirty="0" err="1">
                <a:solidFill>
                  <a:srgbClr val="FF7E1A"/>
                </a:solidFill>
              </a:rPr>
              <a:t>several</a:t>
            </a:r>
            <a:r>
              <a:rPr lang="es-CL" sz="1846" b="1" dirty="0">
                <a:solidFill>
                  <a:srgbClr val="FF7E1A"/>
                </a:solidFill>
              </a:rPr>
              <a:t> </a:t>
            </a:r>
            <a:r>
              <a:rPr lang="es-CL" sz="1846" b="1" dirty="0" err="1">
                <a:solidFill>
                  <a:srgbClr val="FF7E1A"/>
                </a:solidFill>
              </a:rPr>
              <a:t>ways</a:t>
            </a:r>
            <a:r>
              <a:rPr lang="es-CL" sz="1846" b="1" dirty="0">
                <a:solidFill>
                  <a:srgbClr val="FF7E1A"/>
                </a:solidFill>
              </a:rPr>
              <a:t> in </a:t>
            </a:r>
            <a:r>
              <a:rPr lang="es-CL" sz="1846" b="1" dirty="0" err="1">
                <a:solidFill>
                  <a:srgbClr val="FF7E1A"/>
                </a:solidFill>
              </a:rPr>
              <a:t>the</a:t>
            </a:r>
            <a:r>
              <a:rPr lang="es-CL" sz="1846" b="1" dirty="0">
                <a:solidFill>
                  <a:srgbClr val="FF7E1A"/>
                </a:solidFill>
              </a:rPr>
              <a:t> APT, </a:t>
            </a:r>
            <a:r>
              <a:rPr lang="es-CL" sz="1846" b="1" dirty="0" err="1">
                <a:solidFill>
                  <a:srgbClr val="FF7E1A"/>
                </a:solidFill>
              </a:rPr>
              <a:t>with</a:t>
            </a:r>
            <a:r>
              <a:rPr lang="es-CL" sz="1846" b="1" dirty="0">
                <a:solidFill>
                  <a:srgbClr val="FF7E1A"/>
                </a:solidFill>
              </a:rPr>
              <a:t> </a:t>
            </a:r>
            <a:r>
              <a:rPr lang="es-CL" sz="1846" b="1" dirty="0" err="1">
                <a:solidFill>
                  <a:srgbClr val="FF7E1A"/>
                </a:solidFill>
              </a:rPr>
              <a:t>significant</a:t>
            </a:r>
            <a:r>
              <a:rPr lang="es-CL" sz="1846" b="1" dirty="0">
                <a:solidFill>
                  <a:srgbClr val="FF7E1A"/>
                </a:solidFill>
              </a:rPr>
              <a:t> </a:t>
            </a:r>
            <a:r>
              <a:rPr lang="es-CL" sz="1846" b="1" dirty="0" err="1">
                <a:solidFill>
                  <a:srgbClr val="FF7E1A"/>
                </a:solidFill>
              </a:rPr>
              <a:t>impact</a:t>
            </a:r>
            <a:r>
              <a:rPr lang="es-CL" sz="1846" b="1" dirty="0">
                <a:solidFill>
                  <a:srgbClr val="FF7E1A"/>
                </a:solidFill>
              </a:rPr>
              <a:t> </a:t>
            </a:r>
            <a:r>
              <a:rPr lang="es-CL" sz="1846" b="1" dirty="0" err="1">
                <a:solidFill>
                  <a:srgbClr val="FF7E1A"/>
                </a:solidFill>
              </a:rPr>
              <a:t>on</a:t>
            </a:r>
            <a:r>
              <a:rPr lang="es-CL" sz="1846" b="1" dirty="0">
                <a:solidFill>
                  <a:srgbClr val="FF7E1A"/>
                </a:solidFill>
              </a:rPr>
              <a:t> </a:t>
            </a:r>
            <a:r>
              <a:rPr lang="es-CL" sz="1846" b="1" dirty="0" err="1">
                <a:solidFill>
                  <a:srgbClr val="FF7E1A"/>
                </a:solidFill>
              </a:rPr>
              <a:t>overhead</a:t>
            </a:r>
            <a:r>
              <a:rPr lang="es-CL" sz="1846" b="1" dirty="0">
                <a:solidFill>
                  <a:srgbClr val="FF7E1A"/>
                </a:solidFill>
              </a:rPr>
              <a:t> and </a:t>
            </a:r>
            <a:r>
              <a:rPr lang="es-CL" sz="1846" b="1" dirty="0" err="1">
                <a:solidFill>
                  <a:srgbClr val="FF7E1A"/>
                </a:solidFill>
              </a:rPr>
              <a:t>potentially</a:t>
            </a:r>
            <a:r>
              <a:rPr lang="es-CL" sz="1846" b="1" dirty="0">
                <a:solidFill>
                  <a:srgbClr val="FF7E1A"/>
                </a:solidFill>
              </a:rPr>
              <a:t> performance:</a:t>
            </a:r>
          </a:p>
          <a:p>
            <a:pPr marL="474796" indent="-474796" algn="just">
              <a:buFont typeface="+mj-lt"/>
              <a:buAutoNum type="romanLcPeriod"/>
            </a:pPr>
            <a:r>
              <a:rPr lang="es-CL" sz="1846" b="1" dirty="0" err="1">
                <a:solidFill>
                  <a:srgbClr val="FF7E1A"/>
                </a:solidFill>
              </a:rPr>
              <a:t>Minimum</a:t>
            </a:r>
            <a:r>
              <a:rPr lang="es-CL" sz="1846" b="1" dirty="0">
                <a:solidFill>
                  <a:srgbClr val="FF7E1A"/>
                </a:solidFill>
              </a:rPr>
              <a:t> time </a:t>
            </a:r>
            <a:r>
              <a:rPr lang="es-CL" sz="1846" b="1" dirty="0" err="1">
                <a:solidFill>
                  <a:srgbClr val="FF7E1A"/>
                </a:solidFill>
              </a:rPr>
              <a:t>between</a:t>
            </a:r>
            <a:r>
              <a:rPr lang="es-CL" sz="1846" b="1" dirty="0">
                <a:solidFill>
                  <a:srgbClr val="FF7E1A"/>
                </a:solidFill>
              </a:rPr>
              <a:t> </a:t>
            </a:r>
            <a:r>
              <a:rPr lang="es-CL" sz="1846" b="1" dirty="0" err="1">
                <a:solidFill>
                  <a:srgbClr val="FF7E1A"/>
                </a:solidFill>
              </a:rPr>
              <a:t>each</a:t>
            </a:r>
            <a:r>
              <a:rPr lang="es-CL" sz="1846" b="1" dirty="0">
                <a:solidFill>
                  <a:srgbClr val="FF7E1A"/>
                </a:solidFill>
              </a:rPr>
              <a:t> target-</a:t>
            </a:r>
            <a:r>
              <a:rPr lang="es-CL" sz="1846" b="1" dirty="0" err="1">
                <a:solidFill>
                  <a:srgbClr val="FF7E1A"/>
                </a:solidFill>
              </a:rPr>
              <a:t>reference</a:t>
            </a:r>
            <a:r>
              <a:rPr lang="es-CL" sz="1846" b="1" dirty="0">
                <a:solidFill>
                  <a:srgbClr val="FF7E1A"/>
                </a:solidFill>
              </a:rPr>
              <a:t> </a:t>
            </a:r>
            <a:r>
              <a:rPr lang="es-CL" sz="1846" b="1" dirty="0" err="1">
                <a:solidFill>
                  <a:srgbClr val="FF7E1A"/>
                </a:solidFill>
              </a:rPr>
              <a:t>pairs</a:t>
            </a:r>
            <a:r>
              <a:rPr lang="es-CL" sz="1846" b="1" dirty="0">
                <a:solidFill>
                  <a:srgbClr val="FF7E1A"/>
                </a:solidFill>
              </a:rPr>
              <a:t> </a:t>
            </a:r>
            <a:r>
              <a:rPr lang="es-CL" sz="1846" b="1" dirty="0" err="1">
                <a:solidFill>
                  <a:srgbClr val="FF7E1A"/>
                </a:solidFill>
              </a:rPr>
              <a:t>with</a:t>
            </a:r>
            <a:r>
              <a:rPr lang="es-CL" sz="1846" b="1" dirty="0">
                <a:solidFill>
                  <a:srgbClr val="FF7E1A"/>
                </a:solidFill>
              </a:rPr>
              <a:t> </a:t>
            </a:r>
            <a:r>
              <a:rPr lang="es-CL" sz="1846" b="1" dirty="0" err="1">
                <a:solidFill>
                  <a:srgbClr val="FF7E1A"/>
                </a:solidFill>
              </a:rPr>
              <a:t>every</a:t>
            </a:r>
            <a:r>
              <a:rPr lang="es-CL" sz="1846" b="1" dirty="0">
                <a:solidFill>
                  <a:srgbClr val="FF7E1A"/>
                </a:solidFill>
              </a:rPr>
              <a:t> </a:t>
            </a:r>
            <a:r>
              <a:rPr lang="es-CL" sz="1846" b="1" dirty="0" err="1">
                <a:solidFill>
                  <a:srgbClr val="FF7E1A"/>
                </a:solidFill>
              </a:rPr>
              <a:t>sequence</a:t>
            </a:r>
            <a:r>
              <a:rPr lang="es-CL" sz="1846" b="1" dirty="0">
                <a:solidFill>
                  <a:srgbClr val="FF7E1A"/>
                </a:solidFill>
              </a:rPr>
              <a:t> </a:t>
            </a:r>
            <a:r>
              <a:rPr lang="es-CL" sz="1846" b="1" dirty="0" err="1">
                <a:solidFill>
                  <a:srgbClr val="FF7E1A"/>
                </a:solidFill>
              </a:rPr>
              <a:t>scheduled</a:t>
            </a:r>
            <a:r>
              <a:rPr lang="es-CL" sz="1846" b="1" dirty="0">
                <a:solidFill>
                  <a:srgbClr val="FF7E1A"/>
                </a:solidFill>
              </a:rPr>
              <a:t> back-to-back</a:t>
            </a:r>
          </a:p>
          <a:p>
            <a:pPr marL="474796" indent="-474796" algn="just">
              <a:buFont typeface="+mj-lt"/>
              <a:buAutoNum type="romanLcPeriod"/>
            </a:pPr>
            <a:r>
              <a:rPr lang="es-CL" sz="1846" b="1" dirty="0" err="1">
                <a:solidFill>
                  <a:srgbClr val="FF7E1A"/>
                </a:solidFill>
              </a:rPr>
              <a:t>Minimum</a:t>
            </a:r>
            <a:r>
              <a:rPr lang="es-CL" sz="1846" b="1" dirty="0">
                <a:solidFill>
                  <a:srgbClr val="FF7E1A"/>
                </a:solidFill>
              </a:rPr>
              <a:t> </a:t>
            </a:r>
            <a:r>
              <a:rPr lang="es-CL" sz="1846" b="1" dirty="0" err="1">
                <a:solidFill>
                  <a:srgbClr val="FF7E1A"/>
                </a:solidFill>
              </a:rPr>
              <a:t>number</a:t>
            </a:r>
            <a:r>
              <a:rPr lang="es-CL" sz="1846" b="1" dirty="0">
                <a:solidFill>
                  <a:srgbClr val="FF7E1A"/>
                </a:solidFill>
              </a:rPr>
              <a:t> of </a:t>
            </a:r>
            <a:r>
              <a:rPr lang="es-CL" sz="1846" b="1" dirty="0" err="1">
                <a:solidFill>
                  <a:srgbClr val="FF7E1A"/>
                </a:solidFill>
              </a:rPr>
              <a:t>rolls</a:t>
            </a:r>
            <a:r>
              <a:rPr lang="es-CL" sz="1846" b="1" dirty="0">
                <a:solidFill>
                  <a:srgbClr val="FF7E1A"/>
                </a:solidFill>
              </a:rPr>
              <a:t> and </a:t>
            </a:r>
            <a:r>
              <a:rPr lang="es-CL" sz="1846" b="1" dirty="0" err="1">
                <a:solidFill>
                  <a:srgbClr val="FF7E1A"/>
                </a:solidFill>
              </a:rPr>
              <a:t>slews</a:t>
            </a:r>
            <a:r>
              <a:rPr lang="es-CL" sz="1846" b="1" dirty="0">
                <a:solidFill>
                  <a:srgbClr val="FF7E1A"/>
                </a:solidFill>
              </a:rPr>
              <a:t> to </a:t>
            </a:r>
            <a:r>
              <a:rPr lang="es-CL" sz="1846" b="1" dirty="0" err="1">
                <a:solidFill>
                  <a:srgbClr val="FF7E1A"/>
                </a:solidFill>
              </a:rPr>
              <a:t>maximize</a:t>
            </a:r>
            <a:r>
              <a:rPr lang="es-CL" sz="1846" b="1" dirty="0">
                <a:solidFill>
                  <a:srgbClr val="FF7E1A"/>
                </a:solidFill>
              </a:rPr>
              <a:t> </a:t>
            </a:r>
            <a:r>
              <a:rPr lang="es-CL" sz="1846" b="1" dirty="0" err="1">
                <a:solidFill>
                  <a:srgbClr val="FF7E1A"/>
                </a:solidFill>
              </a:rPr>
              <a:t>efficiency</a:t>
            </a:r>
            <a:r>
              <a:rPr lang="es-CL" sz="1846" b="1" dirty="0">
                <a:solidFill>
                  <a:srgbClr val="FF7E1A"/>
                </a:solidFill>
              </a:rPr>
              <a:t> </a:t>
            </a:r>
            <a:r>
              <a:rPr lang="es-CL" sz="1846" b="1" dirty="0" err="1">
                <a:solidFill>
                  <a:srgbClr val="FF7E1A"/>
                </a:solidFill>
              </a:rPr>
              <a:t>with</a:t>
            </a:r>
            <a:r>
              <a:rPr lang="es-CL" sz="1846" b="1" dirty="0">
                <a:solidFill>
                  <a:srgbClr val="FF7E1A"/>
                </a:solidFill>
              </a:rPr>
              <a:t> </a:t>
            </a:r>
            <a:r>
              <a:rPr lang="es-CL" sz="1846" b="1" dirty="0" err="1">
                <a:solidFill>
                  <a:srgbClr val="FF7E1A"/>
                </a:solidFill>
              </a:rPr>
              <a:t>observations</a:t>
            </a:r>
            <a:r>
              <a:rPr lang="es-CL" sz="1846" b="1" dirty="0">
                <a:solidFill>
                  <a:srgbClr val="FF7E1A"/>
                </a:solidFill>
              </a:rPr>
              <a:t> </a:t>
            </a:r>
            <a:r>
              <a:rPr lang="es-CL" sz="1846" b="1" dirty="0" err="1">
                <a:solidFill>
                  <a:srgbClr val="FF7E1A"/>
                </a:solidFill>
              </a:rPr>
              <a:t>grouped</a:t>
            </a:r>
            <a:r>
              <a:rPr lang="es-CL" sz="1846" b="1" dirty="0">
                <a:solidFill>
                  <a:srgbClr val="FF7E1A"/>
                </a:solidFill>
              </a:rPr>
              <a:t> </a:t>
            </a:r>
            <a:r>
              <a:rPr lang="es-CL" sz="1846" b="1" dirty="0" err="1">
                <a:solidFill>
                  <a:srgbClr val="FF7E1A"/>
                </a:solidFill>
              </a:rPr>
              <a:t>by</a:t>
            </a:r>
            <a:r>
              <a:rPr lang="es-CL" sz="1846" b="1" dirty="0">
                <a:solidFill>
                  <a:srgbClr val="FF7E1A"/>
                </a:solidFill>
              </a:rPr>
              <a:t> </a:t>
            </a:r>
            <a:r>
              <a:rPr lang="es-CL" sz="1846" b="1" dirty="0" err="1">
                <a:solidFill>
                  <a:srgbClr val="FF7E1A"/>
                </a:solidFill>
              </a:rPr>
              <a:t>instrument</a:t>
            </a:r>
            <a:r>
              <a:rPr lang="es-CL" sz="1846" b="1" dirty="0">
                <a:solidFill>
                  <a:srgbClr val="FF7E1A"/>
                </a:solidFill>
              </a:rPr>
              <a:t> </a:t>
            </a:r>
            <a:r>
              <a:rPr lang="es-CL" sz="1846" b="1" dirty="0" err="1">
                <a:solidFill>
                  <a:srgbClr val="FF7E1A"/>
                </a:solidFill>
              </a:rPr>
              <a:t>for</a:t>
            </a:r>
            <a:r>
              <a:rPr lang="es-CL" sz="1846" b="1" dirty="0">
                <a:solidFill>
                  <a:srgbClr val="FF7E1A"/>
                </a:solidFill>
              </a:rPr>
              <a:t> </a:t>
            </a:r>
            <a:r>
              <a:rPr lang="es-CL" sz="1846" b="1" dirty="0" err="1">
                <a:solidFill>
                  <a:srgbClr val="FF7E1A"/>
                </a:solidFill>
              </a:rPr>
              <a:t>simplicity</a:t>
            </a:r>
            <a:endParaRPr lang="es-CL" sz="1846" b="1" dirty="0">
              <a:solidFill>
                <a:srgbClr val="FF7E1A"/>
              </a:solidFill>
            </a:endParaRPr>
          </a:p>
        </p:txBody>
      </p:sp>
      <p:sp>
        <p:nvSpPr>
          <p:cNvPr id="4" name="Rectangle 3"/>
          <p:cNvSpPr/>
          <p:nvPr/>
        </p:nvSpPr>
        <p:spPr>
          <a:xfrm>
            <a:off x="179512" y="6372036"/>
            <a:ext cx="441146" cy="369332"/>
          </a:xfrm>
          <a:prstGeom prst="rect">
            <a:avLst/>
          </a:prstGeom>
        </p:spPr>
        <p:txBody>
          <a:bodyPr wrap="none">
            <a:spAutoFit/>
          </a:bodyPr>
          <a:lstStyle/>
          <a:p>
            <a:r>
              <a:rPr lang="es-CL" dirty="0" smtClean="0"/>
              <a:t>35</a:t>
            </a:r>
            <a:endParaRPr lang="es-CL" dirty="0"/>
          </a:p>
        </p:txBody>
      </p:sp>
    </p:spTree>
    <p:extLst>
      <p:ext uri="{BB962C8B-B14F-4D97-AF65-F5344CB8AC3E}">
        <p14:creationId xmlns:p14="http://schemas.microsoft.com/office/powerpoint/2010/main" val="230105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dirty="0" smtClean="0"/>
              <a:t>MIRI EFFICIENCY : 2 CORONAGRAPHS</a:t>
            </a:r>
            <a:endParaRPr lang="es-CL" dirty="0"/>
          </a:p>
        </p:txBody>
      </p:sp>
      <p:pic>
        <p:nvPicPr>
          <p:cNvPr id="4098"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721967" y="1318846"/>
            <a:ext cx="5840742" cy="4712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138659" y="5965322"/>
            <a:ext cx="2590517" cy="376385"/>
          </a:xfrm>
          <a:prstGeom prst="rect">
            <a:avLst/>
          </a:prstGeom>
          <a:solidFill>
            <a:schemeClr val="bg1"/>
          </a:solidFill>
        </p:spPr>
        <p:txBody>
          <a:bodyPr wrap="none" rtlCol="0">
            <a:spAutoFit/>
          </a:bodyPr>
          <a:lstStyle/>
          <a:p>
            <a:r>
              <a:rPr lang="es-CL" sz="1846" b="1" dirty="0"/>
              <a:t>(JWST-STScI-004165)</a:t>
            </a:r>
          </a:p>
        </p:txBody>
      </p:sp>
      <p:sp>
        <p:nvSpPr>
          <p:cNvPr id="5" name="Rectangle 4"/>
          <p:cNvSpPr/>
          <p:nvPr/>
        </p:nvSpPr>
        <p:spPr>
          <a:xfrm>
            <a:off x="179512" y="6372036"/>
            <a:ext cx="441146" cy="369332"/>
          </a:xfrm>
          <a:prstGeom prst="rect">
            <a:avLst/>
          </a:prstGeom>
        </p:spPr>
        <p:txBody>
          <a:bodyPr wrap="none">
            <a:spAutoFit/>
          </a:bodyPr>
          <a:lstStyle/>
          <a:p>
            <a:r>
              <a:rPr lang="es-CL" dirty="0" smtClean="0"/>
              <a:t>39</a:t>
            </a:r>
            <a:endParaRPr lang="es-CL" dirty="0"/>
          </a:p>
        </p:txBody>
      </p:sp>
    </p:spTree>
    <p:extLst>
      <p:ext uri="{BB962C8B-B14F-4D97-AF65-F5344CB8AC3E}">
        <p14:creationId xmlns:p14="http://schemas.microsoft.com/office/powerpoint/2010/main" val="48205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dirty="0" smtClean="0"/>
              <a:t>MIRI EFFICIENCY: 3 FQPM + 1 LYOT</a:t>
            </a:r>
            <a:endParaRPr lang="es-CL" dirty="0"/>
          </a:p>
        </p:txBody>
      </p:sp>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521532" y="1236004"/>
            <a:ext cx="6135620" cy="4795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3138659" y="6054170"/>
            <a:ext cx="2590517" cy="376385"/>
          </a:xfrm>
          <a:prstGeom prst="rect">
            <a:avLst/>
          </a:prstGeom>
          <a:noFill/>
        </p:spPr>
        <p:txBody>
          <a:bodyPr wrap="none" rtlCol="0">
            <a:spAutoFit/>
          </a:bodyPr>
          <a:lstStyle/>
          <a:p>
            <a:r>
              <a:rPr lang="es-CL" sz="1846" b="1" dirty="0"/>
              <a:t>(JWST-STScI-004165)</a:t>
            </a:r>
          </a:p>
        </p:txBody>
      </p:sp>
      <p:sp>
        <p:nvSpPr>
          <p:cNvPr id="5" name="Rectangle 4"/>
          <p:cNvSpPr/>
          <p:nvPr/>
        </p:nvSpPr>
        <p:spPr>
          <a:xfrm>
            <a:off x="179512" y="6372036"/>
            <a:ext cx="441146" cy="369332"/>
          </a:xfrm>
          <a:prstGeom prst="rect">
            <a:avLst/>
          </a:prstGeom>
        </p:spPr>
        <p:txBody>
          <a:bodyPr wrap="none">
            <a:spAutoFit/>
          </a:bodyPr>
          <a:lstStyle/>
          <a:p>
            <a:r>
              <a:rPr lang="es-CL" dirty="0" smtClean="0"/>
              <a:t>40</a:t>
            </a:r>
            <a:endParaRPr lang="es-CL" dirty="0"/>
          </a:p>
        </p:txBody>
      </p:sp>
    </p:spTree>
    <p:extLst>
      <p:ext uri="{BB962C8B-B14F-4D97-AF65-F5344CB8AC3E}">
        <p14:creationId xmlns:p14="http://schemas.microsoft.com/office/powerpoint/2010/main" val="315639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dirty="0" smtClean="0"/>
              <a:t>PERFORMANCES: SIMULATIONS </a:t>
            </a:r>
            <a:endParaRPr lang="es-CL" dirty="0"/>
          </a:p>
        </p:txBody>
      </p:sp>
      <p:pic>
        <p:nvPicPr>
          <p:cNvPr id="9218"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737466" y="1532065"/>
            <a:ext cx="7877908" cy="346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0414" y="6372036"/>
            <a:ext cx="441146" cy="369332"/>
          </a:xfrm>
          <a:prstGeom prst="rect">
            <a:avLst/>
          </a:prstGeom>
        </p:spPr>
        <p:txBody>
          <a:bodyPr wrap="none">
            <a:spAutoFit/>
          </a:bodyPr>
          <a:lstStyle/>
          <a:p>
            <a:r>
              <a:rPr lang="es-CL" dirty="0" smtClean="0"/>
              <a:t>42</a:t>
            </a:r>
            <a:endParaRPr lang="es-CL" dirty="0"/>
          </a:p>
        </p:txBody>
      </p:sp>
      <p:sp>
        <p:nvSpPr>
          <p:cNvPr id="3" name="ZoneTexte 2"/>
          <p:cNvSpPr txBox="1"/>
          <p:nvPr/>
        </p:nvSpPr>
        <p:spPr>
          <a:xfrm>
            <a:off x="5328086" y="5079936"/>
            <a:ext cx="3039807" cy="348109"/>
          </a:xfrm>
          <a:prstGeom prst="rect">
            <a:avLst/>
          </a:prstGeom>
          <a:noFill/>
        </p:spPr>
        <p:txBody>
          <a:bodyPr wrap="none" rtlCol="0">
            <a:spAutoFit/>
          </a:bodyPr>
          <a:lstStyle/>
          <a:p>
            <a:r>
              <a:rPr lang="es-CL" sz="1662" dirty="0"/>
              <a:t>(</a:t>
            </a:r>
            <a:r>
              <a:rPr lang="es-CL" sz="1662" dirty="0" err="1"/>
              <a:t>Boccaletti</a:t>
            </a:r>
            <a:r>
              <a:rPr lang="es-CL" sz="1662" dirty="0"/>
              <a:t> et al., 2015, PASP)</a:t>
            </a:r>
          </a:p>
        </p:txBody>
      </p:sp>
    </p:spTree>
    <p:extLst>
      <p:ext uri="{BB962C8B-B14F-4D97-AF65-F5344CB8AC3E}">
        <p14:creationId xmlns:p14="http://schemas.microsoft.com/office/powerpoint/2010/main" val="240036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dirty="0" smtClean="0"/>
              <a:t>PERFORMANCE: SIMULATIONS</a:t>
            </a:r>
            <a:endParaRPr lang="es-CL" dirty="0"/>
          </a:p>
        </p:txBody>
      </p:sp>
      <p:pic>
        <p:nvPicPr>
          <p:cNvPr id="1024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737465" y="1307833"/>
            <a:ext cx="7877908" cy="375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0414" y="6309320"/>
            <a:ext cx="441146" cy="369332"/>
          </a:xfrm>
          <a:prstGeom prst="rect">
            <a:avLst/>
          </a:prstGeom>
        </p:spPr>
        <p:txBody>
          <a:bodyPr wrap="none">
            <a:spAutoFit/>
          </a:bodyPr>
          <a:lstStyle/>
          <a:p>
            <a:r>
              <a:rPr lang="es-CL" dirty="0" smtClean="0"/>
              <a:t>43</a:t>
            </a:r>
            <a:endParaRPr lang="es-CL" dirty="0"/>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246222" y="5082725"/>
            <a:ext cx="3089031" cy="455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17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for a mid IR coronagraph</a:t>
            </a:r>
            <a:endParaRPr lang="en-US" dirty="0"/>
          </a:p>
        </p:txBody>
      </p:sp>
      <p:grpSp>
        <p:nvGrpSpPr>
          <p:cNvPr id="12" name="Group 11"/>
          <p:cNvGrpSpPr/>
          <p:nvPr/>
        </p:nvGrpSpPr>
        <p:grpSpPr>
          <a:xfrm>
            <a:off x="6096000" y="1066800"/>
            <a:ext cx="3048000" cy="2952622"/>
            <a:chOff x="6096000" y="1066800"/>
            <a:chExt cx="3048000" cy="2952622"/>
          </a:xfrm>
        </p:grpSpPr>
        <p:pic>
          <p:nvPicPr>
            <p:cNvPr id="5" name="Picture 8"/>
            <p:cNvPicPr>
              <a:picLocks noChangeAspect="1" noChangeArrowheads="1"/>
            </p:cNvPicPr>
            <p:nvPr/>
          </p:nvPicPr>
          <p:blipFill>
            <a:blip r:embed="rId2"/>
            <a:srcRect/>
            <a:stretch>
              <a:fillRect/>
            </a:stretch>
          </p:blipFill>
          <p:spPr bwMode="auto">
            <a:xfrm>
              <a:off x="6901810" y="1066800"/>
              <a:ext cx="2089789" cy="1600200"/>
            </a:xfrm>
            <a:prstGeom prst="rect">
              <a:avLst/>
            </a:prstGeom>
            <a:noFill/>
            <a:ln w="9525">
              <a:noFill/>
              <a:miter lim="800000"/>
              <a:headEnd/>
              <a:tailEnd/>
            </a:ln>
          </p:spPr>
        </p:pic>
        <p:pic>
          <p:nvPicPr>
            <p:cNvPr id="6" name="Picture 10"/>
            <p:cNvPicPr>
              <a:picLocks noChangeAspect="1" noChangeArrowheads="1"/>
            </p:cNvPicPr>
            <p:nvPr/>
          </p:nvPicPr>
          <p:blipFill>
            <a:blip r:embed="rId3"/>
            <a:srcRect l="28206" t="28346" r="28206" b="28346"/>
            <a:stretch>
              <a:fillRect/>
            </a:stretch>
          </p:blipFill>
          <p:spPr bwMode="auto">
            <a:xfrm>
              <a:off x="6096000" y="1684380"/>
              <a:ext cx="1380049" cy="1363620"/>
            </a:xfrm>
            <a:prstGeom prst="rect">
              <a:avLst/>
            </a:prstGeom>
            <a:noFill/>
            <a:ln w="9525">
              <a:noFill/>
              <a:miter lim="800000"/>
              <a:headEnd/>
              <a:tailEnd/>
            </a:ln>
          </p:spPr>
        </p:pic>
        <p:pic>
          <p:nvPicPr>
            <p:cNvPr id="7" name="Picture 6" descr="Capture d’écran 2010-12-06 à 19.13.21.jpg"/>
            <p:cNvPicPr>
              <a:picLocks noChangeAspect="1"/>
            </p:cNvPicPr>
            <p:nvPr/>
          </p:nvPicPr>
          <p:blipFill>
            <a:blip r:embed="rId4"/>
            <a:stretch>
              <a:fillRect/>
            </a:stretch>
          </p:blipFill>
          <p:spPr>
            <a:xfrm>
              <a:off x="6730720" y="2819400"/>
              <a:ext cx="2413280" cy="1200022"/>
            </a:xfrm>
            <a:prstGeom prst="rect">
              <a:avLst/>
            </a:prstGeom>
          </p:spPr>
        </p:pic>
      </p:grpSp>
      <p:pic>
        <p:nvPicPr>
          <p:cNvPr id="11" name="Picture 10"/>
          <p:cNvPicPr>
            <a:picLocks noChangeAspect="1"/>
          </p:cNvPicPr>
          <p:nvPr/>
        </p:nvPicPr>
        <p:blipFill>
          <a:blip r:embed="rId5"/>
          <a:stretch>
            <a:fillRect/>
          </a:stretch>
        </p:blipFill>
        <p:spPr>
          <a:xfrm>
            <a:off x="5078082" y="4191000"/>
            <a:ext cx="4065918" cy="2667000"/>
          </a:xfrm>
          <a:prstGeom prst="rect">
            <a:avLst/>
          </a:prstGeom>
        </p:spPr>
      </p:pic>
      <p:sp>
        <p:nvSpPr>
          <p:cNvPr id="13" name="Rectangle 12"/>
          <p:cNvSpPr/>
          <p:nvPr/>
        </p:nvSpPr>
        <p:spPr>
          <a:xfrm>
            <a:off x="29837" y="1800793"/>
            <a:ext cx="6502120" cy="1077218"/>
          </a:xfrm>
          <a:prstGeom prst="rect">
            <a:avLst/>
          </a:prstGeom>
        </p:spPr>
        <p:txBody>
          <a:bodyPr wrap="square">
            <a:spAutoFit/>
          </a:bodyPr>
          <a:lstStyle/>
          <a:p>
            <a:pPr>
              <a:buFont typeface="Arial"/>
              <a:buChar char="•"/>
            </a:pPr>
            <a:r>
              <a:rPr lang="fr-FR" sz="1600" dirty="0" smtClean="0"/>
              <a:t> more </a:t>
            </a:r>
            <a:r>
              <a:rPr lang="fr-FR" sz="1600" dirty="0"/>
              <a:t>to come </a:t>
            </a:r>
            <a:r>
              <a:rPr lang="fr-FR" sz="1600" dirty="0" err="1"/>
              <a:t>with</a:t>
            </a:r>
            <a:r>
              <a:rPr lang="fr-FR" sz="1600" dirty="0"/>
              <a:t> GPI / SPHERE / </a:t>
            </a:r>
            <a:r>
              <a:rPr lang="fr-FR" sz="1600" dirty="0" err="1"/>
              <a:t>HiCIAO</a:t>
            </a:r>
            <a:endParaRPr lang="fr-FR" sz="1600" dirty="0"/>
          </a:p>
          <a:p>
            <a:pPr>
              <a:buFontTx/>
              <a:buNone/>
            </a:pPr>
            <a:r>
              <a:rPr lang="fr-FR" sz="1600" dirty="0"/>
              <a:t>		- </a:t>
            </a:r>
            <a:r>
              <a:rPr lang="fr-FR" sz="1600" dirty="0" err="1"/>
              <a:t>planets</a:t>
            </a:r>
            <a:r>
              <a:rPr lang="fr-FR" sz="1600" dirty="0"/>
              <a:t> in </a:t>
            </a:r>
            <a:r>
              <a:rPr lang="fr-FR" sz="1600" dirty="0" err="1"/>
              <a:t>young</a:t>
            </a:r>
            <a:r>
              <a:rPr lang="fr-FR" sz="1600" dirty="0"/>
              <a:t> associations (&lt;100 </a:t>
            </a:r>
            <a:r>
              <a:rPr lang="fr-FR" sz="1600" dirty="0" err="1"/>
              <a:t>Myrs</a:t>
            </a:r>
            <a:r>
              <a:rPr lang="fr-FR" sz="1600" dirty="0"/>
              <a:t>, &lt;50-100 pc)</a:t>
            </a:r>
          </a:p>
          <a:p>
            <a:pPr>
              <a:buFontTx/>
              <a:buNone/>
            </a:pPr>
            <a:r>
              <a:rPr lang="fr-FR" sz="1600" dirty="0"/>
              <a:t>		- long </a:t>
            </a:r>
            <a:r>
              <a:rPr lang="fr-FR" sz="1600" dirty="0" err="1"/>
              <a:t>period</a:t>
            </a:r>
            <a:r>
              <a:rPr lang="fr-FR" sz="1600" dirty="0" smtClean="0"/>
              <a:t> / </a:t>
            </a:r>
            <a:r>
              <a:rPr lang="fr-FR" sz="1600" dirty="0" err="1" smtClean="0"/>
              <a:t>nearby</a:t>
            </a:r>
            <a:r>
              <a:rPr lang="fr-FR" sz="1600" dirty="0" smtClean="0"/>
              <a:t> stars </a:t>
            </a:r>
          </a:p>
          <a:p>
            <a:pPr>
              <a:buFontTx/>
              <a:buNone/>
            </a:pPr>
            <a:r>
              <a:rPr lang="fr-FR" sz="1600" dirty="0" smtClean="0"/>
              <a:t>		  </a:t>
            </a:r>
            <a:r>
              <a:rPr lang="fr-FR" sz="1600" dirty="0" err="1" smtClean="0"/>
              <a:t>from</a:t>
            </a:r>
            <a:r>
              <a:rPr lang="fr-FR" sz="1600" dirty="0" smtClean="0"/>
              <a:t> </a:t>
            </a:r>
            <a:r>
              <a:rPr lang="fr-FR" sz="1600" dirty="0"/>
              <a:t>RV </a:t>
            </a:r>
            <a:r>
              <a:rPr lang="fr-FR" sz="1600" dirty="0" err="1" smtClean="0"/>
              <a:t>surveys</a:t>
            </a:r>
            <a:r>
              <a:rPr lang="fr-FR" sz="1600" dirty="0" smtClean="0"/>
              <a:t> &amp; GAIA</a:t>
            </a:r>
          </a:p>
        </p:txBody>
      </p:sp>
      <p:sp>
        <p:nvSpPr>
          <p:cNvPr id="14" name="Rectangle 13"/>
          <p:cNvSpPr/>
          <p:nvPr/>
        </p:nvSpPr>
        <p:spPr>
          <a:xfrm>
            <a:off x="228600" y="4876800"/>
            <a:ext cx="5334000" cy="1077218"/>
          </a:xfrm>
          <a:prstGeom prst="rect">
            <a:avLst/>
          </a:prstGeom>
        </p:spPr>
        <p:txBody>
          <a:bodyPr wrap="square">
            <a:spAutoFit/>
          </a:bodyPr>
          <a:lstStyle/>
          <a:p>
            <a:pPr>
              <a:buFont typeface="Arial"/>
              <a:buChar char="•"/>
            </a:pPr>
            <a:r>
              <a:rPr lang="fr-FR" sz="1600" dirty="0" smtClean="0"/>
              <a:t> </a:t>
            </a:r>
            <a:r>
              <a:rPr lang="fr-FR" sz="1600" dirty="0" err="1"/>
              <a:t>m</a:t>
            </a:r>
            <a:r>
              <a:rPr lang="fr-FR" sz="1600" dirty="0" err="1" smtClean="0"/>
              <a:t>olecular</a:t>
            </a:r>
            <a:r>
              <a:rPr lang="fr-FR" sz="1600" dirty="0" smtClean="0"/>
              <a:t> </a:t>
            </a:r>
            <a:r>
              <a:rPr lang="fr-FR" sz="1600" dirty="0" err="1"/>
              <a:t>species</a:t>
            </a:r>
            <a:r>
              <a:rPr lang="fr-FR" sz="1600" dirty="0"/>
              <a:t> : </a:t>
            </a:r>
          </a:p>
          <a:p>
            <a:pPr lvl="1">
              <a:buNone/>
            </a:pPr>
            <a:r>
              <a:rPr lang="fr-FR" sz="1600" dirty="0"/>
              <a:t>Water bands: 6-8 </a:t>
            </a:r>
            <a:r>
              <a:rPr lang="fr-FR" sz="1600" dirty="0">
                <a:latin typeface="Symbol" charset="2"/>
                <a:cs typeface="Symbol" charset="2"/>
              </a:rPr>
              <a:t>m</a:t>
            </a:r>
            <a:r>
              <a:rPr lang="fr-FR" sz="1600" dirty="0"/>
              <a:t>m		</a:t>
            </a:r>
            <a:r>
              <a:rPr lang="fr-FR" sz="1600" dirty="0" err="1"/>
              <a:t>Methane</a:t>
            </a:r>
            <a:r>
              <a:rPr lang="fr-FR" sz="1600" dirty="0"/>
              <a:t>: 7.7 </a:t>
            </a:r>
            <a:r>
              <a:rPr lang="fr-FR" sz="1600" dirty="0">
                <a:latin typeface="Symbol" charset="2"/>
                <a:cs typeface="Symbol" charset="2"/>
              </a:rPr>
              <a:t>m</a:t>
            </a:r>
            <a:r>
              <a:rPr lang="fr-FR" sz="1600" dirty="0"/>
              <a:t>m</a:t>
            </a:r>
          </a:p>
          <a:p>
            <a:pPr lvl="1">
              <a:buNone/>
            </a:pPr>
            <a:r>
              <a:rPr lang="fr-FR" sz="1600" dirty="0" err="1"/>
              <a:t>Ammonia</a:t>
            </a:r>
            <a:r>
              <a:rPr lang="fr-FR" sz="1600" dirty="0"/>
              <a:t>: 10.65 </a:t>
            </a:r>
            <a:r>
              <a:rPr lang="fr-FR" sz="1600" dirty="0">
                <a:latin typeface="Symbol" charset="2"/>
                <a:cs typeface="Symbol" charset="2"/>
              </a:rPr>
              <a:t>m</a:t>
            </a:r>
            <a:r>
              <a:rPr lang="fr-FR" sz="1600" dirty="0"/>
              <a:t>m	</a:t>
            </a:r>
            <a:r>
              <a:rPr lang="fr-FR" sz="1600" dirty="0" smtClean="0"/>
              <a:t>		CO</a:t>
            </a:r>
            <a:r>
              <a:rPr lang="fr-FR" sz="1600" baseline="-25000" dirty="0" smtClean="0"/>
              <a:t>2</a:t>
            </a:r>
            <a:r>
              <a:rPr lang="fr-FR" sz="1600" dirty="0" smtClean="0"/>
              <a:t>: 15.0 </a:t>
            </a:r>
            <a:r>
              <a:rPr lang="fr-FR" sz="1600" dirty="0">
                <a:latin typeface="Symbol" charset="2"/>
                <a:cs typeface="Symbol" charset="2"/>
              </a:rPr>
              <a:t>m</a:t>
            </a:r>
            <a:r>
              <a:rPr lang="fr-FR" sz="1600" dirty="0"/>
              <a:t>m</a:t>
            </a:r>
          </a:p>
          <a:p>
            <a:pPr lvl="1">
              <a:buNone/>
            </a:pPr>
            <a:r>
              <a:rPr lang="fr-FR" sz="1600" dirty="0"/>
              <a:t>Silicates: </a:t>
            </a:r>
            <a:r>
              <a:rPr lang="fr-FR" sz="1600" dirty="0" smtClean="0"/>
              <a:t>10.0 </a:t>
            </a:r>
            <a:r>
              <a:rPr lang="fr-FR" sz="1600" dirty="0">
                <a:latin typeface="Symbol" charset="2"/>
                <a:cs typeface="Symbol" charset="2"/>
              </a:rPr>
              <a:t>m</a:t>
            </a:r>
            <a:r>
              <a:rPr lang="fr-FR" sz="1600" dirty="0"/>
              <a:t>m			PAH: 11.4 </a:t>
            </a:r>
            <a:r>
              <a:rPr lang="fr-FR" sz="1600" dirty="0">
                <a:latin typeface="Symbol" charset="2"/>
                <a:cs typeface="Symbol" charset="2"/>
              </a:rPr>
              <a:t>m</a:t>
            </a:r>
            <a:r>
              <a:rPr lang="fr-FR" sz="1600" dirty="0"/>
              <a:t>m</a:t>
            </a:r>
          </a:p>
        </p:txBody>
      </p:sp>
      <p:sp>
        <p:nvSpPr>
          <p:cNvPr id="15" name="Rectangle 14"/>
          <p:cNvSpPr/>
          <p:nvPr/>
        </p:nvSpPr>
        <p:spPr>
          <a:xfrm>
            <a:off x="254819" y="5800689"/>
            <a:ext cx="4697082" cy="338554"/>
          </a:xfrm>
          <a:prstGeom prst="rect">
            <a:avLst/>
          </a:prstGeom>
        </p:spPr>
        <p:txBody>
          <a:bodyPr wrap="square">
            <a:spAutoFit/>
          </a:bodyPr>
          <a:lstStyle/>
          <a:p>
            <a:pPr>
              <a:buFont typeface="Arial"/>
              <a:buChar char="•"/>
            </a:pPr>
            <a:r>
              <a:rPr lang="fr-FR" sz="1600" dirty="0" smtClean="0"/>
              <a:t> </a:t>
            </a:r>
            <a:r>
              <a:rPr lang="fr-FR" sz="1600" dirty="0" err="1" smtClean="0"/>
              <a:t>improve</a:t>
            </a:r>
            <a:r>
              <a:rPr lang="fr-FR" sz="1600" dirty="0" smtClean="0"/>
              <a:t> </a:t>
            </a:r>
            <a:r>
              <a:rPr lang="fr-FR" sz="1600" dirty="0" err="1"/>
              <a:t>constraints</a:t>
            </a:r>
            <a:r>
              <a:rPr lang="fr-FR" sz="1600" dirty="0"/>
              <a:t> on </a:t>
            </a:r>
            <a:r>
              <a:rPr lang="fr-FR" sz="1600" dirty="0" err="1"/>
              <a:t>atmospheric</a:t>
            </a:r>
            <a:r>
              <a:rPr lang="fr-FR" sz="1600" dirty="0" smtClean="0"/>
              <a:t> </a:t>
            </a:r>
            <a:r>
              <a:rPr lang="fr-FR" sz="1600" dirty="0" err="1" smtClean="0"/>
              <a:t>modeling</a:t>
            </a:r>
            <a:endParaRPr lang="fr-FR" sz="1600" dirty="0" smtClean="0"/>
          </a:p>
        </p:txBody>
      </p:sp>
      <p:sp>
        <p:nvSpPr>
          <p:cNvPr id="16" name="Rectangle 15"/>
          <p:cNvSpPr/>
          <p:nvPr/>
        </p:nvSpPr>
        <p:spPr>
          <a:xfrm>
            <a:off x="16606" y="3434646"/>
            <a:ext cx="4572000" cy="584776"/>
          </a:xfrm>
          <a:prstGeom prst="rect">
            <a:avLst/>
          </a:prstGeom>
        </p:spPr>
        <p:txBody>
          <a:bodyPr>
            <a:spAutoFit/>
          </a:bodyPr>
          <a:lstStyle/>
          <a:p>
            <a:pPr>
              <a:buFont typeface="Arial"/>
              <a:buChar char="•"/>
            </a:pPr>
            <a:r>
              <a:rPr lang="fr-FR" sz="1600" dirty="0"/>
              <a:t> </a:t>
            </a:r>
            <a:r>
              <a:rPr lang="fr-FR" sz="1600" dirty="0" err="1"/>
              <a:t>at</a:t>
            </a:r>
            <a:r>
              <a:rPr lang="fr-FR" sz="1600" dirty="0"/>
              <a:t> </a:t>
            </a:r>
            <a:r>
              <a:rPr lang="fr-FR" sz="1600" dirty="0" smtClean="0">
                <a:latin typeface="Symbol" charset="2"/>
                <a:ea typeface="Symbol" charset="2"/>
                <a:cs typeface="Symbol" charset="2"/>
              </a:rPr>
              <a:t>l </a:t>
            </a:r>
            <a:r>
              <a:rPr lang="fr-FR" sz="1600" dirty="0"/>
              <a:t>&gt; 5 </a:t>
            </a:r>
            <a:r>
              <a:rPr lang="fr-FR" sz="1600" dirty="0" smtClean="0">
                <a:latin typeface="Symbol" charset="2"/>
                <a:ea typeface="Symbol" charset="2"/>
                <a:cs typeface="Symbol" charset="2"/>
              </a:rPr>
              <a:t>m</a:t>
            </a:r>
            <a:r>
              <a:rPr lang="fr-FR" sz="1600" dirty="0"/>
              <a:t>m the star to </a:t>
            </a:r>
            <a:r>
              <a:rPr lang="fr-FR" sz="1600" dirty="0" err="1"/>
              <a:t>planet</a:t>
            </a:r>
            <a:r>
              <a:rPr lang="fr-FR" sz="1600" dirty="0"/>
              <a:t> </a:t>
            </a:r>
            <a:r>
              <a:rPr lang="fr-FR" sz="1600" dirty="0" err="1"/>
              <a:t>contrast</a:t>
            </a:r>
            <a:r>
              <a:rPr lang="fr-FR" sz="1600" dirty="0"/>
              <a:t> </a:t>
            </a:r>
            <a:r>
              <a:rPr lang="fr-FR" sz="1600" dirty="0" err="1"/>
              <a:t>is</a:t>
            </a:r>
            <a:r>
              <a:rPr lang="fr-FR" sz="1600" dirty="0"/>
              <a:t> </a:t>
            </a:r>
            <a:r>
              <a:rPr lang="fr-FR" sz="1600" dirty="0" err="1"/>
              <a:t>getting</a:t>
            </a:r>
            <a:r>
              <a:rPr lang="fr-FR" sz="1600" dirty="0" smtClean="0"/>
              <a:t> more favorable </a:t>
            </a:r>
            <a:endParaRPr lang="en-US" sz="1600" dirty="0"/>
          </a:p>
        </p:txBody>
      </p:sp>
      <p:sp>
        <p:nvSpPr>
          <p:cNvPr id="17" name="Rectangle 16"/>
          <p:cNvSpPr/>
          <p:nvPr/>
        </p:nvSpPr>
        <p:spPr>
          <a:xfrm>
            <a:off x="304800" y="4139624"/>
            <a:ext cx="4419600" cy="58477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r>
              <a:rPr lang="fr-FR" sz="1600" dirty="0">
                <a:solidFill>
                  <a:srgbClr val="FF0000"/>
                </a:solidFill>
              </a:rPr>
              <a:t>=&gt; JWST and </a:t>
            </a:r>
            <a:r>
              <a:rPr lang="fr-FR" sz="1600" dirty="0" err="1">
                <a:solidFill>
                  <a:srgbClr val="FF0000"/>
                </a:solidFill>
              </a:rPr>
              <a:t>especially</a:t>
            </a:r>
            <a:r>
              <a:rPr lang="fr-FR" sz="1600" dirty="0">
                <a:solidFill>
                  <a:srgbClr val="FF0000"/>
                </a:solidFill>
              </a:rPr>
              <a:t> MIRI </a:t>
            </a:r>
            <a:r>
              <a:rPr lang="fr-FR" sz="1600" dirty="0" err="1">
                <a:solidFill>
                  <a:srgbClr val="FF0000"/>
                </a:solidFill>
              </a:rPr>
              <a:t>can</a:t>
            </a:r>
            <a:r>
              <a:rPr lang="fr-FR" sz="1600" dirty="0">
                <a:solidFill>
                  <a:srgbClr val="FF0000"/>
                </a:solidFill>
              </a:rPr>
              <a:t> </a:t>
            </a:r>
            <a:r>
              <a:rPr lang="fr-FR" sz="1600" dirty="0" err="1">
                <a:solidFill>
                  <a:srgbClr val="FF0000"/>
                </a:solidFill>
              </a:rPr>
              <a:t>produce</a:t>
            </a:r>
            <a:r>
              <a:rPr lang="fr-FR" sz="1600" dirty="0">
                <a:solidFill>
                  <a:srgbClr val="FF0000"/>
                </a:solidFill>
              </a:rPr>
              <a:t> unique observations</a:t>
            </a:r>
            <a:r>
              <a:rPr lang="fr-FR" sz="1600" dirty="0" smtClean="0">
                <a:solidFill>
                  <a:srgbClr val="FF0000"/>
                </a:solidFill>
              </a:rPr>
              <a:t> (</a:t>
            </a:r>
            <a:r>
              <a:rPr lang="fr-FR" sz="1600" dirty="0" err="1">
                <a:solidFill>
                  <a:srgbClr val="FF0000"/>
                </a:solidFill>
              </a:rPr>
              <a:t>photometry</a:t>
            </a:r>
            <a:r>
              <a:rPr lang="fr-FR" sz="1600" dirty="0">
                <a:solidFill>
                  <a:srgbClr val="FF0000"/>
                </a:solidFill>
              </a:rPr>
              <a:t>, </a:t>
            </a:r>
            <a:r>
              <a:rPr lang="fr-FR" sz="1600" dirty="0" err="1">
                <a:solidFill>
                  <a:srgbClr val="FF0000"/>
                </a:solidFill>
              </a:rPr>
              <a:t>low/med</a:t>
            </a:r>
            <a:r>
              <a:rPr lang="fr-FR" sz="1600" dirty="0">
                <a:solidFill>
                  <a:srgbClr val="FF0000"/>
                </a:solidFill>
              </a:rPr>
              <a:t> </a:t>
            </a:r>
            <a:r>
              <a:rPr lang="fr-FR" sz="1600" dirty="0" err="1">
                <a:solidFill>
                  <a:srgbClr val="FF0000"/>
                </a:solidFill>
              </a:rPr>
              <a:t>res</a:t>
            </a:r>
            <a:r>
              <a:rPr lang="fr-FR" sz="1600" dirty="0">
                <a:solidFill>
                  <a:srgbClr val="FF0000"/>
                </a:solidFill>
              </a:rPr>
              <a:t>.</a:t>
            </a:r>
            <a:r>
              <a:rPr lang="fr-FR" sz="1600" dirty="0" smtClean="0">
                <a:solidFill>
                  <a:srgbClr val="FF0000"/>
                </a:solidFill>
              </a:rPr>
              <a:t> </a:t>
            </a:r>
            <a:r>
              <a:rPr lang="fr-FR" sz="1600" dirty="0" err="1">
                <a:solidFill>
                  <a:srgbClr val="FF0000"/>
                </a:solidFill>
              </a:rPr>
              <a:t>s</a:t>
            </a:r>
            <a:r>
              <a:rPr lang="fr-FR" sz="1600" dirty="0" err="1" smtClean="0">
                <a:solidFill>
                  <a:srgbClr val="FF0000"/>
                </a:solidFill>
              </a:rPr>
              <a:t>pectra</a:t>
            </a:r>
            <a:r>
              <a:rPr lang="fr-FR" sz="1600" dirty="0">
                <a:solidFill>
                  <a:srgbClr val="FF0000"/>
                </a:solidFill>
              </a:rPr>
              <a:t>)</a:t>
            </a:r>
          </a:p>
        </p:txBody>
      </p:sp>
      <p:sp>
        <p:nvSpPr>
          <p:cNvPr id="18" name="Rectangle 17"/>
          <p:cNvSpPr/>
          <p:nvPr/>
        </p:nvSpPr>
        <p:spPr>
          <a:xfrm>
            <a:off x="0" y="2971800"/>
            <a:ext cx="5181600" cy="338554"/>
          </a:xfrm>
          <a:prstGeom prst="rect">
            <a:avLst/>
          </a:prstGeom>
        </p:spPr>
        <p:txBody>
          <a:bodyPr wrap="square">
            <a:spAutoFit/>
          </a:bodyPr>
          <a:lstStyle/>
          <a:p>
            <a:pPr>
              <a:buFont typeface="Arial"/>
              <a:buChar char="•"/>
            </a:pPr>
            <a:r>
              <a:rPr lang="fr-FR" sz="1600" dirty="0" smtClean="0"/>
              <a:t> no observation at </a:t>
            </a:r>
            <a:r>
              <a:rPr lang="fr-FR" sz="1600" b="1" dirty="0" smtClean="0">
                <a:solidFill>
                  <a:srgbClr val="FF0000"/>
                </a:solidFill>
                <a:latin typeface="Symbol" charset="2"/>
                <a:ea typeface="Symbol" charset="2"/>
                <a:cs typeface="Symbol" charset="2"/>
              </a:rPr>
              <a:t>l </a:t>
            </a:r>
            <a:r>
              <a:rPr lang="fr-FR" sz="1600" b="1" dirty="0">
                <a:solidFill>
                  <a:srgbClr val="FF0000"/>
                </a:solidFill>
              </a:rPr>
              <a:t>&gt; 5 </a:t>
            </a:r>
            <a:r>
              <a:rPr lang="fr-FR" sz="1600" b="1" dirty="0" smtClean="0">
                <a:solidFill>
                  <a:srgbClr val="FF0000"/>
                </a:solidFill>
                <a:latin typeface="Symbol" charset="2"/>
                <a:ea typeface="Symbol" charset="2"/>
                <a:cs typeface="Symbol" charset="2"/>
              </a:rPr>
              <a:t>m</a:t>
            </a:r>
            <a:r>
              <a:rPr lang="fr-FR" sz="1600" b="1" dirty="0">
                <a:solidFill>
                  <a:srgbClr val="FF0000"/>
                </a:solidFill>
              </a:rPr>
              <a:t>m </a:t>
            </a:r>
            <a:r>
              <a:rPr lang="fr-FR" sz="1600" dirty="0" err="1"/>
              <a:t>prior</a:t>
            </a:r>
            <a:r>
              <a:rPr lang="fr-FR" sz="1600" dirty="0"/>
              <a:t> to JWST</a:t>
            </a:r>
          </a:p>
        </p:txBody>
      </p:sp>
      <p:sp>
        <p:nvSpPr>
          <p:cNvPr id="20" name="Rectangle 19"/>
          <p:cNvSpPr/>
          <p:nvPr/>
        </p:nvSpPr>
        <p:spPr>
          <a:xfrm>
            <a:off x="16606" y="1330080"/>
            <a:ext cx="3942105" cy="338554"/>
          </a:xfrm>
          <a:prstGeom prst="rect">
            <a:avLst/>
          </a:prstGeom>
        </p:spPr>
        <p:txBody>
          <a:bodyPr wrap="none">
            <a:spAutoFit/>
          </a:bodyPr>
          <a:lstStyle/>
          <a:p>
            <a:pPr>
              <a:buFont typeface="Arial"/>
              <a:buChar char="•"/>
            </a:pPr>
            <a:r>
              <a:rPr lang="fr-FR" sz="1600" dirty="0" smtClean="0"/>
              <a:t> </a:t>
            </a:r>
            <a:r>
              <a:rPr lang="fr-FR" sz="1600" dirty="0" err="1" smtClean="0"/>
              <a:t>several</a:t>
            </a:r>
            <a:r>
              <a:rPr lang="fr-FR" sz="1600" dirty="0" smtClean="0"/>
              <a:t> </a:t>
            </a:r>
            <a:r>
              <a:rPr lang="fr-FR" sz="1600" dirty="0"/>
              <a:t>YOUNG </a:t>
            </a:r>
            <a:r>
              <a:rPr lang="fr-FR" sz="1600" dirty="0" err="1"/>
              <a:t>planets</a:t>
            </a:r>
            <a:r>
              <a:rPr lang="fr-FR" sz="1600" dirty="0"/>
              <a:t> </a:t>
            </a:r>
            <a:r>
              <a:rPr lang="fr-FR" sz="1600" dirty="0" err="1"/>
              <a:t>already</a:t>
            </a:r>
            <a:r>
              <a:rPr lang="fr-FR" sz="1600" dirty="0"/>
              <a:t> </a:t>
            </a:r>
            <a:r>
              <a:rPr lang="fr-FR" sz="1600" dirty="0" err="1" smtClean="0"/>
              <a:t>imaged</a:t>
            </a:r>
            <a:r>
              <a:rPr lang="fr-FR" sz="1600" dirty="0" smtClean="0"/>
              <a:t> </a:t>
            </a:r>
            <a:endParaRPr lang="fr-FR" sz="1600" dirty="0"/>
          </a:p>
        </p:txBody>
      </p:sp>
      <p:sp>
        <p:nvSpPr>
          <p:cNvPr id="3" name="ZoneTexte 2"/>
          <p:cNvSpPr txBox="1"/>
          <p:nvPr/>
        </p:nvSpPr>
        <p:spPr>
          <a:xfrm>
            <a:off x="254819" y="6381328"/>
            <a:ext cx="212725" cy="369332"/>
          </a:xfrm>
          <a:prstGeom prst="rect">
            <a:avLst/>
          </a:prstGeom>
          <a:noFill/>
        </p:spPr>
        <p:txBody>
          <a:bodyPr wrap="square" rtlCol="0">
            <a:spAutoFit/>
          </a:bodyPr>
          <a:lstStyle/>
          <a:p>
            <a:r>
              <a:rPr lang="fr-FR" dirty="0" smtClean="0"/>
              <a:t>3</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P spid="18"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s-CL" dirty="0" smtClean="0"/>
              <a:t>SIMULATIONS: CONTRASTS</a:t>
            </a:r>
            <a:endParaRPr lang="es-CL" dirty="0"/>
          </a:p>
        </p:txBody>
      </p:sp>
      <p:pic>
        <p:nvPicPr>
          <p:cNvPr id="7170"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37518" y="1141149"/>
            <a:ext cx="6455244" cy="47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0414" y="6309320"/>
            <a:ext cx="441146" cy="369332"/>
          </a:xfrm>
          <a:prstGeom prst="rect">
            <a:avLst/>
          </a:prstGeom>
        </p:spPr>
        <p:txBody>
          <a:bodyPr wrap="none">
            <a:spAutoFit/>
          </a:bodyPr>
          <a:lstStyle/>
          <a:p>
            <a:r>
              <a:rPr lang="es-CL" dirty="0" smtClean="0"/>
              <a:t>44</a:t>
            </a:r>
            <a:endParaRPr lang="es-CL" dirty="0"/>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39657" y="3456997"/>
            <a:ext cx="2504343" cy="197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96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Principle</a:t>
            </a:r>
            <a:r>
              <a:rPr lang="fr-FR" dirty="0" smtClean="0"/>
              <a:t> of the 4QPM</a:t>
            </a:r>
            <a:endParaRPr lang="fr-FR" dirty="0"/>
          </a:p>
        </p:txBody>
      </p:sp>
      <p:pic>
        <p:nvPicPr>
          <p:cNvPr id="4" name="Espace réservé du contenu 3"/>
          <p:cNvPicPr>
            <a:picLocks noGrp="1" noChangeAspect="1"/>
          </p:cNvPicPr>
          <p:nvPr>
            <p:ph idx="1"/>
          </p:nvPr>
        </p:nvPicPr>
        <p:blipFill>
          <a:blip r:embed="rId2"/>
          <a:stretch>
            <a:fillRect/>
          </a:stretch>
        </p:blipFill>
        <p:spPr>
          <a:xfrm>
            <a:off x="360851" y="1556792"/>
            <a:ext cx="8229600" cy="3954967"/>
          </a:xfrm>
          <a:prstGeom prst="rect">
            <a:avLst/>
          </a:prstGeom>
        </p:spPr>
      </p:pic>
    </p:spTree>
    <p:extLst>
      <p:ext uri="{BB962C8B-B14F-4D97-AF65-F5344CB8AC3E}">
        <p14:creationId xmlns:p14="http://schemas.microsoft.com/office/powerpoint/2010/main" val="3581917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Instrumental choice</a:t>
            </a:r>
            <a:endParaRPr lang="en-US" dirty="0"/>
          </a:p>
        </p:txBody>
      </p:sp>
      <p:pic>
        <p:nvPicPr>
          <p:cNvPr id="4" name="Picture 3" descr="Capture d’écran 2011-02-04 à 11.03.50.jpg"/>
          <p:cNvPicPr>
            <a:picLocks/>
          </p:cNvPicPr>
          <p:nvPr/>
        </p:nvPicPr>
        <p:blipFill>
          <a:blip r:embed="rId2"/>
          <a:stretch>
            <a:fillRect/>
          </a:stretch>
        </p:blipFill>
        <p:spPr>
          <a:xfrm>
            <a:off x="0" y="1644600"/>
            <a:ext cx="5760000" cy="4222800"/>
          </a:xfrm>
          <a:prstGeom prst="rect">
            <a:avLst/>
          </a:prstGeom>
        </p:spPr>
      </p:pic>
      <p:sp>
        <p:nvSpPr>
          <p:cNvPr id="5" name="TextBox 4"/>
          <p:cNvSpPr txBox="1"/>
          <p:nvPr/>
        </p:nvSpPr>
        <p:spPr>
          <a:xfrm>
            <a:off x="4114800" y="1797000"/>
            <a:ext cx="1301447" cy="276999"/>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en-US" sz="1200" dirty="0" err="1" smtClean="0">
                <a:solidFill>
                  <a:schemeClr val="bg1"/>
                </a:solidFill>
              </a:rPr>
              <a:t>Seager</a:t>
            </a:r>
            <a:r>
              <a:rPr lang="en-US" sz="1200" dirty="0" smtClean="0">
                <a:solidFill>
                  <a:schemeClr val="bg1"/>
                </a:solidFill>
              </a:rPr>
              <a:t> et al. 2009</a:t>
            </a:r>
            <a:endParaRPr lang="en-US" sz="1200" dirty="0">
              <a:solidFill>
                <a:schemeClr val="bg1"/>
              </a:solidFill>
            </a:endParaRPr>
          </a:p>
        </p:txBody>
      </p:sp>
      <p:sp>
        <p:nvSpPr>
          <p:cNvPr id="6" name="Rectangle 5"/>
          <p:cNvSpPr/>
          <p:nvPr/>
        </p:nvSpPr>
        <p:spPr>
          <a:xfrm>
            <a:off x="3766580" y="2178000"/>
            <a:ext cx="1371600" cy="3200400"/>
          </a:xfrm>
          <a:prstGeom prst="rect">
            <a:avLst/>
          </a:prstGeom>
          <a:gradFill flip="none" rotWithShape="1">
            <a:gsLst>
              <a:gs pos="0">
                <a:schemeClr val="accent2">
                  <a:tint val="100000"/>
                  <a:shade val="100000"/>
                  <a:satMod val="130000"/>
                  <a:alpha val="50000"/>
                </a:schemeClr>
              </a:gs>
              <a:gs pos="100000">
                <a:schemeClr val="accent2">
                  <a:tint val="50000"/>
                  <a:shade val="100000"/>
                  <a:satMod val="350000"/>
                  <a:alpha val="50000"/>
                </a:schemeClr>
              </a:gs>
            </a:gsLst>
            <a:lin ang="16200000" scaled="0"/>
            <a:tileRect/>
          </a:gradFill>
          <a:effectLst/>
        </p:spPr>
        <p:style>
          <a:lnRef idx="1">
            <a:schemeClr val="accent2"/>
          </a:lnRef>
          <a:fillRef idx="3">
            <a:schemeClr val="accent2"/>
          </a:fillRef>
          <a:effectRef idx="2">
            <a:schemeClr val="accent2"/>
          </a:effectRef>
          <a:fontRef idx="minor">
            <a:schemeClr val="lt1"/>
          </a:fontRef>
        </p:style>
        <p:txBody>
          <a:bodyPr vert="vert270" rtlCol="0" anchor="ctr" anchorCtr="0"/>
          <a:lstStyle/>
          <a:p>
            <a:pPr algn="ctr"/>
            <a:r>
              <a:rPr lang="en-US" b="1" dirty="0" smtClean="0">
                <a:effectLst>
                  <a:outerShdw blurRad="50800" dist="38100" dir="2700000">
                    <a:srgbClr val="000000">
                      <a:alpha val="43000"/>
                    </a:srgbClr>
                  </a:outerShdw>
                </a:effectLst>
              </a:rPr>
              <a:t>MIRI spectral range</a:t>
            </a:r>
            <a:endParaRPr lang="en-US" b="1" dirty="0">
              <a:effectLst>
                <a:outerShdw blurRad="50800" dist="38100" dir="2700000">
                  <a:srgbClr val="000000">
                    <a:alpha val="43000"/>
                  </a:srgbClr>
                </a:outerShdw>
              </a:effectLst>
            </a:endParaRPr>
          </a:p>
        </p:txBody>
      </p:sp>
      <p:sp>
        <p:nvSpPr>
          <p:cNvPr id="7" name="TextBox 6"/>
          <p:cNvSpPr txBox="1"/>
          <p:nvPr/>
        </p:nvSpPr>
        <p:spPr>
          <a:xfrm>
            <a:off x="5769645" y="1797000"/>
            <a:ext cx="3069555" cy="4216539"/>
          </a:xfrm>
          <a:prstGeom prst="rect">
            <a:avLst/>
          </a:prstGeom>
          <a:noFill/>
        </p:spPr>
        <p:txBody>
          <a:bodyPr wrap="square" rtlCol="0">
            <a:spAutoFit/>
          </a:bodyPr>
          <a:lstStyle/>
          <a:p>
            <a:endParaRPr lang="en-US" sz="1600" dirty="0" smtClean="0"/>
          </a:p>
          <a:p>
            <a:pPr>
              <a:buFont typeface="Symbol" charset="2"/>
              <a:buChar char=""/>
            </a:pPr>
            <a:r>
              <a:rPr lang="en-US" sz="1600" dirty="0" smtClean="0"/>
              <a:t> </a:t>
            </a:r>
            <a:r>
              <a:rPr lang="en-US" sz="1600" b="1" dirty="0" smtClean="0">
                <a:solidFill>
                  <a:schemeClr val="accent2"/>
                </a:solidFill>
              </a:rPr>
              <a:t>small Inner Working Angle </a:t>
            </a:r>
            <a:r>
              <a:rPr lang="en-US" sz="1600" dirty="0" smtClean="0"/>
              <a:t>to take advantage of mid IR</a:t>
            </a:r>
          </a:p>
          <a:p>
            <a:pPr>
              <a:buFont typeface="Symbol" charset="2"/>
              <a:buChar char=""/>
            </a:pPr>
            <a:endParaRPr lang="en-US" sz="1600" dirty="0" smtClean="0"/>
          </a:p>
          <a:p>
            <a:pPr>
              <a:buFont typeface="Symbol" charset="2"/>
              <a:buChar char=""/>
            </a:pPr>
            <a:r>
              <a:rPr lang="en-US" sz="1600" dirty="0" smtClean="0"/>
              <a:t> 4QPM was (2002) the only affordable technology (</a:t>
            </a:r>
            <a:r>
              <a:rPr lang="en-US" sz="1600" dirty="0" err="1" smtClean="0"/>
              <a:t>Rouan</a:t>
            </a:r>
            <a:r>
              <a:rPr lang="en-US" sz="1600" dirty="0" smtClean="0"/>
              <a:t> et al. 2000)</a:t>
            </a:r>
          </a:p>
          <a:p>
            <a:pPr>
              <a:buFont typeface="Symbol" charset="2"/>
              <a:buChar char=""/>
            </a:pPr>
            <a:endParaRPr lang="en-US" sz="1600" dirty="0" smtClean="0"/>
          </a:p>
          <a:p>
            <a:pPr>
              <a:buFont typeface="Symbol" charset="2"/>
              <a:buChar char=""/>
            </a:pPr>
            <a:r>
              <a:rPr lang="en-US" sz="1600" dirty="0" smtClean="0"/>
              <a:t> 4QPM gives the same IWA as NIRCAM but at </a:t>
            </a:r>
            <a:r>
              <a:rPr lang="en-US" sz="1600" dirty="0" err="1" smtClean="0"/>
              <a:t>midIR</a:t>
            </a:r>
            <a:endParaRPr lang="en-US" sz="1600" dirty="0" smtClean="0"/>
          </a:p>
          <a:p>
            <a:pPr>
              <a:buFont typeface="Symbol" charset="2"/>
              <a:buChar char=""/>
            </a:pPr>
            <a:r>
              <a:rPr lang="en-US" sz="1600" dirty="0"/>
              <a:t> </a:t>
            </a:r>
            <a:r>
              <a:rPr lang="en-US" b="1" dirty="0">
                <a:solidFill>
                  <a:srgbClr val="FF0000"/>
                </a:solidFill>
              </a:rPr>
              <a:t>We will be able to characterize the same scales from 1.4 to 15 microns. This is really cool.</a:t>
            </a:r>
          </a:p>
          <a:p>
            <a:pPr>
              <a:buFont typeface="Symbol" charset="2"/>
              <a:buChar char=""/>
            </a:pPr>
            <a:endParaRPr lang="en-US" b="1" dirty="0" smtClean="0">
              <a:solidFill>
                <a:srgbClr val="FF0000"/>
              </a:solidFill>
            </a:endParaRPr>
          </a:p>
        </p:txBody>
      </p:sp>
      <p:sp>
        <p:nvSpPr>
          <p:cNvPr id="8" name="Rectangle 7"/>
          <p:cNvSpPr/>
          <p:nvPr/>
        </p:nvSpPr>
        <p:spPr>
          <a:xfrm>
            <a:off x="4513340" y="5727377"/>
            <a:ext cx="4092935" cy="707886"/>
          </a:xfrm>
          <a:prstGeom prst="rect">
            <a:avLst/>
          </a:prstGeom>
        </p:spPr>
        <p:txBody>
          <a:bodyPr wrap="square">
            <a:spAutoFit/>
          </a:bodyPr>
          <a:lstStyle/>
          <a:p>
            <a:r>
              <a:rPr lang="en-US" sz="2000" b="1" dirty="0" smtClean="0">
                <a:solidFill>
                  <a:srgbClr val="00B050"/>
                </a:solidFill>
              </a:rPr>
              <a:t>But 4QPMs are chromatic</a:t>
            </a:r>
          </a:p>
          <a:p>
            <a:pPr>
              <a:buFont typeface="Symbol" charset="2"/>
              <a:buChar char=""/>
            </a:pPr>
            <a:r>
              <a:rPr lang="en-US" sz="2000" b="1" dirty="0" smtClean="0">
                <a:solidFill>
                  <a:srgbClr val="00B050"/>
                </a:solidFill>
              </a:rPr>
              <a:t> narrow band filters (5%)</a:t>
            </a:r>
          </a:p>
        </p:txBody>
      </p:sp>
      <p:sp>
        <p:nvSpPr>
          <p:cNvPr id="3" name="ZoneTexte 2"/>
          <p:cNvSpPr txBox="1"/>
          <p:nvPr/>
        </p:nvSpPr>
        <p:spPr>
          <a:xfrm>
            <a:off x="251520" y="6309320"/>
            <a:ext cx="312906" cy="369332"/>
          </a:xfrm>
          <a:prstGeom prst="rect">
            <a:avLst/>
          </a:prstGeom>
          <a:noFill/>
        </p:spPr>
        <p:txBody>
          <a:bodyPr wrap="none" rtlCol="0">
            <a:spAutoFit/>
          </a:bodyPr>
          <a:lstStyle/>
          <a:p>
            <a:r>
              <a:rPr lang="fr-FR" dirty="0" smtClean="0"/>
              <a:t>4</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a:t>
            </a:r>
            <a:r>
              <a:rPr lang="en-US" dirty="0" err="1" smtClean="0"/>
              <a:t>coronagraphic</a:t>
            </a:r>
            <a:r>
              <a:rPr lang="en-US" dirty="0" smtClean="0"/>
              <a:t> modes</a:t>
            </a:r>
            <a:endParaRPr lang="en-US" dirty="0"/>
          </a:p>
        </p:txBody>
      </p:sp>
      <p:sp>
        <p:nvSpPr>
          <p:cNvPr id="4" name="Rectangle 3"/>
          <p:cNvSpPr txBox="1">
            <a:spLocks noChangeArrowheads="1"/>
          </p:cNvSpPr>
          <p:nvPr/>
        </p:nvSpPr>
        <p:spPr bwMode="auto">
          <a:xfrm>
            <a:off x="457200" y="1412875"/>
            <a:ext cx="8229600" cy="1406525"/>
          </a:xfrm>
          <a:prstGeom prst="rect">
            <a:avLst/>
          </a:prstGeom>
          <a:noFill/>
          <a:ln w="9525">
            <a:noFill/>
            <a:miter lim="800000"/>
            <a:headEnd/>
            <a:tailEnd/>
          </a:ln>
          <a:effectLst/>
        </p:spPr>
        <p:txBody>
          <a:bodyPr>
            <a:prstTxWarp prst="textNoShape">
              <a:avLst/>
            </a:prstTxWarp>
          </a:bodyPr>
          <a:lstStyle/>
          <a:p>
            <a:pPr marL="342900" indent="-342900" algn="l" eaLnBrk="1" hangingPunct="1">
              <a:spcBef>
                <a:spcPct val="20000"/>
              </a:spcBef>
              <a:buClr>
                <a:schemeClr val="accent1"/>
              </a:buClr>
              <a:buFont typeface="Times" charset="0"/>
              <a:buBlip>
                <a:blip r:embed="rId3"/>
              </a:buBlip>
            </a:pPr>
            <a:r>
              <a:rPr lang="en-GB" sz="1800" dirty="0">
                <a:solidFill>
                  <a:srgbClr val="0355AB"/>
                </a:solidFill>
                <a:latin typeface="Arial" charset="0"/>
              </a:rPr>
              <a:t>Filter 1 (10.65 µ</a:t>
            </a:r>
            <a:r>
              <a:rPr lang="en-GB" sz="1800" dirty="0" err="1">
                <a:solidFill>
                  <a:srgbClr val="0355AB"/>
                </a:solidFill>
                <a:latin typeface="Arial" charset="0"/>
              </a:rPr>
              <a:t>m</a:t>
            </a:r>
            <a:r>
              <a:rPr lang="en-GB" sz="1800" dirty="0">
                <a:solidFill>
                  <a:srgbClr val="0355AB"/>
                </a:solidFill>
                <a:latin typeface="Arial" charset="0"/>
              </a:rPr>
              <a:t>) : NH3 line</a:t>
            </a:r>
          </a:p>
          <a:p>
            <a:pPr marL="342900" indent="-342900" algn="l" eaLnBrk="1" hangingPunct="1">
              <a:spcBef>
                <a:spcPct val="20000"/>
              </a:spcBef>
              <a:buClr>
                <a:schemeClr val="accent1"/>
              </a:buClr>
              <a:buFont typeface="Times" charset="0"/>
              <a:buBlip>
                <a:blip r:embed="rId3"/>
              </a:buBlip>
            </a:pPr>
            <a:r>
              <a:rPr lang="en-GB" sz="1800" dirty="0">
                <a:solidFill>
                  <a:srgbClr val="0355AB"/>
                </a:solidFill>
                <a:latin typeface="Arial" charset="0"/>
              </a:rPr>
              <a:t>Filter 2 (11.4 µ</a:t>
            </a:r>
            <a:r>
              <a:rPr lang="en-GB" sz="1800" dirty="0" err="1">
                <a:solidFill>
                  <a:srgbClr val="0355AB"/>
                </a:solidFill>
                <a:latin typeface="Arial" charset="0"/>
              </a:rPr>
              <a:t>m</a:t>
            </a:r>
            <a:r>
              <a:rPr lang="en-GB" sz="1800" dirty="0">
                <a:solidFill>
                  <a:srgbClr val="0355AB"/>
                </a:solidFill>
                <a:latin typeface="Arial" charset="0"/>
              </a:rPr>
              <a:t>) : continuum</a:t>
            </a:r>
          </a:p>
          <a:p>
            <a:pPr marL="342900" indent="-342900" algn="l" eaLnBrk="1" hangingPunct="1">
              <a:spcBef>
                <a:spcPct val="20000"/>
              </a:spcBef>
              <a:buClr>
                <a:schemeClr val="accent1"/>
              </a:buClr>
              <a:buFont typeface="Times" charset="0"/>
              <a:buBlip>
                <a:blip r:embed="rId3"/>
              </a:buBlip>
            </a:pPr>
            <a:r>
              <a:rPr lang="en-GB" sz="1800" dirty="0">
                <a:solidFill>
                  <a:srgbClr val="0355AB"/>
                </a:solidFill>
                <a:latin typeface="Arial" charset="0"/>
              </a:rPr>
              <a:t>Filter 3 (15.5 µ</a:t>
            </a:r>
            <a:r>
              <a:rPr lang="en-GB" sz="1800" dirty="0" err="1">
                <a:solidFill>
                  <a:srgbClr val="0355AB"/>
                </a:solidFill>
                <a:latin typeface="Arial" charset="0"/>
              </a:rPr>
              <a:t>m</a:t>
            </a:r>
            <a:r>
              <a:rPr lang="en-GB" sz="1800" dirty="0">
                <a:solidFill>
                  <a:srgbClr val="0355AB"/>
                </a:solidFill>
                <a:latin typeface="Arial" charset="0"/>
              </a:rPr>
              <a:t>) : continuum </a:t>
            </a:r>
          </a:p>
          <a:p>
            <a:pPr marL="342900" indent="-342900" algn="l" eaLnBrk="1" hangingPunct="1">
              <a:spcBef>
                <a:spcPct val="20000"/>
              </a:spcBef>
              <a:buClr>
                <a:schemeClr val="accent1"/>
              </a:buClr>
              <a:buFont typeface="Times" charset="0"/>
              <a:buBlip>
                <a:blip r:embed="rId3"/>
              </a:buBlip>
            </a:pPr>
            <a:r>
              <a:rPr lang="en-GB" sz="1800" dirty="0">
                <a:solidFill>
                  <a:srgbClr val="0355AB"/>
                </a:solidFill>
                <a:latin typeface="Arial" charset="0"/>
              </a:rPr>
              <a:t>Filter 4 (23 µ</a:t>
            </a:r>
            <a:r>
              <a:rPr lang="en-GB" sz="1800" dirty="0" err="1">
                <a:solidFill>
                  <a:srgbClr val="0355AB"/>
                </a:solidFill>
                <a:latin typeface="Arial" charset="0"/>
              </a:rPr>
              <a:t>m</a:t>
            </a:r>
            <a:r>
              <a:rPr lang="en-GB" sz="1800" dirty="0">
                <a:solidFill>
                  <a:srgbClr val="0355AB"/>
                </a:solidFill>
                <a:latin typeface="Arial" charset="0"/>
              </a:rPr>
              <a:t>) : cold </a:t>
            </a:r>
            <a:r>
              <a:rPr lang="en-GB" sz="1800" dirty="0" smtClean="0">
                <a:solidFill>
                  <a:srgbClr val="0355AB"/>
                </a:solidFill>
                <a:latin typeface="Arial" charset="0"/>
              </a:rPr>
              <a:t>silicates </a:t>
            </a:r>
            <a:r>
              <a:rPr lang="en-GB" dirty="0" smtClean="0">
                <a:solidFill>
                  <a:srgbClr val="0355AB"/>
                </a:solidFill>
              </a:rPr>
              <a:t>in disk</a:t>
            </a:r>
            <a:endParaRPr lang="en-GB" sz="1800" dirty="0">
              <a:solidFill>
                <a:srgbClr val="0355AB"/>
              </a:solidFill>
              <a:latin typeface="Arial" charset="0"/>
            </a:endParaRPr>
          </a:p>
        </p:txBody>
      </p:sp>
      <p:pic>
        <p:nvPicPr>
          <p:cNvPr id="5" name="Picture 4" descr="EGPS_theor"/>
          <p:cNvPicPr>
            <a:picLocks noChangeAspect="1" noChangeArrowheads="1"/>
          </p:cNvPicPr>
          <p:nvPr/>
        </p:nvPicPr>
        <p:blipFill>
          <a:blip r:embed="rId4"/>
          <a:srcRect/>
          <a:stretch>
            <a:fillRect/>
          </a:stretch>
        </p:blipFill>
        <p:spPr bwMode="auto">
          <a:xfrm>
            <a:off x="592138" y="3109912"/>
            <a:ext cx="3217862" cy="3138488"/>
          </a:xfrm>
          <a:prstGeom prst="rect">
            <a:avLst/>
          </a:prstGeom>
          <a:noFill/>
          <a:ln w="9525">
            <a:noFill/>
            <a:miter lim="800000"/>
            <a:headEnd/>
            <a:tailEnd/>
          </a:ln>
        </p:spPr>
      </p:pic>
      <p:pic>
        <p:nvPicPr>
          <p:cNvPr id="6" name="Picture 5" descr="Spectra_Theor"/>
          <p:cNvPicPr>
            <a:picLocks noChangeAspect="1" noChangeArrowheads="1"/>
          </p:cNvPicPr>
          <p:nvPr/>
        </p:nvPicPr>
        <p:blipFill>
          <a:blip r:embed="rId5"/>
          <a:srcRect/>
          <a:stretch>
            <a:fillRect/>
          </a:stretch>
        </p:blipFill>
        <p:spPr bwMode="auto">
          <a:xfrm>
            <a:off x="4038600" y="2992437"/>
            <a:ext cx="4703763" cy="3255963"/>
          </a:xfrm>
          <a:prstGeom prst="rect">
            <a:avLst/>
          </a:prstGeom>
          <a:noFill/>
          <a:ln w="9525">
            <a:noFill/>
            <a:miter lim="800000"/>
            <a:headEnd/>
            <a:tailEnd/>
          </a:ln>
        </p:spPr>
      </p:pic>
      <p:sp>
        <p:nvSpPr>
          <p:cNvPr id="7" name="Right Brace 6"/>
          <p:cNvSpPr/>
          <p:nvPr/>
        </p:nvSpPr>
        <p:spPr>
          <a:xfrm>
            <a:off x="4800600" y="1371600"/>
            <a:ext cx="304800" cy="140652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5257800" y="1905000"/>
            <a:ext cx="2565013" cy="369332"/>
          </a:xfrm>
          <a:prstGeom prst="rect">
            <a:avLst/>
          </a:prstGeom>
        </p:spPr>
        <p:txBody>
          <a:bodyPr wrap="none">
            <a:spAutoFit/>
          </a:bodyPr>
          <a:lstStyle/>
          <a:p>
            <a:r>
              <a:rPr lang="en-GB" dirty="0" smtClean="0">
                <a:solidFill>
                  <a:srgbClr val="0355AB"/>
                </a:solidFill>
              </a:rPr>
              <a:t>1 filter + 1 coronagraph</a:t>
            </a:r>
            <a:endParaRPr lang="en-US" dirty="0"/>
          </a:p>
        </p:txBody>
      </p:sp>
      <p:sp>
        <p:nvSpPr>
          <p:cNvPr id="3" name="ZoneTexte 2"/>
          <p:cNvSpPr txBox="1"/>
          <p:nvPr/>
        </p:nvSpPr>
        <p:spPr>
          <a:xfrm>
            <a:off x="205801" y="6309320"/>
            <a:ext cx="251399" cy="369332"/>
          </a:xfrm>
          <a:prstGeom prst="rect">
            <a:avLst/>
          </a:prstGeom>
          <a:noFill/>
        </p:spPr>
        <p:txBody>
          <a:bodyPr wrap="square" rtlCol="0">
            <a:spAutoFit/>
          </a:bodyPr>
          <a:lstStyle/>
          <a:p>
            <a:r>
              <a:rPr lang="fr-FR" dirty="0" smtClean="0"/>
              <a:t>5</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of MIRI</a:t>
            </a:r>
            <a:endParaRPr lang="en-US" dirty="0"/>
          </a:p>
        </p:txBody>
      </p:sp>
      <p:grpSp>
        <p:nvGrpSpPr>
          <p:cNvPr id="4" name="Group 35"/>
          <p:cNvGrpSpPr>
            <a:grpSpLocks/>
          </p:cNvGrpSpPr>
          <p:nvPr/>
        </p:nvGrpSpPr>
        <p:grpSpPr bwMode="auto">
          <a:xfrm>
            <a:off x="457200" y="1033463"/>
            <a:ext cx="4572000" cy="2852737"/>
            <a:chOff x="624" y="651"/>
            <a:chExt cx="2880" cy="1797"/>
          </a:xfrm>
        </p:grpSpPr>
        <p:pic>
          <p:nvPicPr>
            <p:cNvPr id="5" name="Picture 32" descr="PF_25-03-05-2"/>
            <p:cNvPicPr>
              <a:picLocks noChangeAspect="1" noChangeArrowheads="1"/>
            </p:cNvPicPr>
            <p:nvPr/>
          </p:nvPicPr>
          <p:blipFill>
            <a:blip r:embed="rId2"/>
            <a:srcRect/>
            <a:stretch>
              <a:fillRect/>
            </a:stretch>
          </p:blipFill>
          <p:spPr bwMode="auto">
            <a:xfrm>
              <a:off x="624" y="651"/>
              <a:ext cx="2880" cy="1797"/>
            </a:xfrm>
            <a:prstGeom prst="rect">
              <a:avLst/>
            </a:prstGeom>
            <a:noFill/>
            <a:ln w="9525">
              <a:noFill/>
              <a:miter lim="800000"/>
              <a:headEnd/>
              <a:tailEnd/>
            </a:ln>
          </p:spPr>
        </p:pic>
        <p:sp>
          <p:nvSpPr>
            <p:cNvPr id="6" name="Rectangle 33"/>
            <p:cNvSpPr>
              <a:spLocks noChangeArrowheads="1"/>
            </p:cNvSpPr>
            <p:nvPr/>
          </p:nvSpPr>
          <p:spPr bwMode="auto">
            <a:xfrm>
              <a:off x="1200" y="768"/>
              <a:ext cx="1845" cy="236"/>
            </a:xfrm>
            <a:prstGeom prst="rect">
              <a:avLst/>
            </a:prstGeom>
            <a:noFill/>
            <a:ln w="9525">
              <a:noFill/>
              <a:miter lim="800000"/>
              <a:headEnd/>
              <a:tailEnd/>
            </a:ln>
          </p:spPr>
          <p:txBody>
            <a:bodyPr wrap="none" anchor="ctr">
              <a:prstTxWarp prst="textNoShape">
                <a:avLst/>
              </a:prstTxWarp>
              <a:spAutoFit/>
            </a:bodyPr>
            <a:lstStyle/>
            <a:p>
              <a:r>
                <a:rPr lang="fr-FR" sz="1600" i="1">
                  <a:solidFill>
                    <a:schemeClr val="accent2"/>
                  </a:solidFill>
                  <a:latin typeface="Comic Sans MS" charset="0"/>
                </a:rPr>
                <a:t>monochromatic coronagraphs</a:t>
              </a:r>
            </a:p>
          </p:txBody>
        </p:sp>
        <p:sp>
          <p:nvSpPr>
            <p:cNvPr id="7" name="Rectangle 34"/>
            <p:cNvSpPr>
              <a:spLocks noChangeArrowheads="1"/>
            </p:cNvSpPr>
            <p:nvPr/>
          </p:nvSpPr>
          <p:spPr bwMode="auto">
            <a:xfrm>
              <a:off x="2016" y="2160"/>
              <a:ext cx="1132" cy="173"/>
            </a:xfrm>
            <a:prstGeom prst="rect">
              <a:avLst/>
            </a:prstGeom>
            <a:noFill/>
            <a:ln w="9525">
              <a:noFill/>
              <a:miter lim="800000"/>
              <a:headEnd/>
              <a:tailEnd/>
            </a:ln>
          </p:spPr>
          <p:txBody>
            <a:bodyPr wrap="none" anchor="ctr">
              <a:prstTxWarp prst="textNoShape">
                <a:avLst/>
              </a:prstTxWarp>
              <a:spAutoFit/>
            </a:bodyPr>
            <a:lstStyle/>
            <a:p>
              <a:r>
                <a:rPr lang="en-US" sz="1200" b="1"/>
                <a:t>4 </a:t>
              </a:r>
              <a:r>
                <a:rPr lang="fr-FR" sz="1200" b="1"/>
                <a:t>masks in focal plane</a:t>
              </a:r>
            </a:p>
          </p:txBody>
        </p:sp>
      </p:grpSp>
      <p:pic>
        <p:nvPicPr>
          <p:cNvPr id="8" name="Picture 40" descr="TRW18_pupille"/>
          <p:cNvPicPr>
            <a:picLocks noChangeAspect="1" noChangeArrowheads="1"/>
          </p:cNvPicPr>
          <p:nvPr/>
        </p:nvPicPr>
        <p:blipFill>
          <a:blip r:embed="rId3"/>
          <a:srcRect/>
          <a:stretch>
            <a:fillRect/>
          </a:stretch>
        </p:blipFill>
        <p:spPr bwMode="auto">
          <a:xfrm>
            <a:off x="381000" y="1295400"/>
            <a:ext cx="990600" cy="990600"/>
          </a:xfrm>
          <a:prstGeom prst="rect">
            <a:avLst/>
          </a:prstGeom>
          <a:noFill/>
          <a:ln w="9525">
            <a:noFill/>
            <a:miter lim="800000"/>
            <a:headEnd/>
            <a:tailEnd/>
          </a:ln>
        </p:spPr>
      </p:pic>
      <p:pic>
        <p:nvPicPr>
          <p:cNvPr id="9" name="Picture 66"/>
          <p:cNvPicPr>
            <a:picLocks noChangeAspect="1" noChangeArrowheads="1"/>
          </p:cNvPicPr>
          <p:nvPr/>
        </p:nvPicPr>
        <p:blipFill>
          <a:blip r:embed="rId4"/>
          <a:srcRect/>
          <a:stretch>
            <a:fillRect/>
          </a:stretch>
        </p:blipFill>
        <p:spPr bwMode="auto">
          <a:xfrm>
            <a:off x="4427538" y="1066800"/>
            <a:ext cx="4640262" cy="4724400"/>
          </a:xfrm>
          <a:prstGeom prst="rect">
            <a:avLst/>
          </a:prstGeom>
          <a:noFill/>
          <a:ln w="9525">
            <a:noFill/>
            <a:miter lim="800000"/>
            <a:headEnd/>
            <a:tailEnd/>
          </a:ln>
        </p:spPr>
      </p:pic>
      <p:pic>
        <p:nvPicPr>
          <p:cNvPr id="10" name="Picture 41" descr="TRW18_psf"/>
          <p:cNvPicPr>
            <a:picLocks noChangeAspect="1" noChangeArrowheads="1"/>
          </p:cNvPicPr>
          <p:nvPr/>
        </p:nvPicPr>
        <p:blipFill>
          <a:blip r:embed="rId5"/>
          <a:srcRect/>
          <a:stretch>
            <a:fillRect/>
          </a:stretch>
        </p:blipFill>
        <p:spPr bwMode="auto">
          <a:xfrm>
            <a:off x="5029200" y="1285875"/>
            <a:ext cx="989013" cy="989013"/>
          </a:xfrm>
          <a:prstGeom prst="rect">
            <a:avLst/>
          </a:prstGeom>
          <a:noFill/>
          <a:ln w="9525">
            <a:noFill/>
            <a:miter lim="800000"/>
            <a:headEnd/>
            <a:tailEnd/>
          </a:ln>
        </p:spPr>
      </p:pic>
      <p:pic>
        <p:nvPicPr>
          <p:cNvPr id="11" name="Picture 42" descr="TRW18_4q"/>
          <p:cNvPicPr>
            <a:picLocks noChangeAspect="1" noChangeArrowheads="1"/>
          </p:cNvPicPr>
          <p:nvPr/>
        </p:nvPicPr>
        <p:blipFill>
          <a:blip r:embed="rId6"/>
          <a:srcRect/>
          <a:stretch>
            <a:fillRect/>
          </a:stretch>
        </p:blipFill>
        <p:spPr bwMode="auto">
          <a:xfrm>
            <a:off x="4268787" y="3648075"/>
            <a:ext cx="989013" cy="989013"/>
          </a:xfrm>
          <a:prstGeom prst="rect">
            <a:avLst/>
          </a:prstGeom>
          <a:noFill/>
          <a:ln w="9525">
            <a:noFill/>
            <a:miter lim="800000"/>
            <a:headEnd/>
            <a:tailEnd/>
          </a:ln>
        </p:spPr>
      </p:pic>
      <p:pic>
        <p:nvPicPr>
          <p:cNvPr id="12" name="Picture 45" descr="TRW18_pupille4qstop"/>
          <p:cNvPicPr>
            <a:picLocks noChangeAspect="1" noChangeArrowheads="1"/>
          </p:cNvPicPr>
          <p:nvPr/>
        </p:nvPicPr>
        <p:blipFill>
          <a:blip r:embed="rId7"/>
          <a:srcRect/>
          <a:stretch>
            <a:fillRect/>
          </a:stretch>
        </p:blipFill>
        <p:spPr bwMode="auto">
          <a:xfrm>
            <a:off x="7543800" y="4562475"/>
            <a:ext cx="989013" cy="989013"/>
          </a:xfrm>
          <a:prstGeom prst="rect">
            <a:avLst/>
          </a:prstGeom>
          <a:noFill/>
          <a:ln w="9525">
            <a:noFill/>
            <a:miter lim="800000"/>
            <a:headEnd/>
            <a:tailEnd/>
          </a:ln>
        </p:spPr>
      </p:pic>
      <p:grpSp>
        <p:nvGrpSpPr>
          <p:cNvPr id="13" name="Group 46"/>
          <p:cNvGrpSpPr>
            <a:grpSpLocks/>
          </p:cNvGrpSpPr>
          <p:nvPr/>
        </p:nvGrpSpPr>
        <p:grpSpPr bwMode="auto">
          <a:xfrm>
            <a:off x="504825" y="4641850"/>
            <a:ext cx="5210175" cy="2063750"/>
            <a:chOff x="912" y="1482"/>
            <a:chExt cx="3282" cy="1300"/>
          </a:xfrm>
        </p:grpSpPr>
        <p:sp>
          <p:nvSpPr>
            <p:cNvPr id="14" name="Text Box 47"/>
            <p:cNvSpPr txBox="1">
              <a:spLocks noChangeArrowheads="1"/>
            </p:cNvSpPr>
            <p:nvPr/>
          </p:nvSpPr>
          <p:spPr bwMode="auto">
            <a:xfrm>
              <a:off x="912" y="2254"/>
              <a:ext cx="690" cy="154"/>
            </a:xfrm>
            <a:prstGeom prst="rect">
              <a:avLst/>
            </a:prstGeom>
            <a:noFill/>
            <a:ln w="9525">
              <a:noFill/>
              <a:miter lim="800000"/>
              <a:headEnd/>
              <a:tailEnd/>
            </a:ln>
          </p:spPr>
          <p:txBody>
            <a:bodyPr>
              <a:prstTxWarp prst="textNoShape">
                <a:avLst/>
              </a:prstTxWarp>
              <a:spAutoFit/>
            </a:bodyPr>
            <a:lstStyle/>
            <a:p>
              <a:pPr algn="ctr"/>
              <a:r>
                <a:rPr lang="en-GB" sz="1000">
                  <a:latin typeface="Calibri" charset="0"/>
                </a:rPr>
                <a:t>ND</a:t>
              </a:r>
            </a:p>
          </p:txBody>
        </p:sp>
        <p:sp>
          <p:nvSpPr>
            <p:cNvPr id="15" name="Text Box 48"/>
            <p:cNvSpPr txBox="1">
              <a:spLocks noChangeArrowheads="1"/>
            </p:cNvSpPr>
            <p:nvPr/>
          </p:nvSpPr>
          <p:spPr bwMode="auto">
            <a:xfrm>
              <a:off x="1194" y="2628"/>
              <a:ext cx="116" cy="154"/>
            </a:xfrm>
            <a:prstGeom prst="rect">
              <a:avLst/>
            </a:prstGeom>
            <a:noFill/>
            <a:ln w="9525">
              <a:noFill/>
              <a:miter lim="800000"/>
              <a:headEnd/>
              <a:tailEnd/>
            </a:ln>
          </p:spPr>
          <p:txBody>
            <a:bodyPr wrap="none">
              <a:prstTxWarp prst="textNoShape">
                <a:avLst/>
              </a:prstTxWarp>
              <a:spAutoFit/>
            </a:bodyPr>
            <a:lstStyle/>
            <a:p>
              <a:pPr algn="ctr"/>
              <a:endParaRPr lang="en-GB" sz="1000">
                <a:latin typeface="Calibri" charset="0"/>
              </a:endParaRPr>
            </a:p>
          </p:txBody>
        </p:sp>
        <p:pic>
          <p:nvPicPr>
            <p:cNvPr id="16" name="Picture 49" descr="density_Filter"/>
            <p:cNvPicPr>
              <a:picLocks noChangeAspect="1" noChangeArrowheads="1"/>
            </p:cNvPicPr>
            <p:nvPr/>
          </p:nvPicPr>
          <p:blipFill>
            <a:blip r:embed="rId8"/>
            <a:srcRect/>
            <a:stretch>
              <a:fillRect/>
            </a:stretch>
          </p:blipFill>
          <p:spPr bwMode="auto">
            <a:xfrm>
              <a:off x="912" y="1482"/>
              <a:ext cx="687" cy="744"/>
            </a:xfrm>
            <a:prstGeom prst="rect">
              <a:avLst/>
            </a:prstGeom>
            <a:noFill/>
            <a:ln w="9525">
              <a:noFill/>
              <a:miter lim="800000"/>
              <a:headEnd/>
              <a:tailEnd/>
            </a:ln>
          </p:spPr>
        </p:pic>
        <p:sp>
          <p:nvSpPr>
            <p:cNvPr id="17" name="Text Box 50"/>
            <p:cNvSpPr txBox="1">
              <a:spLocks noChangeArrowheads="1"/>
            </p:cNvSpPr>
            <p:nvPr/>
          </p:nvSpPr>
          <p:spPr bwMode="auto">
            <a:xfrm>
              <a:off x="1645" y="2206"/>
              <a:ext cx="513" cy="346"/>
            </a:xfrm>
            <a:prstGeom prst="rect">
              <a:avLst/>
            </a:prstGeom>
            <a:noFill/>
            <a:ln w="9525">
              <a:noFill/>
              <a:miter lim="800000"/>
              <a:headEnd/>
              <a:tailEnd/>
            </a:ln>
          </p:spPr>
          <p:txBody>
            <a:bodyPr wrap="none">
              <a:prstTxWarp prst="textNoShape">
                <a:avLst/>
              </a:prstTxWarp>
              <a:spAutoFit/>
            </a:bodyPr>
            <a:lstStyle/>
            <a:p>
              <a:pPr algn="ctr"/>
              <a:r>
                <a:rPr lang="en-GB" sz="1000">
                  <a:latin typeface="Calibri" charset="0"/>
                </a:rPr>
                <a:t>Lyot diaph.</a:t>
              </a:r>
            </a:p>
            <a:p>
              <a:pPr algn="ctr"/>
              <a:r>
                <a:rPr lang="en-GB" sz="1000">
                  <a:latin typeface="Calibri" charset="0"/>
                </a:rPr>
                <a:t>+</a:t>
              </a:r>
            </a:p>
            <a:p>
              <a:pPr algn="ctr"/>
              <a:r>
                <a:rPr lang="en-GB" sz="1000">
                  <a:latin typeface="Calibri" charset="0"/>
                </a:rPr>
                <a:t>23 µm filter</a:t>
              </a:r>
            </a:p>
          </p:txBody>
        </p:sp>
        <p:sp>
          <p:nvSpPr>
            <p:cNvPr id="18" name="Text Box 52"/>
            <p:cNvSpPr txBox="1">
              <a:spLocks noChangeArrowheads="1"/>
            </p:cNvSpPr>
            <p:nvPr/>
          </p:nvSpPr>
          <p:spPr bwMode="auto">
            <a:xfrm>
              <a:off x="3569" y="2206"/>
              <a:ext cx="625" cy="346"/>
            </a:xfrm>
            <a:prstGeom prst="rect">
              <a:avLst/>
            </a:prstGeom>
            <a:noFill/>
            <a:ln w="9525">
              <a:noFill/>
              <a:miter lim="800000"/>
              <a:headEnd/>
              <a:tailEnd/>
            </a:ln>
          </p:spPr>
          <p:txBody>
            <a:bodyPr wrap="none">
              <a:prstTxWarp prst="textNoShape">
                <a:avLst/>
              </a:prstTxWarp>
              <a:spAutoFit/>
            </a:bodyPr>
            <a:lstStyle/>
            <a:p>
              <a:pPr algn="ctr"/>
              <a:r>
                <a:rPr lang="en-GB" sz="1000">
                  <a:latin typeface="Calibri" charset="0"/>
                </a:rPr>
                <a:t>4Q diaph.</a:t>
              </a:r>
            </a:p>
            <a:p>
              <a:pPr algn="ctr"/>
              <a:r>
                <a:rPr lang="en-GB" sz="1000">
                  <a:latin typeface="Calibri" charset="0"/>
                </a:rPr>
                <a:t>+</a:t>
              </a:r>
            </a:p>
            <a:p>
              <a:pPr algn="ctr"/>
              <a:r>
                <a:rPr lang="fr-FR" sz="1000">
                  <a:latin typeface="Calibri" charset="0"/>
                </a:rPr>
                <a:t>10.65</a:t>
              </a:r>
              <a:r>
                <a:rPr lang="en-GB" sz="1000">
                  <a:latin typeface="Calibri" charset="0"/>
                </a:rPr>
                <a:t> </a:t>
              </a:r>
              <a:r>
                <a:rPr lang="en-GB" sz="1000">
                  <a:latin typeface="Symbol" charset="2"/>
                  <a:sym typeface="Symbol" charset="2"/>
                </a:rPr>
                <a:t>m</a:t>
              </a:r>
              <a:r>
                <a:rPr lang="en-GB" sz="1000">
                  <a:latin typeface="Calibri" charset="0"/>
                </a:rPr>
                <a:t>m filter</a:t>
              </a:r>
            </a:p>
          </p:txBody>
        </p:sp>
        <p:sp>
          <p:nvSpPr>
            <p:cNvPr id="19" name="Text Box 54"/>
            <p:cNvSpPr txBox="1">
              <a:spLocks noChangeArrowheads="1"/>
            </p:cNvSpPr>
            <p:nvPr/>
          </p:nvSpPr>
          <p:spPr bwMode="auto">
            <a:xfrm>
              <a:off x="2264" y="2206"/>
              <a:ext cx="580" cy="346"/>
            </a:xfrm>
            <a:prstGeom prst="rect">
              <a:avLst/>
            </a:prstGeom>
            <a:noFill/>
            <a:ln w="9525">
              <a:noFill/>
              <a:miter lim="800000"/>
              <a:headEnd/>
              <a:tailEnd/>
            </a:ln>
          </p:spPr>
          <p:txBody>
            <a:bodyPr wrap="none">
              <a:prstTxWarp prst="textNoShape">
                <a:avLst/>
              </a:prstTxWarp>
              <a:spAutoFit/>
            </a:bodyPr>
            <a:lstStyle/>
            <a:p>
              <a:pPr algn="ctr"/>
              <a:r>
                <a:rPr lang="en-GB" sz="1000">
                  <a:latin typeface="Calibri" charset="0"/>
                </a:rPr>
                <a:t>4Q diaph.</a:t>
              </a:r>
            </a:p>
            <a:p>
              <a:pPr algn="ctr"/>
              <a:r>
                <a:rPr lang="en-GB" sz="1000">
                  <a:latin typeface="Calibri" charset="0"/>
                </a:rPr>
                <a:t>+</a:t>
              </a:r>
            </a:p>
            <a:p>
              <a:pPr algn="ctr"/>
              <a:r>
                <a:rPr lang="en-GB" sz="1000">
                  <a:latin typeface="Calibri" charset="0"/>
                </a:rPr>
                <a:t>15.5 </a:t>
              </a:r>
              <a:r>
                <a:rPr lang="en-GB" sz="1000">
                  <a:latin typeface="Symbol" charset="2"/>
                  <a:sym typeface="Symbol" charset="2"/>
                </a:rPr>
                <a:t>m</a:t>
              </a:r>
              <a:r>
                <a:rPr lang="en-GB" sz="1000">
                  <a:latin typeface="Calibri" charset="0"/>
                </a:rPr>
                <a:t>m filter</a:t>
              </a:r>
            </a:p>
          </p:txBody>
        </p:sp>
        <p:sp>
          <p:nvSpPr>
            <p:cNvPr id="20" name="Text Box 56"/>
            <p:cNvSpPr txBox="1">
              <a:spLocks noChangeArrowheads="1"/>
            </p:cNvSpPr>
            <p:nvPr/>
          </p:nvSpPr>
          <p:spPr bwMode="auto">
            <a:xfrm>
              <a:off x="2899" y="2206"/>
              <a:ext cx="580" cy="346"/>
            </a:xfrm>
            <a:prstGeom prst="rect">
              <a:avLst/>
            </a:prstGeom>
            <a:noFill/>
            <a:ln w="9525">
              <a:noFill/>
              <a:miter lim="800000"/>
              <a:headEnd/>
              <a:tailEnd/>
            </a:ln>
          </p:spPr>
          <p:txBody>
            <a:bodyPr wrap="none">
              <a:prstTxWarp prst="textNoShape">
                <a:avLst/>
              </a:prstTxWarp>
              <a:spAutoFit/>
            </a:bodyPr>
            <a:lstStyle/>
            <a:p>
              <a:pPr algn="ctr"/>
              <a:r>
                <a:rPr lang="en-GB" sz="1000">
                  <a:latin typeface="Calibri" charset="0"/>
                </a:rPr>
                <a:t>4Q diaph.</a:t>
              </a:r>
            </a:p>
            <a:p>
              <a:pPr algn="ctr"/>
              <a:r>
                <a:rPr lang="en-GB" sz="1000">
                  <a:latin typeface="Calibri" charset="0"/>
                </a:rPr>
                <a:t>+</a:t>
              </a:r>
            </a:p>
            <a:p>
              <a:pPr algn="ctr"/>
              <a:r>
                <a:rPr lang="fr-FR" sz="1000">
                  <a:latin typeface="Calibri" charset="0"/>
                </a:rPr>
                <a:t>11.4</a:t>
              </a:r>
              <a:r>
                <a:rPr lang="en-GB" sz="1000">
                  <a:latin typeface="Calibri" charset="0"/>
                </a:rPr>
                <a:t> </a:t>
              </a:r>
              <a:r>
                <a:rPr lang="en-GB" sz="1000">
                  <a:latin typeface="Symbol" charset="2"/>
                  <a:sym typeface="Symbol" charset="2"/>
                </a:rPr>
                <a:t>m</a:t>
              </a:r>
              <a:r>
                <a:rPr lang="en-GB" sz="1000">
                  <a:latin typeface="Calibri" charset="0"/>
                </a:rPr>
                <a:t>m filter</a:t>
              </a:r>
            </a:p>
          </p:txBody>
        </p:sp>
        <p:pic>
          <p:nvPicPr>
            <p:cNvPr id="21" name="Picture 58" descr="4qstop2"/>
            <p:cNvPicPr>
              <a:picLocks noChangeAspect="1" noChangeArrowheads="1"/>
            </p:cNvPicPr>
            <p:nvPr/>
          </p:nvPicPr>
          <p:blipFill>
            <a:blip r:embed="rId9"/>
            <a:srcRect/>
            <a:stretch>
              <a:fillRect/>
            </a:stretch>
          </p:blipFill>
          <p:spPr bwMode="auto">
            <a:xfrm>
              <a:off x="2230" y="1584"/>
              <a:ext cx="623" cy="623"/>
            </a:xfrm>
            <a:prstGeom prst="rect">
              <a:avLst/>
            </a:prstGeom>
            <a:noFill/>
            <a:ln w="9525">
              <a:noFill/>
              <a:miter lim="800000"/>
              <a:headEnd/>
              <a:tailEnd/>
            </a:ln>
          </p:spPr>
        </p:pic>
        <p:pic>
          <p:nvPicPr>
            <p:cNvPr id="22" name="Picture 59" descr="4qstop3"/>
            <p:cNvPicPr>
              <a:picLocks noChangeAspect="1" noChangeArrowheads="1"/>
            </p:cNvPicPr>
            <p:nvPr/>
          </p:nvPicPr>
          <p:blipFill>
            <a:blip r:embed="rId10"/>
            <a:srcRect/>
            <a:stretch>
              <a:fillRect/>
            </a:stretch>
          </p:blipFill>
          <p:spPr bwMode="auto">
            <a:xfrm>
              <a:off x="2880" y="1584"/>
              <a:ext cx="623" cy="623"/>
            </a:xfrm>
            <a:prstGeom prst="rect">
              <a:avLst/>
            </a:prstGeom>
            <a:noFill/>
            <a:ln w="9525">
              <a:noFill/>
              <a:miter lim="800000"/>
              <a:headEnd/>
              <a:tailEnd/>
            </a:ln>
          </p:spPr>
        </p:pic>
        <p:pic>
          <p:nvPicPr>
            <p:cNvPr id="23" name="Picture 60" descr="4qstop4"/>
            <p:cNvPicPr>
              <a:picLocks noChangeAspect="1" noChangeArrowheads="1"/>
            </p:cNvPicPr>
            <p:nvPr/>
          </p:nvPicPr>
          <p:blipFill>
            <a:blip r:embed="rId11"/>
            <a:srcRect/>
            <a:stretch>
              <a:fillRect/>
            </a:stretch>
          </p:blipFill>
          <p:spPr bwMode="auto">
            <a:xfrm>
              <a:off x="3552" y="1584"/>
              <a:ext cx="623" cy="623"/>
            </a:xfrm>
            <a:prstGeom prst="rect">
              <a:avLst/>
            </a:prstGeom>
            <a:noFill/>
            <a:ln w="9525">
              <a:noFill/>
              <a:miter lim="800000"/>
              <a:headEnd/>
              <a:tailEnd/>
            </a:ln>
          </p:spPr>
        </p:pic>
        <p:pic>
          <p:nvPicPr>
            <p:cNvPr id="24" name="Picture 61" descr="lyotstop2"/>
            <p:cNvPicPr>
              <a:picLocks noChangeAspect="1" noChangeArrowheads="1"/>
            </p:cNvPicPr>
            <p:nvPr/>
          </p:nvPicPr>
          <p:blipFill>
            <a:blip r:embed="rId12"/>
            <a:srcRect/>
            <a:stretch>
              <a:fillRect/>
            </a:stretch>
          </p:blipFill>
          <p:spPr bwMode="auto">
            <a:xfrm>
              <a:off x="1584" y="1584"/>
              <a:ext cx="623" cy="623"/>
            </a:xfrm>
            <a:prstGeom prst="rect">
              <a:avLst/>
            </a:prstGeom>
            <a:noFill/>
            <a:ln w="9525">
              <a:noFill/>
              <a:miter lim="800000"/>
              <a:headEnd/>
              <a:tailEnd/>
            </a:ln>
          </p:spPr>
        </p:pic>
      </p:grpSp>
      <p:sp>
        <p:nvSpPr>
          <p:cNvPr id="25" name="Line 62"/>
          <p:cNvSpPr>
            <a:spLocks noChangeShapeType="1"/>
          </p:cNvSpPr>
          <p:nvPr/>
        </p:nvSpPr>
        <p:spPr bwMode="auto">
          <a:xfrm flipV="1">
            <a:off x="4191000" y="1971675"/>
            <a:ext cx="1066800" cy="533400"/>
          </a:xfrm>
          <a:prstGeom prst="line">
            <a:avLst/>
          </a:prstGeom>
          <a:noFill/>
          <a:ln w="28575">
            <a:solidFill>
              <a:srgbClr val="FFCC66"/>
            </a:solidFill>
            <a:round/>
            <a:headEnd/>
            <a:tailEnd type="triangle" w="med" len="med"/>
          </a:ln>
        </p:spPr>
        <p:txBody>
          <a:bodyPr>
            <a:prstTxWarp prst="textNoShape">
              <a:avLst/>
            </a:prstTxWarp>
          </a:bodyPr>
          <a:lstStyle/>
          <a:p>
            <a:endParaRPr lang="en-US"/>
          </a:p>
        </p:txBody>
      </p:sp>
      <p:sp>
        <p:nvSpPr>
          <p:cNvPr id="26" name="Line 63"/>
          <p:cNvSpPr>
            <a:spLocks noChangeShapeType="1"/>
          </p:cNvSpPr>
          <p:nvPr/>
        </p:nvSpPr>
        <p:spPr bwMode="auto">
          <a:xfrm flipH="1" flipV="1">
            <a:off x="6324600" y="3648075"/>
            <a:ext cx="1676400" cy="838200"/>
          </a:xfrm>
          <a:prstGeom prst="line">
            <a:avLst/>
          </a:prstGeom>
          <a:noFill/>
          <a:ln w="28575">
            <a:solidFill>
              <a:srgbClr val="FFCC66"/>
            </a:solidFill>
            <a:round/>
            <a:headEnd/>
            <a:tailEnd type="triangle" w="med" len="med"/>
          </a:ln>
        </p:spPr>
        <p:txBody>
          <a:bodyPr>
            <a:prstTxWarp prst="textNoShape">
              <a:avLst/>
            </a:prstTxWarp>
          </a:bodyPr>
          <a:lstStyle/>
          <a:p>
            <a:endParaRPr lang="en-US"/>
          </a:p>
        </p:txBody>
      </p:sp>
      <p:sp>
        <p:nvSpPr>
          <p:cNvPr id="3" name="ZoneTexte 2"/>
          <p:cNvSpPr txBox="1"/>
          <p:nvPr/>
        </p:nvSpPr>
        <p:spPr>
          <a:xfrm>
            <a:off x="205801" y="6340475"/>
            <a:ext cx="251399" cy="369332"/>
          </a:xfrm>
          <a:prstGeom prst="rect">
            <a:avLst/>
          </a:prstGeom>
          <a:noFill/>
        </p:spPr>
        <p:txBody>
          <a:bodyPr wrap="square" rtlCol="0">
            <a:spAutoFit/>
          </a:bodyPr>
          <a:lstStyle/>
          <a:p>
            <a:r>
              <a:rPr lang="fr-FR" dirty="0" smtClean="0"/>
              <a:t>7</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instrument !</a:t>
            </a:r>
            <a:endParaRPr lang="en-US" dirty="0"/>
          </a:p>
        </p:txBody>
      </p:sp>
      <p:pic>
        <p:nvPicPr>
          <p:cNvPr id="4" name="Picture 5" descr="DSC2032_MIRIM FM (06) - Cleanliness check"/>
          <p:cNvPicPr>
            <a:picLocks noChangeAspect="1" noChangeArrowheads="1"/>
          </p:cNvPicPr>
          <p:nvPr/>
        </p:nvPicPr>
        <p:blipFill>
          <a:blip r:embed="rId2"/>
          <a:srcRect/>
          <a:stretch>
            <a:fillRect/>
          </a:stretch>
        </p:blipFill>
        <p:spPr bwMode="auto">
          <a:xfrm>
            <a:off x="19050" y="1215795"/>
            <a:ext cx="5467350" cy="5489805"/>
          </a:xfrm>
          <a:prstGeom prst="rect">
            <a:avLst/>
          </a:prstGeom>
          <a:noFill/>
          <a:ln w="9525">
            <a:noFill/>
            <a:miter lim="800000"/>
            <a:headEnd/>
            <a:tailEnd/>
          </a:ln>
        </p:spPr>
      </p:pic>
      <p:pic>
        <p:nvPicPr>
          <p:cNvPr id="5" name="Image 2" descr="Fight model full.JPG"/>
          <p:cNvPicPr>
            <a:picLocks noChangeAspect="1"/>
          </p:cNvPicPr>
          <p:nvPr/>
        </p:nvPicPr>
        <p:blipFill>
          <a:blip r:embed="rId3"/>
          <a:srcRect/>
          <a:stretch>
            <a:fillRect/>
          </a:stretch>
        </p:blipFill>
        <p:spPr bwMode="auto">
          <a:xfrm>
            <a:off x="4713381" y="1154097"/>
            <a:ext cx="4278219" cy="57039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t>
            </a:r>
            <a:r>
              <a:rPr lang="en-US" dirty="0" err="1" smtClean="0"/>
              <a:t>coronagraphic</a:t>
            </a:r>
            <a:r>
              <a:rPr lang="en-US" dirty="0" smtClean="0"/>
              <a:t> modes</a:t>
            </a:r>
            <a:endParaRPr lang="en-US" dirty="0"/>
          </a:p>
        </p:txBody>
      </p:sp>
      <p:graphicFrame>
        <p:nvGraphicFramePr>
          <p:cNvPr id="9" name="Object 2"/>
          <p:cNvGraphicFramePr>
            <a:graphicFrameLocks noChangeAspect="1"/>
          </p:cNvGraphicFramePr>
          <p:nvPr>
            <p:extLst>
              <p:ext uri="{D42A27DB-BD31-4B8C-83A1-F6EECF244321}">
                <p14:modId xmlns:p14="http://schemas.microsoft.com/office/powerpoint/2010/main" val="3109259670"/>
              </p:ext>
            </p:extLst>
          </p:nvPr>
        </p:nvGraphicFramePr>
        <p:xfrm>
          <a:off x="533400" y="1219200"/>
          <a:ext cx="3838575" cy="2794000"/>
        </p:xfrm>
        <a:graphic>
          <a:graphicData uri="http://schemas.openxmlformats.org/presentationml/2006/ole">
            <mc:AlternateContent xmlns:mc="http://schemas.openxmlformats.org/markup-compatibility/2006">
              <mc:Choice xmlns:v="urn:schemas-microsoft-com:vml" Requires="v">
                <p:oleObj spid="_x0000_s66596" name="Document" r:id="rId4" imgW="5638800" imgH="2794000" progId="Word.Document.12">
                  <p:link updateAutomatic="1"/>
                </p:oleObj>
              </mc:Choice>
              <mc:Fallback>
                <p:oleObj name="Document" r:id="rId4" imgW="5638800" imgH="2794000" progId="Word.Document.12">
                  <p:link updateAutomatic="1"/>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l="15961" r="15961"/>
                      <a:stretch>
                        <a:fillRect/>
                      </a:stretch>
                    </p:blipFill>
                    <p:spPr bwMode="auto">
                      <a:xfrm>
                        <a:off x="533400" y="1219200"/>
                        <a:ext cx="3838575" cy="279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 name="Picture 7" descr="Lyot.jpg"/>
          <p:cNvPicPr>
            <a:picLocks noChangeAspect="1"/>
          </p:cNvPicPr>
          <p:nvPr/>
        </p:nvPicPr>
        <p:blipFill>
          <a:blip r:embed="rId6"/>
          <a:srcRect r="14101" b="11636"/>
          <a:stretch>
            <a:fillRect/>
          </a:stretch>
        </p:blipFill>
        <p:spPr bwMode="auto">
          <a:xfrm>
            <a:off x="4800600" y="1312863"/>
            <a:ext cx="3011488" cy="2649537"/>
          </a:xfrm>
          <a:prstGeom prst="rect">
            <a:avLst/>
          </a:prstGeom>
          <a:noFill/>
          <a:ln w="9525">
            <a:noFill/>
            <a:miter lim="800000"/>
            <a:headEnd/>
            <a:tailEnd/>
          </a:ln>
        </p:spPr>
      </p:pic>
      <p:pic>
        <p:nvPicPr>
          <p:cNvPr id="11" name="Picture 40" descr="airy_phase"/>
          <p:cNvPicPr>
            <a:picLocks noChangeAspect="1" noChangeArrowheads="1"/>
          </p:cNvPicPr>
          <p:nvPr/>
        </p:nvPicPr>
        <p:blipFill>
          <a:blip r:embed="rId7"/>
          <a:srcRect l="16481" t="16479" r="16479" b="16481"/>
          <a:stretch>
            <a:fillRect/>
          </a:stretch>
        </p:blipFill>
        <p:spPr bwMode="auto">
          <a:xfrm>
            <a:off x="6127750" y="2263775"/>
            <a:ext cx="315913" cy="315913"/>
          </a:xfrm>
          <a:prstGeom prst="rect">
            <a:avLst/>
          </a:prstGeom>
          <a:noFill/>
          <a:ln w="9525">
            <a:noFill/>
            <a:miter lim="800000"/>
            <a:headEnd/>
            <a:tailEnd/>
          </a:ln>
        </p:spPr>
      </p:pic>
      <p:pic>
        <p:nvPicPr>
          <p:cNvPr id="12" name="Picture 40" descr="airy_phase"/>
          <p:cNvPicPr>
            <a:picLocks noChangeAspect="1" noChangeArrowheads="1"/>
          </p:cNvPicPr>
          <p:nvPr/>
        </p:nvPicPr>
        <p:blipFill>
          <a:blip r:embed="rId7"/>
          <a:srcRect l="16481" t="16479" r="16479" b="16481"/>
          <a:stretch>
            <a:fillRect/>
          </a:stretch>
        </p:blipFill>
        <p:spPr bwMode="auto">
          <a:xfrm>
            <a:off x="6096000" y="2884488"/>
            <a:ext cx="315913" cy="315912"/>
          </a:xfrm>
          <a:prstGeom prst="rect">
            <a:avLst/>
          </a:prstGeom>
          <a:noFill/>
          <a:ln w="9525">
            <a:noFill/>
            <a:miter lim="800000"/>
            <a:headEnd/>
            <a:tailEnd/>
          </a:ln>
        </p:spPr>
      </p:pic>
      <p:pic>
        <p:nvPicPr>
          <p:cNvPr id="13" name="Picture 40" descr="airy_phase"/>
          <p:cNvPicPr>
            <a:picLocks noChangeAspect="1" noChangeArrowheads="1"/>
          </p:cNvPicPr>
          <p:nvPr/>
        </p:nvPicPr>
        <p:blipFill>
          <a:blip r:embed="rId7"/>
          <a:srcRect l="16481" t="16479" r="16479" b="16481"/>
          <a:stretch>
            <a:fillRect/>
          </a:stretch>
        </p:blipFill>
        <p:spPr bwMode="auto">
          <a:xfrm>
            <a:off x="6107113" y="3429000"/>
            <a:ext cx="179387" cy="179388"/>
          </a:xfrm>
          <a:prstGeom prst="rect">
            <a:avLst/>
          </a:prstGeom>
          <a:noFill/>
          <a:ln w="9525">
            <a:noFill/>
            <a:miter lim="800000"/>
            <a:headEnd/>
            <a:tailEnd/>
          </a:ln>
        </p:spPr>
      </p:pic>
      <p:sp>
        <p:nvSpPr>
          <p:cNvPr id="16" name="Rectangle 15"/>
          <p:cNvSpPr>
            <a:spLocks noChangeArrowheads="1"/>
          </p:cNvSpPr>
          <p:nvPr/>
        </p:nvSpPr>
        <p:spPr bwMode="auto">
          <a:xfrm>
            <a:off x="533400" y="1622425"/>
            <a:ext cx="3838575" cy="511175"/>
          </a:xfrm>
          <a:prstGeom prst="rect">
            <a:avLst/>
          </a:prstGeom>
          <a:solidFill>
            <a:srgbClr val="FFFF00">
              <a:alpha val="25098"/>
            </a:srgbClr>
          </a:solidFill>
          <a:ln w="9525">
            <a:solidFill>
              <a:srgbClr val="FFFFFF"/>
            </a:solidFill>
            <a:round/>
            <a:headEnd/>
            <a:tailEnd/>
          </a:ln>
        </p:spPr>
        <p:txBody>
          <a:bodyPr>
            <a:prstTxWarp prst="textNoShape">
              <a:avLst/>
            </a:prstTxWarp>
          </a:bodyPr>
          <a:lstStyle/>
          <a:p>
            <a:pPr defTabSz="914400" eaLnBrk="0" hangingPunct="0"/>
            <a:endParaRPr lang="en-US" sz="2400"/>
          </a:p>
        </p:txBody>
      </p:sp>
      <p:sp>
        <p:nvSpPr>
          <p:cNvPr id="17" name="Rectangle 16"/>
          <p:cNvSpPr>
            <a:spLocks noChangeArrowheads="1"/>
          </p:cNvSpPr>
          <p:nvPr/>
        </p:nvSpPr>
        <p:spPr bwMode="auto">
          <a:xfrm>
            <a:off x="533400" y="2286000"/>
            <a:ext cx="3838575" cy="323850"/>
          </a:xfrm>
          <a:prstGeom prst="rect">
            <a:avLst/>
          </a:prstGeom>
          <a:solidFill>
            <a:srgbClr val="3366FF">
              <a:alpha val="25098"/>
            </a:srgbClr>
          </a:solidFill>
          <a:ln w="9525">
            <a:solidFill>
              <a:srgbClr val="FFFFFF"/>
            </a:solidFill>
            <a:round/>
            <a:headEnd/>
            <a:tailEnd/>
          </a:ln>
        </p:spPr>
        <p:txBody>
          <a:bodyPr>
            <a:prstTxWarp prst="textNoShape">
              <a:avLst/>
            </a:prstTxWarp>
          </a:bodyPr>
          <a:lstStyle/>
          <a:p>
            <a:pPr defTabSz="914400" eaLnBrk="0" hangingPunct="0"/>
            <a:endParaRPr lang="en-US" sz="2400"/>
          </a:p>
        </p:txBody>
      </p:sp>
      <p:sp>
        <p:nvSpPr>
          <p:cNvPr id="3" name="ZoneTexte 2"/>
          <p:cNvSpPr txBox="1"/>
          <p:nvPr/>
        </p:nvSpPr>
        <p:spPr>
          <a:xfrm>
            <a:off x="251520" y="6372036"/>
            <a:ext cx="312906" cy="369332"/>
          </a:xfrm>
          <a:prstGeom prst="rect">
            <a:avLst/>
          </a:prstGeom>
          <a:noFill/>
        </p:spPr>
        <p:txBody>
          <a:bodyPr wrap="none" rtlCol="0">
            <a:spAutoFit/>
          </a:bodyPr>
          <a:lstStyle/>
          <a:p>
            <a:r>
              <a:rPr lang="fr-FR" dirty="0" smtClean="0"/>
              <a:t>8</a:t>
            </a:r>
            <a:endParaRPr lang="fr-FR" dirty="0"/>
          </a:p>
        </p:txBody>
      </p:sp>
      <p:sp>
        <p:nvSpPr>
          <p:cNvPr id="4" name="ZoneTexte 3"/>
          <p:cNvSpPr txBox="1"/>
          <p:nvPr/>
        </p:nvSpPr>
        <p:spPr>
          <a:xfrm>
            <a:off x="381000" y="4143829"/>
            <a:ext cx="8511480" cy="1569660"/>
          </a:xfrm>
          <a:prstGeom prst="rect">
            <a:avLst/>
          </a:prstGeom>
          <a:noFill/>
        </p:spPr>
        <p:txBody>
          <a:bodyPr wrap="square" rtlCol="0">
            <a:spAutoFit/>
          </a:bodyPr>
          <a:lstStyle/>
          <a:p>
            <a:r>
              <a:rPr lang="en-US" sz="2400" b="1" dirty="0"/>
              <a:t>The 50% transmission radius, </a:t>
            </a:r>
            <a:r>
              <a:rPr lang="en-US" sz="2400" b="1" dirty="0" smtClean="0"/>
              <a:t>defined </a:t>
            </a:r>
            <a:r>
              <a:rPr lang="en-US" sz="2400" b="1" dirty="0"/>
              <a:t>as the IWA, is about </a:t>
            </a:r>
            <a:r>
              <a:rPr lang="en-US" sz="2400" b="1" dirty="0" smtClean="0"/>
              <a:t>1</a:t>
            </a:r>
            <a:r>
              <a:rPr lang="en-US" sz="2400" b="1" dirty="0" smtClean="0">
                <a:latin typeface="Arial" panose="020B0604020202020204" pitchFamily="34" charset="0"/>
                <a:cs typeface="Arial" panose="020B0604020202020204" pitchFamily="34" charset="0"/>
              </a:rPr>
              <a:t>λ/</a:t>
            </a:r>
            <a:r>
              <a:rPr lang="en-US" sz="2400" b="1" dirty="0" smtClean="0"/>
              <a:t>D </a:t>
            </a:r>
            <a:r>
              <a:rPr lang="en-US" sz="2400" b="1" dirty="0"/>
              <a:t>for the 4QPMs and </a:t>
            </a:r>
            <a:r>
              <a:rPr lang="en-US" sz="2400" b="1" dirty="0" smtClean="0"/>
              <a:t>3.3</a:t>
            </a:r>
            <a:r>
              <a:rPr lang="el-GR" sz="2400" b="1" dirty="0" smtClean="0">
                <a:latin typeface="Arial" panose="020B0604020202020204" pitchFamily="34" charset="0"/>
                <a:cs typeface="Arial" panose="020B0604020202020204" pitchFamily="34" charset="0"/>
              </a:rPr>
              <a:t>λ</a:t>
            </a:r>
            <a:r>
              <a:rPr lang="en-US" sz="2400" b="1" dirty="0" smtClean="0"/>
              <a:t>/D </a:t>
            </a:r>
            <a:r>
              <a:rPr lang="en-US" sz="2400" b="1" dirty="0"/>
              <a:t>for the </a:t>
            </a:r>
            <a:r>
              <a:rPr lang="en-US" sz="2400" b="1" dirty="0" err="1"/>
              <a:t>Lyot</a:t>
            </a:r>
            <a:r>
              <a:rPr lang="en-US" sz="2400" b="1" dirty="0"/>
              <a:t> spot mask. </a:t>
            </a:r>
            <a:r>
              <a:rPr lang="en-US" sz="2400" b="1" dirty="0" smtClean="0"/>
              <a:t>100% transmission </a:t>
            </a:r>
            <a:r>
              <a:rPr lang="en-US" sz="2400" b="1" dirty="0"/>
              <a:t>(relative) is achieved at 3 and </a:t>
            </a:r>
            <a:r>
              <a:rPr lang="en-US" sz="2400" b="1" dirty="0" smtClean="0"/>
              <a:t>5</a:t>
            </a:r>
            <a:r>
              <a:rPr lang="el-GR" sz="2400" b="1" dirty="0" smtClean="0">
                <a:latin typeface="Arial" panose="020B0604020202020204" pitchFamily="34" charset="0"/>
                <a:cs typeface="Arial" panose="020B0604020202020204" pitchFamily="34" charset="0"/>
              </a:rPr>
              <a:t>λ</a:t>
            </a:r>
            <a:r>
              <a:rPr lang="en-US" sz="2400" b="1" dirty="0" smtClean="0"/>
              <a:t>/D </a:t>
            </a:r>
            <a:r>
              <a:rPr lang="en-US" sz="2400" b="1" dirty="0"/>
              <a:t>for respectively the 4QPM and the </a:t>
            </a:r>
            <a:r>
              <a:rPr lang="en-US" sz="2400" b="1" dirty="0" err="1" smtClean="0"/>
              <a:t>Lyot</a:t>
            </a:r>
            <a:r>
              <a:rPr lang="en-US" sz="2400" b="1" dirty="0" smtClean="0"/>
              <a:t> spot</a:t>
            </a:r>
            <a:r>
              <a:rPr lang="en-US" sz="2400" b="1" dirty="0"/>
              <a:t>.</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theme/theme1.xml><?xml version="1.0" encoding="utf-8"?>
<a:theme xmlns:a="http://schemas.openxmlformats.org/drawingml/2006/main" name="Office Theme">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21603</TotalTime>
  <Words>1813</Words>
  <Application>Microsoft Office PowerPoint</Application>
  <PresentationFormat>Affichage à l'écran (4:3)</PresentationFormat>
  <Paragraphs>193</Paragraphs>
  <Slides>30</Slides>
  <Notes>21</Notes>
  <HiddenSlides>0</HiddenSlides>
  <MMClips>0</MMClips>
  <ScaleCrop>false</ScaleCrop>
  <HeadingPairs>
    <vt:vector size="8" baseType="variant">
      <vt:variant>
        <vt:lpstr>Polices utilisées</vt:lpstr>
      </vt:variant>
      <vt:variant>
        <vt:i4>9</vt:i4>
      </vt:variant>
      <vt:variant>
        <vt:lpstr>Thème</vt:lpstr>
      </vt:variant>
      <vt:variant>
        <vt:i4>2</vt:i4>
      </vt:variant>
      <vt:variant>
        <vt:lpstr>Liens</vt:lpstr>
      </vt:variant>
      <vt:variant>
        <vt:i4>1</vt:i4>
      </vt:variant>
      <vt:variant>
        <vt:lpstr>Titres des diapositives</vt:lpstr>
      </vt:variant>
      <vt:variant>
        <vt:i4>30</vt:i4>
      </vt:variant>
    </vt:vector>
  </HeadingPairs>
  <TitlesOfParts>
    <vt:vector size="42" baseType="lpstr">
      <vt:lpstr>ＭＳ Ｐゴシック</vt:lpstr>
      <vt:lpstr>§ZapfDingbats BT</vt:lpstr>
      <vt:lpstr>Arial</vt:lpstr>
      <vt:lpstr>Calibri</vt:lpstr>
      <vt:lpstr>Calibri Light</vt:lpstr>
      <vt:lpstr>Comic Sans MS</vt:lpstr>
      <vt:lpstr>Symbol</vt:lpstr>
      <vt:lpstr>Times</vt:lpstr>
      <vt:lpstr>Wingdings</vt:lpstr>
      <vt:lpstr>Office Theme</vt:lpstr>
      <vt:lpstr>Conception personnalisée</vt:lpstr>
      <vt:lpstr>Tone HD:Users:tone:Work:Docs:Projects:NGST_Docs:Science WG:exoplanets:MIRI_wp_exoplanets_v4.doc!OLE_LINK1</vt:lpstr>
      <vt:lpstr>MIRI Coronagraphs</vt:lpstr>
      <vt:lpstr>IMPORTANT PRELIMINARY NOTICE</vt:lpstr>
      <vt:lpstr>Motivations for a mid IR coronagraph</vt:lpstr>
      <vt:lpstr>Principle of the 4QPM</vt:lpstr>
      <vt:lpstr>Instrumental choice</vt:lpstr>
      <vt:lpstr>Main coronagraphic modes</vt:lpstr>
      <vt:lpstr>Design of MIRI</vt:lpstr>
      <vt:lpstr>The instrument !</vt:lpstr>
      <vt:lpstr>Additional coronagraphic modes</vt:lpstr>
      <vt:lpstr>Tests of MIRI-4QPM at 11.4 mm</vt:lpstr>
      <vt:lpstr>OPERATIONS</vt:lpstr>
      <vt:lpstr>Operation : peakup</vt:lpstr>
      <vt:lpstr>CENTROID ERRORS</vt:lpstr>
      <vt:lpstr>That Means…</vt:lpstr>
      <vt:lpstr>TARGET ACQUISITION</vt:lpstr>
      <vt:lpstr>THE QUASI-STATIC SPECKLES</vt:lpstr>
      <vt:lpstr>Operation : calibration</vt:lpstr>
      <vt:lpstr>“Locally optimized combination of images’’ : LOCI</vt:lpstr>
      <vt:lpstr>Small Grid Dithering</vt:lpstr>
      <vt:lpstr>SGD + LOCI : Simulations for MIRI</vt:lpstr>
      <vt:lpstr>THE ASTROMETRIC ERRORS</vt:lpstr>
      <vt:lpstr>ASTROMETRIC CALIBRATION OF MIRI USING NIRCAM</vt:lpstr>
      <vt:lpstr>CALIBRATION with MIRI ALONE </vt:lpstr>
      <vt:lpstr>ASTROMETRIC CALIBRATION </vt:lpstr>
      <vt:lpstr>CORONAGRAPHIC OPERATIONS</vt:lpstr>
      <vt:lpstr>MIRI EFFICIENCY : 2 CORONAGRAPHS</vt:lpstr>
      <vt:lpstr>MIRI EFFICIENCY: 3 FQPM + 1 LYOT</vt:lpstr>
      <vt:lpstr>PERFORMANCES: SIMULATIONS </vt:lpstr>
      <vt:lpstr>PERFORMANCE: SIMULATIONS</vt:lpstr>
      <vt:lpstr>SIMULATIONS: CONTRASTS</vt:lpstr>
    </vt:vector>
  </TitlesOfParts>
  <Company>perso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Anthony Boccaletti</dc:creator>
  <cp:lastModifiedBy>BOUCHET Patrice</cp:lastModifiedBy>
  <cp:revision>222</cp:revision>
  <dcterms:created xsi:type="dcterms:W3CDTF">2011-06-20T12:34:48Z</dcterms:created>
  <dcterms:modified xsi:type="dcterms:W3CDTF">2016-09-27T10:00:35Z</dcterms:modified>
</cp:coreProperties>
</file>