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60" r:id="rId4"/>
    <p:sldId id="262" r:id="rId5"/>
    <p:sldId id="263" r:id="rId6"/>
    <p:sldId id="264" r:id="rId7"/>
    <p:sldId id="270" r:id="rId8"/>
    <p:sldId id="310" r:id="rId9"/>
    <p:sldId id="300" r:id="rId10"/>
    <p:sldId id="302" r:id="rId11"/>
    <p:sldId id="277" r:id="rId12"/>
    <p:sldId id="280" r:id="rId13"/>
    <p:sldId id="282" r:id="rId14"/>
    <p:sldId id="294" r:id="rId15"/>
    <p:sldId id="303" r:id="rId16"/>
    <p:sldId id="297" r:id="rId17"/>
    <p:sldId id="283" r:id="rId18"/>
    <p:sldId id="309" r:id="rId19"/>
    <p:sldId id="288" r:id="rId2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Verdana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Verdana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Verdana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Verdan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8000"/>
    <a:srgbClr val="00FFFF"/>
    <a:srgbClr val="FF00FF"/>
    <a:srgbClr val="0000FF"/>
    <a:srgbClr val="FF0000"/>
    <a:srgbClr val="C0C0C0"/>
    <a:srgbClr val="FFFF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23402" autoAdjust="0"/>
    <p:restoredTop sz="91228" autoAdjust="0"/>
  </p:normalViewPr>
  <p:slideViewPr>
    <p:cSldViewPr>
      <p:cViewPr varScale="1">
        <p:scale>
          <a:sx n="137" d="100"/>
          <a:sy n="137" d="100"/>
        </p:scale>
        <p:origin x="-4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-2536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C2BB5D-AB90-4946-8194-BDD7F4657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" charset="0"/>
              </a:defRPr>
            </a:lvl1pPr>
          </a:lstStyle>
          <a:p>
            <a:endParaRPr lang="en-GB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charset="0"/>
              </a:defRPr>
            </a:lvl1pPr>
          </a:lstStyle>
          <a:p>
            <a:endParaRPr lang="en-GB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Fare clic per modificare gli stili del testo dello schema</a:t>
            </a:r>
          </a:p>
          <a:p>
            <a:pPr lvl="1"/>
            <a:r>
              <a:rPr lang="en-GB"/>
              <a:t>Secondo livello</a:t>
            </a:r>
          </a:p>
          <a:p>
            <a:pPr lvl="2"/>
            <a:r>
              <a:rPr lang="en-GB"/>
              <a:t>Terzo livello</a:t>
            </a:r>
          </a:p>
          <a:p>
            <a:pPr lvl="3"/>
            <a:r>
              <a:rPr lang="en-GB"/>
              <a:t>Quarto livello</a:t>
            </a:r>
          </a:p>
          <a:p>
            <a:pPr lvl="4"/>
            <a:r>
              <a:rPr lang="en-GB"/>
              <a:t>Quinto livello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" charset="0"/>
              </a:defRPr>
            </a:lvl1pPr>
          </a:lstStyle>
          <a:p>
            <a:endParaRPr lang="en-GB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charset="0"/>
              </a:defRPr>
            </a:lvl1pPr>
          </a:lstStyle>
          <a:p>
            <a:fld id="{8DB08315-CD95-F442-8375-43FF584BCC6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6D2D7D-DD5E-704A-8C42-2105BDCCD6FA}" type="slidenum">
              <a:rPr lang="en-GB"/>
              <a:pPr/>
              <a:t>1</a:t>
            </a:fld>
            <a:endParaRPr lang="en-GB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06FF47-69F0-2845-99BD-839B8CFB4E4F}" type="slidenum">
              <a:rPr lang="en-GB"/>
              <a:pPr/>
              <a:t>14</a:t>
            </a:fld>
            <a:endParaRPr lang="en-GB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F22A9C-FA4C-8047-9702-480780EE93BA}" type="slidenum">
              <a:rPr lang="en-GB"/>
              <a:pPr/>
              <a:t>16</a:t>
            </a:fld>
            <a:endParaRPr lang="en-GB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1F2E50-033A-7848-B6EF-828BBC4B792B}" type="slidenum">
              <a:rPr lang="en-GB"/>
              <a:pPr/>
              <a:t>17</a:t>
            </a:fld>
            <a:endParaRPr lang="en-GB"/>
          </a:p>
        </p:txBody>
      </p:sp>
      <p:sp>
        <p:nvSpPr>
          <p:cNvPr id="5253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87D73-3C7D-F840-A6B7-7328DC307755}" type="slidenum">
              <a:rPr lang="en-GB"/>
              <a:pPr/>
              <a:t>19</a:t>
            </a:fld>
            <a:endParaRPr lang="en-GB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21055-169B-D144-B6CF-AF8DE02F6C4F}" type="slidenum">
              <a:rPr lang="en-GB"/>
              <a:pPr/>
              <a:t>3</a:t>
            </a:fld>
            <a:endParaRPr lang="en-GB"/>
          </a:p>
        </p:txBody>
      </p:sp>
      <p:sp>
        <p:nvSpPr>
          <p:cNvPr id="4751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1B42F8-7D2A-D240-83C9-0C045824E7D8}" type="slidenum">
              <a:rPr lang="en-GB"/>
              <a:pPr/>
              <a:t>4</a:t>
            </a:fld>
            <a:endParaRPr lang="en-GB"/>
          </a:p>
        </p:txBody>
      </p:sp>
      <p:sp>
        <p:nvSpPr>
          <p:cNvPr id="2396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2F7ECF-E46D-3E49-8FF3-9E8605DC34FA}" type="slidenum">
              <a:rPr lang="en-GB"/>
              <a:pPr/>
              <a:t>5</a:t>
            </a:fld>
            <a:endParaRPr lang="en-GB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58DC4-1B94-0442-ADA8-08AFBCA2D6D8}" type="slidenum">
              <a:rPr lang="en-GB"/>
              <a:pPr/>
              <a:t>6</a:t>
            </a:fld>
            <a:endParaRPr lang="en-GB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A3224E-CA06-A847-849C-DA5F8B69306B}" type="slidenum">
              <a:rPr lang="en-GB"/>
              <a:pPr/>
              <a:t>7</a:t>
            </a:fld>
            <a:endParaRPr lang="en-GB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7EDA8-9F04-704B-B06B-404425B1AAB7}" type="slidenum">
              <a:rPr lang="en-GB"/>
              <a:pPr/>
              <a:t>11</a:t>
            </a:fld>
            <a:endParaRPr lang="en-GB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BA69CA-D501-E741-A616-FA574D9FF669}" type="slidenum">
              <a:rPr lang="en-GB"/>
              <a:pPr/>
              <a:t>12</a:t>
            </a:fld>
            <a:endParaRPr lang="en-GB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9EE606-A6E0-8845-98E7-2698A5D84140}" type="slidenum">
              <a:rPr lang="en-GB"/>
              <a:pPr/>
              <a:t>13</a:t>
            </a:fld>
            <a:endParaRPr lang="en-GB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56" name="Picture 84" descr="tr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83350"/>
            <a:ext cx="9144000" cy="374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56FD541-F4DC-7142-AC04-C24C42F06CA2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9092656-B927-DC44-8002-A39D83F5D528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4C2F8C-15ED-F243-B935-FD2ACBF259D6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073E80D-B523-B140-AEED-E956EB84493C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4114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114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738AFAC-391D-384E-AB93-3DB3AAFC28C8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9A6A5E4-3E38-3A4C-A760-9ED0CEC5EE38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70EBA91-A6CF-9647-9157-6046A39739AE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D85762-9A2C-E240-8CB4-EE4BC2DB9E0C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B7244D-F95D-2243-92BC-76FE113C1DF4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14F0F0D-2CCC-1D4B-97D0-F3BAE92E4E3A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4.jpeg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333" name="Picture 85"/>
          <p:cNvPicPr>
            <a:picLocks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01713" cy="6858000"/>
          </a:xfrm>
          <a:prstGeom prst="rect">
            <a:avLst/>
          </a:prstGeom>
          <a:noFill/>
        </p:spPr>
      </p:pic>
      <p:sp>
        <p:nvSpPr>
          <p:cNvPr id="53313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52400"/>
            <a:ext cx="7848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  <p:sp>
        <p:nvSpPr>
          <p:cNvPr id="53314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53315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1409700" y="4762500"/>
            <a:ext cx="312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smtClean="0"/>
              <a:t>1st IDSW, 28-29/08/2008</a:t>
            </a:r>
            <a:endParaRPr lang="it-IT" dirty="0">
              <a:latin typeface="Helvetica" charset="0"/>
            </a:endParaRPr>
          </a:p>
        </p:txBody>
      </p:sp>
      <p:sp>
        <p:nvSpPr>
          <p:cNvPr id="53316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 rot="5400000">
            <a:off x="6477000" y="3429000"/>
            <a:ext cx="502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smtClean="0"/>
              <a:t>M.Armano: LTP, the geodesy lab</a:t>
            </a:r>
            <a:endParaRPr lang="it-IT" dirty="0"/>
          </a:p>
        </p:txBody>
      </p:sp>
      <p:sp>
        <p:nvSpPr>
          <p:cNvPr id="53317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86675" y="6172200"/>
            <a:ext cx="1457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5E31B9EE-FC4A-1646-BE9C-C24CE43DAF57}" type="slidenum">
              <a:rPr lang="it-IT"/>
              <a:pPr/>
              <a:t>‹#›</a:t>
            </a:fld>
            <a:endParaRPr lang="it-IT">
              <a:latin typeface="Helvetica" charset="0"/>
            </a:endParaRPr>
          </a:p>
        </p:txBody>
      </p:sp>
      <p:pic>
        <p:nvPicPr>
          <p:cNvPr id="53322" name="Picture 74" descr="LisaPF-logo-v1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675688" y="457200"/>
            <a:ext cx="468312" cy="468313"/>
          </a:xfrm>
          <a:prstGeom prst="rect">
            <a:avLst/>
          </a:prstGeom>
          <a:noFill/>
        </p:spPr>
      </p:pic>
      <p:pic>
        <p:nvPicPr>
          <p:cNvPr id="53323" name="Picture 75" descr="lisa draft v3a_c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675688" y="0"/>
            <a:ext cx="468312" cy="468313"/>
          </a:xfrm>
          <a:prstGeom prst="rect">
            <a:avLst/>
          </a:prstGeom>
          <a:noFill/>
        </p:spPr>
      </p:pic>
      <p:pic>
        <p:nvPicPr>
          <p:cNvPr id="53332" name="Picture 84" descr="try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6483350"/>
            <a:ext cx="9144000" cy="3746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Relationship Id="rId6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4.pdf"/><Relationship Id="rId6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4" Type="http://schemas.openxmlformats.org/officeDocument/2006/relationships/image" Target="../media/image41.jpeg"/><Relationship Id="rId5" Type="http://schemas.openxmlformats.org/officeDocument/2006/relationships/image" Target="../media/image42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jpeg"/><Relationship Id="rId6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6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17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.unitn.it/~armano/michele_armano_phd_thesis.pdf" TargetMode="External"/><Relationship Id="rId3" Type="http://schemas.openxmlformats.org/officeDocument/2006/relationships/hyperlink" Target="http://arXiv.org/pdf/gr-qc/050406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5" name="Picture 5" descr="spacecraft"/>
          <p:cNvPicPr>
            <a:picLocks noChangeAspect="1" noChangeArrowheads="1"/>
          </p:cNvPicPr>
          <p:nvPr/>
        </p:nvPicPr>
        <p:blipFill>
          <a:blip r:embed="rId3">
            <a:lum bright="54000" contrast="-72000"/>
          </a:blip>
          <a:srcRect/>
          <a:stretch>
            <a:fillRect/>
          </a:stretch>
        </p:blipFill>
        <p:spPr bwMode="auto">
          <a:xfrm>
            <a:off x="1447800" y="533400"/>
            <a:ext cx="6223000" cy="5645150"/>
          </a:xfrm>
          <a:prstGeom prst="rect">
            <a:avLst/>
          </a:prstGeom>
          <a:noFill/>
        </p:spPr>
      </p:pic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0" y="29718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dirty="0"/>
              <a:t>Michele </a:t>
            </a:r>
            <a:r>
              <a:rPr lang="en-GB" sz="2400" dirty="0" smtClean="0"/>
              <a:t>Armano</a:t>
            </a:r>
            <a:endParaRPr lang="en-GB" sz="2200" dirty="0" smtClean="0"/>
          </a:p>
          <a:p>
            <a:pPr algn="ctr"/>
            <a:r>
              <a:rPr lang="en-GB" sz="2200" dirty="0" err="1"/>
              <a:t>marmano@rssd.esa.int</a:t>
            </a:r>
            <a:endParaRPr lang="en-GB" sz="2200" dirty="0"/>
          </a:p>
        </p:txBody>
      </p:sp>
      <p:sp>
        <p:nvSpPr>
          <p:cNvPr id="92169" name="Rectangle 9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4724400"/>
            <a:ext cx="9144000" cy="1447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indent="0" algn="ctr">
              <a:buFont typeface="Wingdings" charset="2"/>
              <a:buNone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Inter-Departmental Science Workshop</a:t>
            </a:r>
          </a:p>
          <a:p>
            <a:pPr marL="0" indent="0" algn="ctr">
              <a:buFont typeface="Wingdings" charset="2"/>
              <a:buNone/>
            </a:pPr>
            <a:r>
              <a:rPr lang="en-GB" dirty="0" smtClean="0"/>
              <a:t>ESTEC, 28-29/08/2008</a:t>
            </a:r>
          </a:p>
          <a:p>
            <a:pPr marL="0" indent="0" algn="ctr">
              <a:buFont typeface="Wingdings" charset="2"/>
              <a:buNone/>
            </a:pPr>
            <a:r>
              <a:rPr lang="en-GB" dirty="0" smtClean="0"/>
              <a:t>(11 days to LHC first beam)</a:t>
            </a:r>
            <a:endParaRPr lang="en-GB" dirty="0"/>
          </a:p>
        </p:txBody>
      </p:sp>
      <p:sp>
        <p:nvSpPr>
          <p:cNvPr id="92171" name="Rectangle 11"/>
          <p:cNvSpPr>
            <a:spLocks noChangeArrowheads="1"/>
          </p:cNvSpPr>
          <p:nvPr/>
        </p:nvSpPr>
        <p:spPr bwMode="auto">
          <a:xfrm>
            <a:off x="0" y="137160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200" dirty="0" smtClean="0">
                <a:solidFill>
                  <a:schemeClr val="tx2"/>
                </a:solidFill>
              </a:rPr>
              <a:t>LISA Pathfinder:</a:t>
            </a:r>
          </a:p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TT-gauge and geodesy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runs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2F8C-15ED-F243-B935-FD2ACBF259D6}" type="slidenum">
              <a:rPr lang="it-IT" smtClean="0"/>
              <a:pPr/>
              <a:t>10</a:t>
            </a:fld>
            <a:endParaRPr lang="it-IT">
              <a:latin typeface="Helvetica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90600"/>
            <a:ext cx="8382000" cy="444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reeform 4"/>
          <p:cNvSpPr>
            <a:spLocks/>
          </p:cNvSpPr>
          <p:nvPr/>
        </p:nvSpPr>
        <p:spPr bwMode="auto">
          <a:xfrm>
            <a:off x="1143000" y="3581400"/>
            <a:ext cx="7010400" cy="228600"/>
          </a:xfrm>
          <a:custGeom>
            <a:avLst/>
            <a:gdLst>
              <a:gd name="connsiteX0" fmla="*/ 0 w 5579"/>
              <a:gd name="connsiteY0" fmla="*/ 0 h 363"/>
              <a:gd name="connsiteX1" fmla="*/ 5579 w 5579"/>
              <a:gd name="connsiteY1" fmla="*/ 0 h 363"/>
              <a:gd name="connsiteX2" fmla="*/ 5579 w 5579"/>
              <a:gd name="connsiteY2" fmla="*/ 182 h 363"/>
              <a:gd name="connsiteX3" fmla="*/ 2177 w 5579"/>
              <a:gd name="connsiteY3" fmla="*/ 182 h 363"/>
              <a:gd name="connsiteX4" fmla="*/ 2173 w 5579"/>
              <a:gd name="connsiteY4" fmla="*/ 318 h 363"/>
              <a:gd name="connsiteX5" fmla="*/ 2177 w 5579"/>
              <a:gd name="connsiteY5" fmla="*/ 318 h 363"/>
              <a:gd name="connsiteX6" fmla="*/ 0 w 5579"/>
              <a:gd name="connsiteY6" fmla="*/ 318 h 363"/>
              <a:gd name="connsiteX7" fmla="*/ 0 w 5579"/>
              <a:gd name="connsiteY7" fmla="*/ 0 h 363"/>
              <a:gd name="connsiteX0" fmla="*/ 0 w 5579"/>
              <a:gd name="connsiteY0" fmla="*/ 0 h 363"/>
              <a:gd name="connsiteX1" fmla="*/ 5579 w 5579"/>
              <a:gd name="connsiteY1" fmla="*/ 0 h 363"/>
              <a:gd name="connsiteX2" fmla="*/ 5579 w 5579"/>
              <a:gd name="connsiteY2" fmla="*/ 182 h 363"/>
              <a:gd name="connsiteX3" fmla="*/ 2177 w 5579"/>
              <a:gd name="connsiteY3" fmla="*/ 317 h 363"/>
              <a:gd name="connsiteX4" fmla="*/ 2173 w 5579"/>
              <a:gd name="connsiteY4" fmla="*/ 318 h 363"/>
              <a:gd name="connsiteX5" fmla="*/ 2177 w 5579"/>
              <a:gd name="connsiteY5" fmla="*/ 318 h 363"/>
              <a:gd name="connsiteX6" fmla="*/ 0 w 5579"/>
              <a:gd name="connsiteY6" fmla="*/ 318 h 363"/>
              <a:gd name="connsiteX7" fmla="*/ 0 w 5579"/>
              <a:gd name="connsiteY7" fmla="*/ 0 h 363"/>
              <a:gd name="connsiteX0" fmla="*/ 0 w 5579"/>
              <a:gd name="connsiteY0" fmla="*/ 0 h 363"/>
              <a:gd name="connsiteX1" fmla="*/ 5579 w 5579"/>
              <a:gd name="connsiteY1" fmla="*/ 0 h 363"/>
              <a:gd name="connsiteX2" fmla="*/ 5579 w 5579"/>
              <a:gd name="connsiteY2" fmla="*/ 182 h 363"/>
              <a:gd name="connsiteX3" fmla="*/ 5572 w 5579"/>
              <a:gd name="connsiteY3" fmla="*/ 312 h 363"/>
              <a:gd name="connsiteX4" fmla="*/ 2177 w 5579"/>
              <a:gd name="connsiteY4" fmla="*/ 317 h 363"/>
              <a:gd name="connsiteX5" fmla="*/ 2173 w 5579"/>
              <a:gd name="connsiteY5" fmla="*/ 318 h 363"/>
              <a:gd name="connsiteX6" fmla="*/ 2177 w 5579"/>
              <a:gd name="connsiteY6" fmla="*/ 318 h 363"/>
              <a:gd name="connsiteX7" fmla="*/ 0 w 5579"/>
              <a:gd name="connsiteY7" fmla="*/ 318 h 363"/>
              <a:gd name="connsiteX8" fmla="*/ 0 w 5579"/>
              <a:gd name="connsiteY8" fmla="*/ 0 h 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79" h="363">
                <a:moveTo>
                  <a:pt x="0" y="0"/>
                </a:moveTo>
                <a:lnTo>
                  <a:pt x="5579" y="0"/>
                </a:lnTo>
                <a:lnTo>
                  <a:pt x="5579" y="182"/>
                </a:lnTo>
                <a:cubicBezTo>
                  <a:pt x="5577" y="180"/>
                  <a:pt x="5574" y="314"/>
                  <a:pt x="5572" y="312"/>
                </a:cubicBezTo>
                <a:lnTo>
                  <a:pt x="2177" y="317"/>
                </a:lnTo>
                <a:cubicBezTo>
                  <a:pt x="2176" y="317"/>
                  <a:pt x="2174" y="318"/>
                  <a:pt x="2173" y="318"/>
                </a:cubicBezTo>
                <a:cubicBezTo>
                  <a:pt x="2174" y="363"/>
                  <a:pt x="2176" y="273"/>
                  <a:pt x="2177" y="318"/>
                </a:cubicBezTo>
                <a:lnTo>
                  <a:pt x="0" y="318"/>
                </a:lnTo>
                <a:lnTo>
                  <a:pt x="0" y="0"/>
                </a:lnTo>
                <a:close/>
              </a:path>
            </a:pathLst>
          </a:custGeom>
          <a:solidFill>
            <a:srgbClr val="3366FF">
              <a:alpha val="39000"/>
            </a:srgbClr>
          </a:solidFill>
          <a:ln w="19050" cmpd="sng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990600" y="1295400"/>
            <a:ext cx="8001000" cy="762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main goals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7D8-8600-754C-AF4E-D6C930BD71A5}" type="slidenum">
              <a:rPr lang="it-IT"/>
              <a:pPr/>
              <a:t>11</a:t>
            </a:fld>
            <a:endParaRPr lang="it-IT">
              <a:latin typeface="Helvetica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571500" y="838200"/>
            <a:ext cx="80010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ct val="20000"/>
              </a:spcBef>
              <a:buFont typeface="Arial" charset="0"/>
              <a:buAutoNum type="arabicPeriod"/>
            </a:pPr>
            <a:r>
              <a:rPr lang="en-US" sz="1800"/>
              <a:t>Demonstrate that total acceleration noise in realistic conditions is not larger than goals</a:t>
            </a:r>
          </a:p>
          <a:p>
            <a:pPr marL="457200" indent="-457200">
              <a:spcBef>
                <a:spcPct val="20000"/>
              </a:spcBef>
              <a:buFont typeface="Arial" charset="0"/>
              <a:buAutoNum type="arabicPeriod"/>
            </a:pPr>
            <a:r>
              <a:rPr lang="en-US" sz="1800"/>
              <a:t>Pave the way for LISA:</a:t>
            </a:r>
            <a:endParaRPr lang="en-GB" sz="2800">
              <a:latin typeface="Times New Roman" charset="0"/>
            </a:endParaRPr>
          </a:p>
        </p:txBody>
      </p:sp>
      <p:pic>
        <p:nvPicPr>
          <p:cNvPr id="179206" name="Picture 6" descr="mg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5888" y="2057400"/>
            <a:ext cx="6370637" cy="3938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main goals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AC469-5287-A948-BB76-362623C03A7B}" type="slidenum">
              <a:rPr lang="it-IT"/>
              <a:pPr/>
              <a:t>12</a:t>
            </a:fld>
            <a:endParaRPr lang="it-IT">
              <a:latin typeface="Helvetica" charset="0"/>
            </a:endParaRPr>
          </a:p>
        </p:txBody>
      </p:sp>
      <p:sp>
        <p:nvSpPr>
          <p:cNvPr id="183299" name="Rectangle 3"/>
          <p:cNvSpPr>
            <a:spLocks noChangeArrowheads="1"/>
          </p:cNvSpPr>
          <p:nvPr/>
        </p:nvSpPr>
        <p:spPr bwMode="auto">
          <a:xfrm>
            <a:off x="571500" y="838200"/>
            <a:ext cx="80010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ct val="20000"/>
              </a:spcBef>
              <a:buFont typeface="Arial" charset="0"/>
              <a:buAutoNum type="arabicPeriod"/>
            </a:pPr>
            <a:r>
              <a:rPr lang="en-US" sz="1800"/>
              <a:t>Demonstrate that total acceleration noise in realistic conditions is not larger than goals</a:t>
            </a:r>
          </a:p>
          <a:p>
            <a:pPr marL="457200" indent="-457200">
              <a:spcBef>
                <a:spcPct val="20000"/>
              </a:spcBef>
              <a:buFont typeface="Arial" charset="0"/>
              <a:buAutoNum type="arabicPeriod"/>
            </a:pPr>
            <a:r>
              <a:rPr lang="en-US" sz="1800"/>
              <a:t>Pave the way for LISA:</a:t>
            </a:r>
            <a:endParaRPr lang="en-GB" sz="2800">
              <a:latin typeface="Times New Roman" charset="0"/>
            </a:endParaRPr>
          </a:p>
        </p:txBody>
      </p:sp>
      <p:pic>
        <p:nvPicPr>
          <p:cNvPr id="183302" name="Picture 6" descr="mg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0650" y="2057400"/>
            <a:ext cx="6362700" cy="393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main goals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9F07-63AC-C745-A1AB-CF6016F9DA4E}" type="slidenum">
              <a:rPr lang="it-IT"/>
              <a:pPr/>
              <a:t>13</a:t>
            </a:fld>
            <a:endParaRPr lang="it-IT">
              <a:latin typeface="Helvetica" charset="0"/>
            </a:endParaRPr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571500" y="838200"/>
            <a:ext cx="80010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ct val="20000"/>
              </a:spcBef>
              <a:buFont typeface="Arial" charset="0"/>
              <a:buAutoNum type="arabicPeriod"/>
            </a:pPr>
            <a:r>
              <a:rPr lang="en-US" sz="1800"/>
              <a:t>Demonstrate that total acceleration noise in realistic conditions is not larger than goals</a:t>
            </a:r>
          </a:p>
          <a:p>
            <a:pPr marL="457200" indent="-457200">
              <a:spcBef>
                <a:spcPct val="20000"/>
              </a:spcBef>
              <a:buFont typeface="Arial" charset="0"/>
              <a:buAutoNum type="arabicPeriod"/>
            </a:pPr>
            <a:r>
              <a:rPr lang="en-US" sz="1800"/>
              <a:t>Pave the way for LISA:</a:t>
            </a:r>
            <a:endParaRPr lang="en-GB" sz="2800">
              <a:latin typeface="Times New Roman" charset="0"/>
            </a:endParaRPr>
          </a:p>
        </p:txBody>
      </p:sp>
      <p:pic>
        <p:nvPicPr>
          <p:cNvPr id="185349" name="Picture 5" descr="mg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0650" y="2057400"/>
            <a:ext cx="6362700" cy="3937000"/>
          </a:xfrm>
          <a:prstGeom prst="rect">
            <a:avLst/>
          </a:prstGeom>
          <a:noFill/>
        </p:spPr>
      </p:pic>
      <p:sp>
        <p:nvSpPr>
          <p:cNvPr id="185350" name="Rectangle 6"/>
          <p:cNvSpPr>
            <a:spLocks noChangeArrowheads="1"/>
          </p:cNvSpPr>
          <p:nvPr/>
        </p:nvSpPr>
        <p:spPr bwMode="auto">
          <a:xfrm>
            <a:off x="1066800" y="60960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1800" dirty="0"/>
              <a:t>The binary systems? We can see them (with correct L)!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239000" cy="685800"/>
          </a:xfrm>
        </p:spPr>
        <p:txBody>
          <a:bodyPr/>
          <a:lstStyle/>
          <a:p>
            <a:r>
              <a:rPr lang="en-GB" dirty="0" smtClean="0"/>
              <a:t>1. </a:t>
            </a:r>
            <a:r>
              <a:rPr lang="en-GB" dirty="0"/>
              <a:t>Cross-</a:t>
            </a:r>
            <a:r>
              <a:rPr lang="en-GB" dirty="0" smtClean="0"/>
              <a:t>talk (TT: how slant?)</a:t>
            </a:r>
            <a:endParaRPr lang="en-GB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205E-8CB5-CD4B-A9B2-1CCEBD642866}" type="slidenum">
              <a:rPr lang="it-IT"/>
              <a:pPr/>
              <a:t>14</a:t>
            </a:fld>
            <a:endParaRPr lang="it-IT">
              <a:latin typeface="Helvetica" charset="0"/>
            </a:endParaRPr>
          </a:p>
        </p:txBody>
      </p:sp>
      <p:pic>
        <p:nvPicPr>
          <p:cNvPr id="152580" name="Picture 4" descr="image-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990600"/>
            <a:ext cx="3708400" cy="990600"/>
          </a:xfrm>
          <a:prstGeom prst="rect">
            <a:avLst/>
          </a:prstGeom>
          <a:noFill/>
        </p:spPr>
      </p:pic>
      <p:pic>
        <p:nvPicPr>
          <p:cNvPr id="152581" name="Picture 5" descr="image-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1371600"/>
            <a:ext cx="1943100" cy="1143000"/>
          </a:xfrm>
          <a:prstGeom prst="rect">
            <a:avLst/>
          </a:prstGeom>
          <a:noFill/>
        </p:spPr>
      </p:pic>
      <p:pic>
        <p:nvPicPr>
          <p:cNvPr id="152582" name="Picture 6" descr="image-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2667000"/>
            <a:ext cx="2082800" cy="254000"/>
          </a:xfrm>
          <a:prstGeom prst="rect">
            <a:avLst/>
          </a:prstGeom>
          <a:noFill/>
        </p:spPr>
      </p:pic>
      <p:pic>
        <p:nvPicPr>
          <p:cNvPr id="152583" name="Picture 7" descr="image-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0" y="3124200"/>
            <a:ext cx="5511800" cy="1104900"/>
          </a:xfrm>
          <a:prstGeom prst="rect">
            <a:avLst/>
          </a:prstGeom>
          <a:noFill/>
        </p:spPr>
      </p:pic>
      <p:pic>
        <p:nvPicPr>
          <p:cNvPr id="152585" name="Picture 9" descr="ei56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3657600"/>
            <a:ext cx="2844800" cy="2609600"/>
          </a:xfrm>
          <a:prstGeom prst="rect">
            <a:avLst/>
          </a:prstGeom>
          <a:noFill/>
        </p:spPr>
      </p:pic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4038600" y="5791200"/>
            <a:ext cx="3733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200" i="1" dirty="0">
                <a:latin typeface="Verdana" charset="0"/>
              </a:rPr>
              <a:t>Monkeys riding on an elephant</a:t>
            </a:r>
            <a:endParaRPr lang="en-GB" sz="1200" b="1" dirty="0">
              <a:latin typeface="Verdana" charset="0"/>
            </a:endParaRPr>
          </a:p>
          <a:p>
            <a:r>
              <a:rPr lang="en-GB" sz="1200" dirty="0" err="1">
                <a:latin typeface="Verdana" charset="0"/>
              </a:rPr>
              <a:t>Bharhut</a:t>
            </a:r>
            <a:r>
              <a:rPr lang="en-GB" sz="1200" dirty="0">
                <a:latin typeface="Verdana" charset="0"/>
              </a:rPr>
              <a:t>, </a:t>
            </a:r>
            <a:r>
              <a:rPr lang="en-GB" sz="1200" dirty="0" err="1">
                <a:latin typeface="Verdana" charset="0"/>
              </a:rPr>
              <a:t>c</a:t>
            </a:r>
            <a:r>
              <a:rPr lang="en-GB" sz="1200" dirty="0">
                <a:latin typeface="Verdana" charset="0"/>
              </a:rPr>
              <a:t>. 100 BC</a:t>
            </a:r>
          </a:p>
          <a:p>
            <a:r>
              <a:rPr lang="en-GB" sz="1200" dirty="0">
                <a:latin typeface="Verdana" charset="0"/>
              </a:rPr>
              <a:t>Indian Museum, Calcutta</a:t>
            </a:r>
            <a:endParaRPr lang="en-GB" sz="2400" dirty="0">
              <a:latin typeface="Arial" charset="0"/>
            </a:endParaRPr>
          </a:p>
        </p:txBody>
      </p:sp>
      <p:pic>
        <p:nvPicPr>
          <p:cNvPr id="152587" name="Picture 11" descr="image-3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4800600"/>
            <a:ext cx="4813300" cy="393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3986213" y="1295400"/>
            <a:ext cx="292893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dirty="0">
                <a:latin typeface="Verdana" charset="0"/>
              </a:rPr>
              <a:t>Stiffness 5E-3</a:t>
            </a:r>
          </a:p>
          <a:p>
            <a:pPr algn="r"/>
            <a:r>
              <a:rPr lang="en-GB" sz="1600" dirty="0">
                <a:latin typeface="Verdana" charset="0"/>
              </a:rPr>
              <a:t>Signal 1E-4..1E-3</a:t>
            </a:r>
          </a:p>
          <a:p>
            <a:pPr algn="r"/>
            <a:r>
              <a:rPr lang="en-GB" sz="1600" dirty="0">
                <a:latin typeface="Verdana" charset="0"/>
              </a:rPr>
              <a:t>Actuation 5E-3</a:t>
            </a:r>
          </a:p>
          <a:p>
            <a:pPr algn="r"/>
            <a:r>
              <a:rPr lang="en-GB" sz="1600" dirty="0">
                <a:latin typeface="Verdana" charset="0"/>
              </a:rPr>
              <a:t>DC effects 1E-8 (</a:t>
            </a:r>
            <a:r>
              <a:rPr lang="en-GB" sz="1600" dirty="0" err="1">
                <a:latin typeface="Verdana" charset="0"/>
              </a:rPr>
              <a:t>m/rad</a:t>
            </a:r>
            <a:r>
              <a:rPr lang="en-GB" sz="1600" dirty="0">
                <a:latin typeface="Verdana" charset="0"/>
              </a:rPr>
              <a:t> s</a:t>
            </a:r>
            <a:r>
              <a:rPr lang="en-GB" sz="1600" baseline="30000" dirty="0">
                <a:latin typeface="Verdana" charset="0"/>
              </a:rPr>
              <a:t>2</a:t>
            </a:r>
            <a:r>
              <a:rPr lang="en-GB" sz="1600" dirty="0">
                <a:latin typeface="Verdana" charset="0"/>
              </a:rPr>
              <a:t>)</a:t>
            </a:r>
          </a:p>
          <a:p>
            <a:pPr algn="r"/>
            <a:r>
              <a:rPr lang="en-GB" sz="1600" dirty="0">
                <a:latin typeface="Verdana" charset="0"/>
              </a:rPr>
              <a:t>Coordinate perturbation</a:t>
            </a:r>
            <a:endParaRPr lang="en-GB" dirty="0"/>
          </a:p>
        </p:txBody>
      </p:sp>
      <p:sp>
        <p:nvSpPr>
          <p:cNvPr id="152589" name="Rectangle 13"/>
          <p:cNvSpPr>
            <a:spLocks noChangeArrowheads="1"/>
          </p:cNvSpPr>
          <p:nvPr/>
        </p:nvSpPr>
        <p:spPr bwMode="auto">
          <a:xfrm>
            <a:off x="7620000" y="3048000"/>
            <a:ext cx="5334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590" name="Rectangle 14"/>
          <p:cNvSpPr>
            <a:spLocks noChangeArrowheads="1"/>
          </p:cNvSpPr>
          <p:nvPr/>
        </p:nvSpPr>
        <p:spPr bwMode="auto">
          <a:xfrm>
            <a:off x="6858000" y="3657600"/>
            <a:ext cx="5334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591" name="Line 15"/>
          <p:cNvSpPr>
            <a:spLocks noChangeShapeType="1"/>
          </p:cNvSpPr>
          <p:nvPr/>
        </p:nvSpPr>
        <p:spPr bwMode="auto">
          <a:xfrm>
            <a:off x="7086600" y="4038600"/>
            <a:ext cx="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592" name="Line 16"/>
          <p:cNvSpPr>
            <a:spLocks noChangeShapeType="1"/>
          </p:cNvSpPr>
          <p:nvPr/>
        </p:nvSpPr>
        <p:spPr bwMode="auto">
          <a:xfrm flipH="1">
            <a:off x="7848600" y="3429000"/>
            <a:ext cx="0" cy="2209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6400800" y="4708525"/>
            <a:ext cx="1271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prstTxWarp prst="textNoShape">
              <a:avLst/>
            </a:prstTxWarp>
            <a:spAutoFit/>
          </a:bodyPr>
          <a:lstStyle/>
          <a:p>
            <a:r>
              <a:rPr lang="en-GB" sz="1200">
                <a:latin typeface="Verdana" charset="0"/>
              </a:rPr>
              <a:t>Readout noise</a:t>
            </a:r>
          </a:p>
          <a:p>
            <a:r>
              <a:rPr lang="en-GB" sz="1200">
                <a:latin typeface="Verdana" charset="0"/>
              </a:rPr>
              <a:t>~1E-10 (IFO)</a:t>
            </a:r>
          </a:p>
          <a:p>
            <a:r>
              <a:rPr lang="en-GB" sz="1200">
                <a:latin typeface="Verdana" charset="0"/>
              </a:rPr>
              <a:t>~1E-9 (GRS)</a:t>
            </a:r>
          </a:p>
          <a:p>
            <a:r>
              <a:rPr lang="en-GB" sz="1200">
                <a:latin typeface="Verdana" charset="0"/>
              </a:rPr>
              <a:t>(m/Hz</a:t>
            </a:r>
            <a:r>
              <a:rPr lang="en-GB" sz="1200" baseline="30000">
                <a:latin typeface="Verdana" charset="0"/>
              </a:rPr>
              <a:t>1/2</a:t>
            </a:r>
            <a:r>
              <a:rPr lang="en-GB" sz="1200">
                <a:latin typeface="Verdana" charset="0"/>
              </a:rPr>
              <a:t>)</a:t>
            </a:r>
            <a:endParaRPr lang="en-GB"/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7162800" y="5638800"/>
            <a:ext cx="1428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latin typeface="Verdana" charset="0"/>
              </a:rPr>
              <a:t>Residual </a:t>
            </a:r>
            <a:r>
              <a:rPr lang="en-GB" sz="1200" dirty="0" err="1">
                <a:latin typeface="Verdana" charset="0"/>
              </a:rPr>
              <a:t>g</a:t>
            </a:r>
            <a:endParaRPr lang="en-GB" sz="1200" dirty="0">
              <a:latin typeface="Verdana" charset="0"/>
            </a:endParaRPr>
          </a:p>
          <a:p>
            <a:r>
              <a:rPr lang="en-GB" sz="1200" dirty="0">
                <a:latin typeface="Verdana" charset="0"/>
              </a:rPr>
              <a:t>~1E-14 (TM1,2)</a:t>
            </a:r>
          </a:p>
          <a:p>
            <a:r>
              <a:rPr lang="en-GB" sz="1200" dirty="0">
                <a:latin typeface="Verdana" charset="0"/>
              </a:rPr>
              <a:t>~1E-8 (SC)</a:t>
            </a:r>
          </a:p>
          <a:p>
            <a:r>
              <a:rPr lang="en-GB" sz="1200" dirty="0">
                <a:latin typeface="Verdana" charset="0"/>
              </a:rPr>
              <a:t>(m/s</a:t>
            </a:r>
            <a:r>
              <a:rPr lang="en-GB" sz="1200" baseline="30000" dirty="0">
                <a:latin typeface="Verdana" charset="0"/>
              </a:rPr>
              <a:t>2</a:t>
            </a:r>
            <a:r>
              <a:rPr lang="en-GB" sz="1200" dirty="0">
                <a:latin typeface="Verdana" charset="0"/>
              </a:rPr>
              <a:t>Hz</a:t>
            </a:r>
            <a:r>
              <a:rPr lang="en-GB" sz="1200" baseline="30000" dirty="0">
                <a:latin typeface="Verdana" charset="0"/>
              </a:rPr>
              <a:t>1/2</a:t>
            </a:r>
            <a:r>
              <a:rPr lang="en-GB" sz="1200" dirty="0">
                <a:latin typeface="Verdana" charset="0"/>
              </a:rPr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2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9" grpId="0" animBg="1"/>
      <p:bldP spid="152589" grpId="1" animBg="1"/>
      <p:bldP spid="152590" grpId="0" animBg="1"/>
      <p:bldP spid="152590" grpId="1" animBg="1"/>
      <p:bldP spid="152591" grpId="0" animBg="1"/>
      <p:bldP spid="152591" grpId="1" animBg="1"/>
      <p:bldP spid="152592" grpId="0" animBg="1"/>
      <p:bldP spid="152592" grpId="1" animBg="1"/>
      <p:bldP spid="152593" grpId="0"/>
      <p:bldP spid="152593" grpId="1"/>
      <p:bldP spid="152594" grpId="0"/>
      <p:bldP spid="15259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2F8C-15ED-F243-B935-FD2ACBF259D6}" type="slidenum">
              <a:rPr lang="it-IT" smtClean="0"/>
              <a:pPr/>
              <a:t>15</a:t>
            </a:fld>
            <a:endParaRPr lang="it-IT">
              <a:latin typeface="Helvetica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80566" y="-1480568"/>
            <a:ext cx="6858002" cy="981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257800"/>
            <a:ext cx="5715000" cy="1600200"/>
          </a:xfrm>
          <a:solidFill>
            <a:schemeClr val="accent5"/>
          </a:solidFill>
        </p:spPr>
        <p:txBody>
          <a:bodyPr/>
          <a:lstStyle/>
          <a:p>
            <a:r>
              <a:rPr lang="en-US" dirty="0" smtClean="0"/>
              <a:t>System identification</a:t>
            </a:r>
          </a:p>
          <a:p>
            <a:r>
              <a:rPr lang="en-US" dirty="0" smtClean="0"/>
              <a:t>Fisher matrix analysis</a:t>
            </a:r>
          </a:p>
          <a:p>
            <a:r>
              <a:rPr lang="en-US" dirty="0" smtClean="0"/>
              <a:t>Decoupling of coefficients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8882" y="3258000"/>
            <a:ext cx="3855118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Measure </a:t>
            </a:r>
            <a:r>
              <a:rPr lang="en-GB" dirty="0"/>
              <a:t>of </a:t>
            </a:r>
            <a:r>
              <a:rPr lang="en-GB" dirty="0" smtClean="0"/>
              <a:t>G (maybe)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C8565-652A-6341-A55F-FCACEB7A3143}" type="slidenum">
              <a:rPr lang="it-IT"/>
              <a:pPr/>
              <a:t>16</a:t>
            </a:fld>
            <a:endParaRPr lang="it-IT">
              <a:latin typeface="Helvetica" charset="0"/>
            </a:endParaRPr>
          </a:p>
        </p:txBody>
      </p:sp>
      <p:pic>
        <p:nvPicPr>
          <p:cNvPr id="111621" name="Picture 5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685800" y="8382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22" name="Picture 6" descr="image-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6988" y="2819400"/>
            <a:ext cx="6550025" cy="1611313"/>
          </a:xfrm>
          <a:prstGeom prst="rect">
            <a:avLst/>
          </a:prstGeom>
          <a:noFill/>
        </p:spPr>
      </p:pic>
      <p:pic>
        <p:nvPicPr>
          <p:cNvPr id="111623" name="Picture 7" descr="image-6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00600" y="1828800"/>
            <a:ext cx="3105150" cy="796925"/>
          </a:xfrm>
          <a:prstGeom prst="rect">
            <a:avLst/>
          </a:prstGeom>
          <a:noFill/>
        </p:spPr>
      </p:pic>
      <p:pic>
        <p:nvPicPr>
          <p:cNvPr id="111624" name="Picture 8" descr="image-6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89125" y="4800600"/>
            <a:ext cx="5365750" cy="1660525"/>
          </a:xfrm>
          <a:prstGeom prst="rect">
            <a:avLst/>
          </a:prstGeom>
          <a:noFill/>
        </p:spPr>
      </p:pic>
      <p:pic>
        <p:nvPicPr>
          <p:cNvPr id="111625" name="Picture 9" descr="image-6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1066800"/>
            <a:ext cx="3886200" cy="393700"/>
          </a:xfrm>
          <a:prstGeom prst="rect">
            <a:avLst/>
          </a:prstGeom>
          <a:noFill/>
        </p:spPr>
      </p:pic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2514600" y="5410200"/>
            <a:ext cx="4343400" cy="457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8" name="Rectangle 12"/>
          <p:cNvSpPr>
            <a:spLocks noChangeArrowheads="1"/>
          </p:cNvSpPr>
          <p:nvPr/>
        </p:nvSpPr>
        <p:spPr bwMode="auto">
          <a:xfrm>
            <a:off x="2438400" y="2819400"/>
            <a:ext cx="457200" cy="76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9" name="Rectangle 13"/>
          <p:cNvSpPr>
            <a:spLocks noChangeArrowheads="1"/>
          </p:cNvSpPr>
          <p:nvPr/>
        </p:nvSpPr>
        <p:spPr bwMode="auto">
          <a:xfrm>
            <a:off x="7086600" y="3657600"/>
            <a:ext cx="685800" cy="838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31" name="Rectangle 15"/>
          <p:cNvSpPr>
            <a:spLocks noChangeArrowheads="1"/>
          </p:cNvSpPr>
          <p:nvPr/>
        </p:nvSpPr>
        <p:spPr bwMode="auto">
          <a:xfrm>
            <a:off x="5943600" y="4800600"/>
            <a:ext cx="1295400" cy="1676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32" name="Line 16"/>
          <p:cNvSpPr>
            <a:spLocks noChangeShapeType="1"/>
          </p:cNvSpPr>
          <p:nvPr/>
        </p:nvSpPr>
        <p:spPr bwMode="auto">
          <a:xfrm flipV="1">
            <a:off x="7239000" y="5638800"/>
            <a:ext cx="1066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33" name="Line 17"/>
          <p:cNvSpPr>
            <a:spLocks noChangeShapeType="1"/>
          </p:cNvSpPr>
          <p:nvPr/>
        </p:nvSpPr>
        <p:spPr bwMode="auto">
          <a:xfrm flipV="1">
            <a:off x="8305800" y="1676400"/>
            <a:ext cx="0" cy="396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34" name="Line 18"/>
          <p:cNvSpPr>
            <a:spLocks noChangeShapeType="1"/>
          </p:cNvSpPr>
          <p:nvPr/>
        </p:nvSpPr>
        <p:spPr bwMode="auto">
          <a:xfrm>
            <a:off x="6172200" y="1676400"/>
            <a:ext cx="2133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35" name="Rectangle 19"/>
          <p:cNvSpPr>
            <a:spLocks noChangeArrowheads="1"/>
          </p:cNvSpPr>
          <p:nvPr/>
        </p:nvSpPr>
        <p:spPr bwMode="auto">
          <a:xfrm>
            <a:off x="5867400" y="914400"/>
            <a:ext cx="457200" cy="76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1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7" grpId="0" animBg="1"/>
      <p:bldP spid="111628" grpId="0" animBg="1"/>
      <p:bldP spid="111629" grpId="0" animBg="1"/>
      <p:bldP spid="111631" grpId="0" animBg="1"/>
      <p:bldP spid="111632" grpId="0" animBg="1"/>
      <p:bldP spid="111633" grpId="0" animBg="1"/>
      <p:bldP spid="111634" grpId="0" animBg="1"/>
      <p:bldP spid="1116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 (2)</a:t>
            </a:r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7B07B-CE60-884A-A94B-71F1B1320FC2}" type="slidenum">
              <a:rPr lang="it-IT"/>
              <a:pPr/>
              <a:t>17</a:t>
            </a:fld>
            <a:endParaRPr lang="it-IT">
              <a:latin typeface="Helvetica" charset="0"/>
            </a:endParaRPr>
          </a:p>
        </p:txBody>
      </p:sp>
      <p:pic>
        <p:nvPicPr>
          <p:cNvPr id="524291" name="Picture 3" descr="ltpdrslaserlin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990600"/>
            <a:ext cx="3803650" cy="3203575"/>
          </a:xfrm>
          <a:prstGeom prst="rect">
            <a:avLst/>
          </a:prstGeom>
          <a:noFill/>
        </p:spPr>
      </p:pic>
      <p:pic>
        <p:nvPicPr>
          <p:cNvPr id="524293" name="Picture 5" descr="DRSdo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3962400"/>
            <a:ext cx="2214563" cy="2479675"/>
          </a:xfrm>
          <a:prstGeom prst="rect">
            <a:avLst/>
          </a:prstGeom>
          <a:noFill/>
        </p:spPr>
      </p:pic>
      <p:pic>
        <p:nvPicPr>
          <p:cNvPr id="524294" name="Picture 6" descr="image-8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1447800"/>
            <a:ext cx="3340100" cy="1652588"/>
          </a:xfrm>
          <a:prstGeom prst="rect">
            <a:avLst/>
          </a:prstGeom>
          <a:noFill/>
        </p:spPr>
      </p:pic>
      <p:sp>
        <p:nvSpPr>
          <p:cNvPr id="524295" name="Rectangle 7"/>
          <p:cNvSpPr>
            <a:spLocks noChangeArrowheads="1"/>
          </p:cNvSpPr>
          <p:nvPr/>
        </p:nvSpPr>
        <p:spPr bwMode="auto">
          <a:xfrm>
            <a:off x="685800" y="4495800"/>
            <a:ext cx="5334000" cy="762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297" name="Rectangle 9"/>
          <p:cNvSpPr>
            <a:spLocks noChangeArrowheads="1"/>
          </p:cNvSpPr>
          <p:nvPr/>
        </p:nvSpPr>
        <p:spPr bwMode="auto">
          <a:xfrm>
            <a:off x="5486400" y="2895600"/>
            <a:ext cx="2971800" cy="6858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24298" name="Picture 10" descr="latex-image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7800" y="4724400"/>
            <a:ext cx="3752850" cy="319088"/>
          </a:xfrm>
          <a:prstGeom prst="rect">
            <a:avLst/>
          </a:prstGeom>
          <a:noFill/>
        </p:spPr>
      </p:pic>
      <p:pic>
        <p:nvPicPr>
          <p:cNvPr id="524299" name="Picture 11" descr="latex-image-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3124200"/>
            <a:ext cx="2755900" cy="292100"/>
          </a:xfrm>
          <a:prstGeom prst="rect">
            <a:avLst/>
          </a:prstGeom>
          <a:noFill/>
        </p:spPr>
      </p:pic>
      <p:pic>
        <p:nvPicPr>
          <p:cNvPr id="524300" name="Picture 12" descr="image-6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95400" y="5638800"/>
            <a:ext cx="3886200" cy="393700"/>
          </a:xfrm>
          <a:prstGeom prst="rect">
            <a:avLst/>
          </a:prstGeom>
          <a:noFill/>
        </p:spPr>
      </p:pic>
      <p:sp>
        <p:nvSpPr>
          <p:cNvPr id="524301" name="Rectangle 13"/>
          <p:cNvSpPr>
            <a:spLocks noChangeArrowheads="1"/>
          </p:cNvSpPr>
          <p:nvPr/>
        </p:nvSpPr>
        <p:spPr bwMode="auto">
          <a:xfrm>
            <a:off x="2514600" y="5486400"/>
            <a:ext cx="304800" cy="685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2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295" grpId="0" animBg="1"/>
      <p:bldP spid="52430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2F8C-15ED-F243-B935-FD2ACBF259D6}" type="slidenum">
              <a:rPr lang="it-IT" smtClean="0"/>
              <a:pPr/>
              <a:t>18</a:t>
            </a:fld>
            <a:endParaRPr lang="it-IT">
              <a:latin typeface="Helvetica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30250" y="914400"/>
            <a:ext cx="79565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LISA Pathfinder is worth flying INDEPENDENTLY of LISA as it will be the first mission in the gravity-quiet L1 environment with the specific goal of demonstrating geodesic motion of a free-particle!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main output of LPF is the physics model of the free falling test mass and its environment (the real TT-gauge!)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Model of the </a:t>
            </a:r>
            <a:r>
              <a:rPr kumimoji="0" lang="en-GB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orthogonality</a:t>
            </a:r>
            <a:r>
              <a:rPr kumimoji="0" lang="en-GB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of reference system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lang="en-GB" sz="2200" kern="0" dirty="0" smtClean="0">
                <a:latin typeface="+mn-lt"/>
                <a:ea typeface="ＭＳ Ｐゴシック" charset="-128"/>
              </a:rPr>
              <a:t>Role of static gravity, 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stiffness, </a:t>
            </a:r>
            <a:r>
              <a:rPr kumimoji="0" lang="en-GB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magnetics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...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lang="en-GB" sz="2200" kern="0" noProof="0" dirty="0" smtClean="0">
                <a:latin typeface="+mn-lt"/>
              </a:rPr>
              <a:t>The first measurement of G </a:t>
            </a:r>
            <a:r>
              <a:rPr lang="en-GB" sz="2200" kern="0" dirty="0" smtClean="0">
                <a:latin typeface="+mn-lt"/>
              </a:rPr>
              <a:t>@ L1 might be performed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</a:t>
            </a:r>
            <a:r>
              <a:rPr kumimoji="0" lang="en-GB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modified gravity (MOND/</a:t>
            </a:r>
            <a:r>
              <a:rPr kumimoji="0" lang="en-GB" sz="2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TeVeS</a:t>
            </a:r>
            <a:r>
              <a:rPr kumimoji="0" lang="en-GB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lang="en-GB" sz="2200" kern="0" smtClean="0">
                <a:latin typeface="+mn-lt"/>
              </a:rPr>
              <a:t>after official mission </a:t>
            </a:r>
            <a:r>
              <a:rPr lang="en-GB" sz="2200" kern="0" dirty="0" smtClean="0">
                <a:latin typeface="+mn-lt"/>
              </a:rPr>
              <a:t>time?</a:t>
            </a:r>
            <a:endParaRPr kumimoji="0" lang="en-GB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97A3-8302-8F4F-AADF-0FB0481D8093}" type="slidenum">
              <a:rPr lang="it-IT"/>
              <a:pPr/>
              <a:t>19</a:t>
            </a:fld>
            <a:endParaRPr lang="it-IT">
              <a:latin typeface="Helvetica" charset="0"/>
            </a:endParaRPr>
          </a:p>
        </p:txBody>
      </p:sp>
      <p:pic>
        <p:nvPicPr>
          <p:cNvPr id="447490" name="Picture 2" descr="lisa0245a"/>
          <p:cNvPicPr>
            <a:picLocks noChangeAspect="1" noChangeArrowheads="1"/>
          </p:cNvPicPr>
          <p:nvPr/>
        </p:nvPicPr>
        <p:blipFill>
          <a:blip r:embed="rId3"/>
          <a:srcRect l="5263" r="5222"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</p:spPr>
      </p:pic>
      <p:sp>
        <p:nvSpPr>
          <p:cNvPr id="447491" name="Rectangle 3"/>
          <p:cNvSpPr>
            <a:spLocks noChangeArrowheads="1"/>
          </p:cNvSpPr>
          <p:nvPr/>
        </p:nvSpPr>
        <p:spPr bwMode="auto">
          <a:xfrm>
            <a:off x="685800" y="2819400"/>
            <a:ext cx="7848600" cy="685800"/>
          </a:xfrm>
          <a:prstGeom prst="rect">
            <a:avLst/>
          </a:prstGeom>
          <a:solidFill>
            <a:srgbClr val="33CCCC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</a:bodyPr>
          <a:lstStyle/>
          <a:p>
            <a:pPr algn="ctr"/>
            <a:r>
              <a:rPr lang="en-US" sz="3200">
                <a:solidFill>
                  <a:schemeClr val="tx2"/>
                </a:solidFill>
              </a:rPr>
              <a:t>THANKS!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48600" cy="1066800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entia</a:t>
            </a:r>
            <a:r>
              <a:rPr lang="en-US" dirty="0" smtClean="0"/>
              <a:t> non </a:t>
            </a:r>
            <a:r>
              <a:rPr lang="en-US" dirty="0" err="1" smtClean="0"/>
              <a:t>multiplicanda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praeter</a:t>
            </a:r>
            <a:r>
              <a:rPr lang="en-US" dirty="0" smtClean="0"/>
              <a:t> </a:t>
            </a:r>
            <a:r>
              <a:rPr lang="en-US" dirty="0" err="1" smtClean="0"/>
              <a:t>necessitatem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82000" cy="4724400"/>
          </a:xfrm>
        </p:spPr>
        <p:txBody>
          <a:bodyPr/>
          <a:lstStyle/>
          <a:p>
            <a:r>
              <a:rPr lang="en-US" dirty="0" smtClean="0"/>
              <a:t>GW: simplest thread connecting the pieces!</a:t>
            </a:r>
          </a:p>
          <a:p>
            <a:pPr lvl="1"/>
            <a:r>
              <a:rPr lang="en-US" dirty="0" smtClean="0"/>
              <a:t>Curvature/pure-Tensor gravity (GR)</a:t>
            </a:r>
          </a:p>
          <a:p>
            <a:pPr lvl="1"/>
            <a:r>
              <a:rPr lang="en-US" dirty="0" smtClean="0"/>
              <a:t>Gauge invariance/Symmetries</a:t>
            </a:r>
          </a:p>
          <a:p>
            <a:pPr lvl="1"/>
            <a:r>
              <a:rPr lang="en-US" dirty="0" smtClean="0"/>
              <a:t>Causality/Finite speed of signal propagation</a:t>
            </a:r>
          </a:p>
          <a:p>
            <a:pPr lvl="1"/>
            <a:r>
              <a:rPr lang="en-US" dirty="0" smtClean="0"/>
              <a:t>Necessity of wave viewpoint</a:t>
            </a:r>
          </a:p>
          <a:p>
            <a:pPr lvl="1"/>
            <a:r>
              <a:rPr lang="en-US" dirty="0" smtClean="0"/>
              <a:t>Quantum remnants (spin 2 field)</a:t>
            </a:r>
          </a:p>
          <a:p>
            <a:r>
              <a:rPr lang="en-US" dirty="0" smtClean="0"/>
              <a:t>But! Only indirect proofs until now (quite stringent thought!)</a:t>
            </a:r>
          </a:p>
          <a:p>
            <a:pPr lvl="1"/>
            <a:r>
              <a:rPr lang="en-US" sz="2800" dirty="0" smtClean="0"/>
              <a:t>PSR1913+16 (</a:t>
            </a:r>
            <a:r>
              <a:rPr lang="en-US" sz="2800" dirty="0" smtClean="0">
                <a:latin typeface="Symbol" charset="2"/>
                <a:sym typeface="Symbol" charset="2"/>
              </a:rPr>
              <a:t></a:t>
            </a:r>
            <a:r>
              <a:rPr lang="en-US" sz="2800" baseline="-25000" dirty="0" smtClean="0"/>
              <a:t>GW</a:t>
            </a:r>
            <a:r>
              <a:rPr lang="en-US" sz="2800" dirty="0" smtClean="0"/>
              <a:t>~70</a:t>
            </a:r>
            <a:r>
              <a:rPr lang="el-GR" sz="2800" dirty="0" smtClean="0"/>
              <a:t>μ</a:t>
            </a:r>
            <a:r>
              <a:rPr lang="en-US" sz="2800" dirty="0" smtClean="0"/>
              <a:t>Hz, h</a:t>
            </a:r>
            <a:r>
              <a:rPr lang="en-US" sz="2800" baseline="-25000" dirty="0" smtClean="0"/>
              <a:t>GW</a:t>
            </a:r>
            <a:r>
              <a:rPr lang="en-US" sz="2800" dirty="0" smtClean="0"/>
              <a:t>~7×10</a:t>
            </a:r>
            <a:r>
              <a:rPr lang="en-US" sz="2800" baseline="30000" dirty="0" smtClean="0"/>
              <a:t>-23</a:t>
            </a:r>
            <a:r>
              <a:rPr lang="en-US" sz="2400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1st IDSW, 28-29/08/2008</a:t>
            </a:r>
            <a:endParaRPr lang="it-IT" dirty="0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M.Armano</a:t>
            </a:r>
            <a:r>
              <a:rPr lang="en-US" dirty="0" smtClean="0"/>
              <a:t>: LTP, the geodesy lab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2F8C-15ED-F243-B935-FD2ACBF259D6}" type="slidenum">
              <a:rPr lang="it-IT" smtClean="0"/>
              <a:pPr/>
              <a:t>2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66" name="Rectangle 10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GW distort space-time</a:t>
            </a:r>
          </a:p>
        </p:txBody>
      </p:sp>
      <p:sp>
        <p:nvSpPr>
          <p:cNvPr id="474167" name="Rectangle 107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Ring of objects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GB"/>
              <a:t>Free test particles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7727D-8BA7-C742-A0C1-A81F84BA530E}" type="slidenum">
              <a:rPr lang="it-IT"/>
              <a:pPr/>
              <a:t>3</a:t>
            </a:fld>
            <a:endParaRPr lang="it-IT">
              <a:latin typeface="Helvetica" charset="0"/>
            </a:endParaRPr>
          </a:p>
        </p:txBody>
      </p:sp>
      <p:pic>
        <p:nvPicPr>
          <p:cNvPr id="474154" name="Picture 106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600200"/>
            <a:ext cx="57150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068"/>
          <p:cNvGrpSpPr>
            <a:grpSpLocks/>
          </p:cNvGrpSpPr>
          <p:nvPr/>
        </p:nvGrpSpPr>
        <p:grpSpPr bwMode="auto">
          <a:xfrm>
            <a:off x="2133600" y="5410200"/>
            <a:ext cx="2133600" cy="685800"/>
            <a:chOff x="2160" y="1824"/>
            <a:chExt cx="1344" cy="432"/>
          </a:xfrm>
        </p:grpSpPr>
        <p:sp>
          <p:nvSpPr>
            <p:cNvPr id="474157" name="Rectangle 1069"/>
            <p:cNvSpPr>
              <a:spLocks noChangeArrowheads="1"/>
            </p:cNvSpPr>
            <p:nvPr/>
          </p:nvSpPr>
          <p:spPr bwMode="auto">
            <a:xfrm>
              <a:off x="2160" y="1824"/>
              <a:ext cx="528" cy="28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158" name="Rectangle 1070"/>
            <p:cNvSpPr>
              <a:spLocks noChangeArrowheads="1"/>
            </p:cNvSpPr>
            <p:nvPr/>
          </p:nvSpPr>
          <p:spPr bwMode="auto">
            <a:xfrm>
              <a:off x="3024" y="1824"/>
              <a:ext cx="480" cy="28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159" name="Line 1071"/>
            <p:cNvSpPr>
              <a:spLocks noChangeShapeType="1"/>
            </p:cNvSpPr>
            <p:nvPr/>
          </p:nvSpPr>
          <p:spPr bwMode="auto">
            <a:xfrm flipH="1">
              <a:off x="2448" y="225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160" name="Line 1072"/>
            <p:cNvSpPr>
              <a:spLocks noChangeShapeType="1"/>
            </p:cNvSpPr>
            <p:nvPr/>
          </p:nvSpPr>
          <p:spPr bwMode="auto">
            <a:xfrm>
              <a:off x="2832" y="225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161" name="Text Box 1073"/>
            <p:cNvSpPr txBox="1">
              <a:spLocks noChangeArrowheads="1"/>
            </p:cNvSpPr>
            <p:nvPr/>
          </p:nvSpPr>
          <p:spPr bwMode="auto">
            <a:xfrm>
              <a:off x="2784" y="196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i="1">
                  <a:latin typeface="Trebuchet MS" charset="0"/>
                </a:rPr>
                <a:t>L</a:t>
              </a:r>
            </a:p>
          </p:txBody>
        </p:sp>
      </p:grpSp>
      <p:pic>
        <p:nvPicPr>
          <p:cNvPr id="474169" name="Picture 1081" descr="latex-imag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5181600"/>
            <a:ext cx="1612900" cy="96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00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Geodetic</a:t>
            </a:r>
            <a:r>
              <a:rPr lang="it-IT" dirty="0" smtClean="0"/>
              <a:t> </a:t>
            </a:r>
            <a:r>
              <a:rPr lang="it-IT" dirty="0" err="1" smtClean="0"/>
              <a:t>motion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key!</a:t>
            </a:r>
            <a:endParaRPr lang="en-US" dirty="0"/>
          </a:p>
        </p:txBody>
      </p:sp>
      <p:sp>
        <p:nvSpPr>
          <p:cNvPr id="238601" name="Rectangle 103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As detectable gravity is the tide...</a:t>
            </a:r>
          </a:p>
          <a:p>
            <a:endParaRPr lang="it-IT"/>
          </a:p>
          <a:p>
            <a:endParaRPr lang="it-IT"/>
          </a:p>
          <a:p>
            <a:endParaRPr lang="it-IT"/>
          </a:p>
          <a:p>
            <a:r>
              <a:rPr lang="it-IT"/>
              <a:t>Einstein’s view of tides </a:t>
            </a:r>
            <a:r>
              <a:rPr lang="en-GB">
                <a:sym typeface="Wingdings" charset="2"/>
              </a:rPr>
              <a:t></a:t>
            </a:r>
            <a:r>
              <a:rPr lang="it-IT"/>
              <a:t> (nearly) </a:t>
            </a:r>
            <a:r>
              <a:rPr lang="it-IT">
                <a:solidFill>
                  <a:srgbClr val="FF8000"/>
                </a:solidFill>
              </a:rPr>
              <a:t>free falling observers</a:t>
            </a:r>
            <a:r>
              <a:rPr lang="it-IT"/>
              <a:t> (1) as frame markers (</a:t>
            </a:r>
            <a:r>
              <a:rPr lang="en-GB"/>
              <a:t>TT-gauge)</a:t>
            </a:r>
            <a:endParaRPr lang="it-IT"/>
          </a:p>
          <a:p>
            <a:r>
              <a:rPr lang="it-IT"/>
              <a:t>Difference of acceleration (a/m~</a:t>
            </a:r>
            <a:r>
              <a:rPr lang="it-IT">
                <a:latin typeface="Symbol" charset="2"/>
                <a:sym typeface="Symbol" charset="2"/>
              </a:rPr>
              <a:t></a:t>
            </a:r>
            <a:r>
              <a:rPr lang="it-IT"/>
              <a:t>’’~R) is a true detectable effect </a:t>
            </a:r>
            <a:r>
              <a:rPr lang="en-GB">
                <a:sym typeface="Wingdings" charset="2"/>
              </a:rPr>
              <a:t></a:t>
            </a:r>
            <a:r>
              <a:rPr lang="it-IT"/>
              <a:t> </a:t>
            </a:r>
            <a:r>
              <a:rPr lang="en-GB">
                <a:solidFill>
                  <a:srgbClr val="FF8000"/>
                </a:solidFill>
              </a:rPr>
              <a:t>gauge-invariant marker of proper distance</a:t>
            </a:r>
            <a:r>
              <a:rPr lang="en-GB"/>
              <a:t> (2)</a:t>
            </a:r>
          </a:p>
          <a:p>
            <a:r>
              <a:rPr lang="en-GB"/>
              <a:t>Minimize disturbances </a:t>
            </a:r>
            <a:r>
              <a:rPr lang="en-GB">
                <a:sym typeface="Wingdings" charset="2"/>
              </a:rPr>
              <a:t></a:t>
            </a:r>
            <a:r>
              <a:rPr lang="en-GB"/>
              <a:t>  </a:t>
            </a:r>
            <a:r>
              <a:rPr lang="en-GB">
                <a:solidFill>
                  <a:srgbClr val="FF8000"/>
                </a:solidFill>
              </a:rPr>
              <a:t>high sensitivity</a:t>
            </a:r>
            <a:r>
              <a:rPr lang="en-GB"/>
              <a:t> (3) and “</a:t>
            </a:r>
            <a:r>
              <a:rPr lang="en-GB">
                <a:solidFill>
                  <a:srgbClr val="FF8000"/>
                </a:solidFill>
              </a:rPr>
              <a:t>assisted flight</a:t>
            </a:r>
            <a:r>
              <a:rPr lang="en-GB"/>
              <a:t>” for observers (drag-free)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5BF0-6042-9E43-B8FB-3D59E0AB48DC}" type="slidenum">
              <a:rPr lang="it-IT"/>
              <a:pPr/>
              <a:t>4</a:t>
            </a:fld>
            <a:endParaRPr lang="it-IT">
              <a:latin typeface="Helvetica" charset="0"/>
            </a:endParaRPr>
          </a:p>
        </p:txBody>
      </p:sp>
      <p:pic>
        <p:nvPicPr>
          <p:cNvPr id="238602" name="Picture 1034" descr="latex-imag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828800"/>
            <a:ext cx="5581650" cy="727075"/>
          </a:xfrm>
          <a:prstGeom prst="rect">
            <a:avLst/>
          </a:prstGeom>
          <a:noFill/>
        </p:spPr>
      </p:pic>
      <p:sp>
        <p:nvSpPr>
          <p:cNvPr id="238597" name="Rectangle 1029"/>
          <p:cNvSpPr>
            <a:spLocks noChangeArrowheads="1"/>
          </p:cNvSpPr>
          <p:nvPr/>
        </p:nvSpPr>
        <p:spPr bwMode="auto">
          <a:xfrm>
            <a:off x="5105400" y="1600200"/>
            <a:ext cx="17526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924800" cy="685800"/>
          </a:xfrm>
        </p:spPr>
        <p:txBody>
          <a:bodyPr/>
          <a:lstStyle/>
          <a:p>
            <a:r>
              <a:rPr lang="en-GB"/>
              <a:t>1. Particles in free-fall as frame markers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F0B1-0067-CB46-85F1-4F06DDE585A9}" type="slidenum">
              <a:rPr lang="it-IT"/>
              <a:pPr/>
              <a:t>5</a:t>
            </a:fld>
            <a:endParaRPr lang="it-IT">
              <a:latin typeface="Helvetica" charset="0"/>
            </a:endParaRPr>
          </a:p>
        </p:txBody>
      </p:sp>
      <p:sp>
        <p:nvSpPr>
          <p:cNvPr id="207876" name="AutoShape 4"/>
          <p:cNvSpPr>
            <a:spLocks noChangeArrowheads="1"/>
          </p:cNvSpPr>
          <p:nvPr/>
        </p:nvSpPr>
        <p:spPr bwMode="auto">
          <a:xfrm>
            <a:off x="990600" y="5715000"/>
            <a:ext cx="649288" cy="6477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FFCC00"/>
              </a:gs>
              <a:gs pos="100000">
                <a:srgbClr val="A8A400"/>
              </a:gs>
            </a:gsLst>
            <a:path path="rect">
              <a:fillToRect r="100000" b="100000"/>
            </a:path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894" name="AutoShape 22"/>
          <p:cNvSpPr>
            <a:spLocks noChangeArrowheads="1"/>
          </p:cNvSpPr>
          <p:nvPr/>
        </p:nvSpPr>
        <p:spPr bwMode="auto">
          <a:xfrm>
            <a:off x="7391400" y="5715000"/>
            <a:ext cx="649288" cy="6477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FFCC00"/>
              </a:gs>
              <a:gs pos="100000">
                <a:srgbClr val="A8A400"/>
              </a:gs>
            </a:gsLst>
            <a:path path="rect">
              <a:fillToRect r="100000" b="100000"/>
            </a:path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897" name="Picture 25" descr="image-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419600"/>
            <a:ext cx="5473700" cy="735013"/>
          </a:xfrm>
          <a:prstGeom prst="rect">
            <a:avLst/>
          </a:prstGeom>
          <a:noFill/>
        </p:spPr>
      </p:pic>
      <p:pic>
        <p:nvPicPr>
          <p:cNvPr id="207898" name="Picture 26" descr="image-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94000" y="1524000"/>
            <a:ext cx="3556000" cy="704850"/>
          </a:xfrm>
          <a:prstGeom prst="rect">
            <a:avLst/>
          </a:prstGeom>
          <a:noFill/>
        </p:spPr>
      </p:pic>
      <p:pic>
        <p:nvPicPr>
          <p:cNvPr id="207899" name="Picture 27" descr="image-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2806700"/>
            <a:ext cx="2209800" cy="1243013"/>
          </a:xfrm>
          <a:prstGeom prst="rect">
            <a:avLst/>
          </a:prstGeom>
          <a:noFill/>
        </p:spPr>
      </p:pic>
      <p:pic>
        <p:nvPicPr>
          <p:cNvPr id="207901" name="Picture 29" descr="image-7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616200"/>
            <a:ext cx="2819400" cy="1624013"/>
          </a:xfrm>
          <a:prstGeom prst="rect">
            <a:avLst/>
          </a:prstGeom>
          <a:noFill/>
        </p:spPr>
      </p:pic>
      <p:sp>
        <p:nvSpPr>
          <p:cNvPr id="207902" name="Rectangle 30"/>
          <p:cNvSpPr>
            <a:spLocks noChangeArrowheads="1"/>
          </p:cNvSpPr>
          <p:nvPr/>
        </p:nvSpPr>
        <p:spPr bwMode="auto">
          <a:xfrm>
            <a:off x="4495800" y="2971800"/>
            <a:ext cx="2057400" cy="1371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903" name="Line 31"/>
          <p:cNvSpPr>
            <a:spLocks noChangeShapeType="1"/>
          </p:cNvSpPr>
          <p:nvPr/>
        </p:nvSpPr>
        <p:spPr bwMode="auto">
          <a:xfrm flipV="1">
            <a:off x="3048000" y="4495800"/>
            <a:ext cx="41148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905" name="Picture 33" descr="image-7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67000" y="5181600"/>
            <a:ext cx="939800" cy="304800"/>
          </a:xfrm>
          <a:prstGeom prst="rect">
            <a:avLst/>
          </a:prstGeom>
          <a:noFill/>
        </p:spPr>
      </p:pic>
      <p:sp>
        <p:nvSpPr>
          <p:cNvPr id="207906" name="Rectangle 34"/>
          <p:cNvSpPr>
            <a:spLocks noChangeArrowheads="1"/>
          </p:cNvSpPr>
          <p:nvPr/>
        </p:nvSpPr>
        <p:spPr bwMode="auto">
          <a:xfrm>
            <a:off x="1905000" y="5791200"/>
            <a:ext cx="533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r>
              <a:rPr lang="en-GB" sz="2000"/>
              <a:t>“TT-gauge” </a:t>
            </a:r>
            <a:r>
              <a:rPr lang="en-GB" sz="2000">
                <a:sym typeface="Symbol" charset="2"/>
              </a:rPr>
              <a:t> unique marking of coordinates, stretching of “distances”</a:t>
            </a:r>
            <a:endParaRPr lang="en-US" sz="2000">
              <a:sym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6" grpId="0" animBg="1"/>
      <p:bldP spid="207894" grpId="0" animBg="1"/>
      <p:bldP spid="207902" grpId="0" animBg="1"/>
      <p:bldP spid="2079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20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2. Phase of laser light as ruler!</a:t>
            </a:r>
          </a:p>
        </p:txBody>
      </p:sp>
      <p:sp>
        <p:nvSpPr>
          <p:cNvPr id="212021" name="Rectangle 5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ym typeface="Symbol" charset="2"/>
              </a:rPr>
              <a:t>Light wave vector is directly affected by Riemann</a:t>
            </a:r>
          </a:p>
          <a:p>
            <a:r>
              <a:rPr lang="en-GB" sz="2000" dirty="0" smtClean="0">
                <a:sym typeface="Symbol" charset="2"/>
              </a:rPr>
              <a:t>Interferometer, </a:t>
            </a:r>
            <a:r>
              <a:rPr lang="en-GB" sz="2000" dirty="0">
                <a:sym typeface="Symbol" charset="2"/>
              </a:rPr>
              <a:t>2</a:t>
            </a:r>
            <a:r>
              <a:rPr lang="en-GB" sz="2000" dirty="0" smtClean="0">
                <a:sym typeface="Symbol" charset="2"/>
              </a:rPr>
              <a:t> non-parallel arms (</a:t>
            </a:r>
            <a:r>
              <a:rPr lang="en-GB" sz="2000" dirty="0" err="1" smtClean="0">
                <a:sym typeface="Symbol" charset="2"/>
              </a:rPr>
              <a:t>quadrupole</a:t>
            </a:r>
            <a:r>
              <a:rPr lang="en-GB" sz="2000" dirty="0" smtClean="0">
                <a:sym typeface="Symbol" charset="2"/>
              </a:rPr>
              <a:t>)</a:t>
            </a:r>
            <a:endParaRPr lang="en-US" sz="2000" dirty="0">
              <a:sym typeface="Symbol" charset="2"/>
            </a:endParaRPr>
          </a:p>
        </p:txBody>
      </p:sp>
      <p:sp>
        <p:nvSpPr>
          <p:cNvPr id="4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 dirty="0">
              <a:latin typeface="Helvetica" charset="0"/>
            </a:endParaRPr>
          </a:p>
        </p:txBody>
      </p:sp>
      <p:sp>
        <p:nvSpPr>
          <p:cNvPr id="4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D3-2982-AF4B-BC62-7D3E40DAB8D5}" type="slidenum">
              <a:rPr lang="it-IT"/>
              <a:pPr/>
              <a:t>6</a:t>
            </a:fld>
            <a:endParaRPr lang="it-IT">
              <a:latin typeface="Helvetica" charset="0"/>
            </a:endParaRPr>
          </a:p>
        </p:txBody>
      </p:sp>
      <p:pic>
        <p:nvPicPr>
          <p:cNvPr id="212006" name="Picture 38" descr="image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990600"/>
            <a:ext cx="1143000" cy="304800"/>
          </a:xfrm>
          <a:prstGeom prst="rect">
            <a:avLst/>
          </a:prstGeom>
          <a:noFill/>
        </p:spPr>
      </p:pic>
      <p:pic>
        <p:nvPicPr>
          <p:cNvPr id="212009" name="Picture 41" descr="image-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4343400"/>
            <a:ext cx="5048250" cy="668338"/>
          </a:xfrm>
          <a:prstGeom prst="rect">
            <a:avLst/>
          </a:prstGeom>
          <a:noFill/>
        </p:spPr>
      </p:pic>
      <p:pic>
        <p:nvPicPr>
          <p:cNvPr id="212015" name="Picture 47" descr="fina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2362200"/>
            <a:ext cx="3962400" cy="304800"/>
          </a:xfrm>
          <a:prstGeom prst="rect">
            <a:avLst/>
          </a:prstGeom>
          <a:noFill/>
        </p:spPr>
      </p:pic>
      <p:pic>
        <p:nvPicPr>
          <p:cNvPr id="212017" name="Picture 49" descr="fina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3124200"/>
            <a:ext cx="2971800" cy="635000"/>
          </a:xfrm>
          <a:prstGeom prst="rect">
            <a:avLst/>
          </a:prstGeom>
          <a:noFill/>
        </p:spPr>
      </p:pic>
      <p:sp>
        <p:nvSpPr>
          <p:cNvPr id="212018" name="Rectangle 50"/>
          <p:cNvSpPr>
            <a:spLocks noChangeArrowheads="1"/>
          </p:cNvSpPr>
          <p:nvPr/>
        </p:nvSpPr>
        <p:spPr bwMode="auto">
          <a:xfrm>
            <a:off x="2819400" y="2971800"/>
            <a:ext cx="32766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15"/>
          <p:cNvGrpSpPr>
            <a:grpSpLocks/>
          </p:cNvGrpSpPr>
          <p:nvPr/>
        </p:nvGrpSpPr>
        <p:grpSpPr bwMode="auto">
          <a:xfrm>
            <a:off x="2730500" y="5788025"/>
            <a:ext cx="3167063" cy="217488"/>
            <a:chOff x="612" y="793"/>
            <a:chExt cx="4536" cy="324"/>
          </a:xfrm>
        </p:grpSpPr>
        <p:grpSp>
          <p:nvGrpSpPr>
            <p:cNvPr id="49" name="Group 16"/>
            <p:cNvGrpSpPr>
              <a:grpSpLocks/>
            </p:cNvGrpSpPr>
            <p:nvPr/>
          </p:nvGrpSpPr>
          <p:grpSpPr bwMode="auto">
            <a:xfrm>
              <a:off x="612" y="802"/>
              <a:ext cx="2268" cy="315"/>
              <a:chOff x="612" y="802"/>
              <a:chExt cx="3541" cy="907"/>
            </a:xfrm>
          </p:grpSpPr>
          <p:grpSp>
            <p:nvGrpSpPr>
              <p:cNvPr id="63" name="Group 17"/>
              <p:cNvGrpSpPr>
                <a:grpSpLocks/>
              </p:cNvGrpSpPr>
              <p:nvPr/>
            </p:nvGrpSpPr>
            <p:grpSpPr bwMode="auto">
              <a:xfrm>
                <a:off x="612" y="802"/>
                <a:ext cx="1769" cy="907"/>
                <a:chOff x="612" y="799"/>
                <a:chExt cx="4544" cy="907"/>
              </a:xfrm>
            </p:grpSpPr>
            <p:sp>
              <p:nvSpPr>
                <p:cNvPr id="70" name="Freeform 18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19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20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21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22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4" name="Group 23"/>
              <p:cNvGrpSpPr>
                <a:grpSpLocks/>
              </p:cNvGrpSpPr>
              <p:nvPr/>
            </p:nvGrpSpPr>
            <p:grpSpPr bwMode="auto">
              <a:xfrm>
                <a:off x="2384" y="802"/>
                <a:ext cx="1769" cy="907"/>
                <a:chOff x="612" y="799"/>
                <a:chExt cx="4544" cy="907"/>
              </a:xfrm>
            </p:grpSpPr>
            <p:sp>
              <p:nvSpPr>
                <p:cNvPr id="65" name="Freeform 24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25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26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27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28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0" name="Group 29"/>
            <p:cNvGrpSpPr>
              <a:grpSpLocks/>
            </p:cNvGrpSpPr>
            <p:nvPr/>
          </p:nvGrpSpPr>
          <p:grpSpPr bwMode="auto">
            <a:xfrm>
              <a:off x="2880" y="793"/>
              <a:ext cx="2268" cy="315"/>
              <a:chOff x="612" y="802"/>
              <a:chExt cx="3541" cy="907"/>
            </a:xfrm>
          </p:grpSpPr>
          <p:grpSp>
            <p:nvGrpSpPr>
              <p:cNvPr id="51" name="Group 30"/>
              <p:cNvGrpSpPr>
                <a:grpSpLocks/>
              </p:cNvGrpSpPr>
              <p:nvPr/>
            </p:nvGrpSpPr>
            <p:grpSpPr bwMode="auto">
              <a:xfrm>
                <a:off x="612" y="802"/>
                <a:ext cx="1769" cy="907"/>
                <a:chOff x="612" y="799"/>
                <a:chExt cx="4544" cy="907"/>
              </a:xfrm>
            </p:grpSpPr>
            <p:sp>
              <p:nvSpPr>
                <p:cNvPr id="58" name="Freeform 31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32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5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36"/>
              <p:cNvGrpSpPr>
                <a:grpSpLocks/>
              </p:cNvGrpSpPr>
              <p:nvPr/>
            </p:nvGrpSpPr>
            <p:grpSpPr bwMode="auto">
              <a:xfrm>
                <a:off x="2384" y="802"/>
                <a:ext cx="1769" cy="907"/>
                <a:chOff x="612" y="799"/>
                <a:chExt cx="4544" cy="907"/>
              </a:xfrm>
            </p:grpSpPr>
            <p:sp>
              <p:nvSpPr>
                <p:cNvPr id="53" name="Freeform 37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38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39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40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41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5" name="Group 42"/>
          <p:cNvGrpSpPr>
            <a:grpSpLocks/>
          </p:cNvGrpSpPr>
          <p:nvPr/>
        </p:nvGrpSpPr>
        <p:grpSpPr bwMode="auto">
          <a:xfrm rot="5400000">
            <a:off x="6481762" y="3516313"/>
            <a:ext cx="3167063" cy="217488"/>
            <a:chOff x="612" y="793"/>
            <a:chExt cx="4536" cy="324"/>
          </a:xfrm>
        </p:grpSpPr>
        <p:grpSp>
          <p:nvGrpSpPr>
            <p:cNvPr id="76" name="Group 43"/>
            <p:cNvGrpSpPr>
              <a:grpSpLocks/>
            </p:cNvGrpSpPr>
            <p:nvPr/>
          </p:nvGrpSpPr>
          <p:grpSpPr bwMode="auto">
            <a:xfrm>
              <a:off x="612" y="802"/>
              <a:ext cx="2268" cy="315"/>
              <a:chOff x="612" y="802"/>
              <a:chExt cx="3541" cy="907"/>
            </a:xfrm>
          </p:grpSpPr>
          <p:grpSp>
            <p:nvGrpSpPr>
              <p:cNvPr id="90" name="Group 44"/>
              <p:cNvGrpSpPr>
                <a:grpSpLocks/>
              </p:cNvGrpSpPr>
              <p:nvPr/>
            </p:nvGrpSpPr>
            <p:grpSpPr bwMode="auto">
              <a:xfrm>
                <a:off x="612" y="802"/>
                <a:ext cx="1769" cy="907"/>
                <a:chOff x="612" y="799"/>
                <a:chExt cx="4544" cy="907"/>
              </a:xfrm>
            </p:grpSpPr>
            <p:sp>
              <p:nvSpPr>
                <p:cNvPr id="97" name="Freeform 45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46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47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48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49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1" name="Group 50"/>
              <p:cNvGrpSpPr>
                <a:grpSpLocks/>
              </p:cNvGrpSpPr>
              <p:nvPr/>
            </p:nvGrpSpPr>
            <p:grpSpPr bwMode="auto">
              <a:xfrm>
                <a:off x="2384" y="802"/>
                <a:ext cx="1769" cy="907"/>
                <a:chOff x="612" y="799"/>
                <a:chExt cx="4544" cy="907"/>
              </a:xfrm>
            </p:grpSpPr>
            <p:sp>
              <p:nvSpPr>
                <p:cNvPr id="92" name="Freeform 51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52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53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54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55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7" name="Group 56"/>
            <p:cNvGrpSpPr>
              <a:grpSpLocks/>
            </p:cNvGrpSpPr>
            <p:nvPr/>
          </p:nvGrpSpPr>
          <p:grpSpPr bwMode="auto">
            <a:xfrm>
              <a:off x="2880" y="793"/>
              <a:ext cx="2268" cy="315"/>
              <a:chOff x="612" y="802"/>
              <a:chExt cx="3541" cy="907"/>
            </a:xfrm>
          </p:grpSpPr>
          <p:grpSp>
            <p:nvGrpSpPr>
              <p:cNvPr id="78" name="Group 57"/>
              <p:cNvGrpSpPr>
                <a:grpSpLocks/>
              </p:cNvGrpSpPr>
              <p:nvPr/>
            </p:nvGrpSpPr>
            <p:grpSpPr bwMode="auto">
              <a:xfrm>
                <a:off x="612" y="802"/>
                <a:ext cx="1769" cy="907"/>
                <a:chOff x="612" y="799"/>
                <a:chExt cx="4544" cy="907"/>
              </a:xfrm>
            </p:grpSpPr>
            <p:sp>
              <p:nvSpPr>
                <p:cNvPr id="85" name="Freeform 58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59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0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1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2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63"/>
              <p:cNvGrpSpPr>
                <a:grpSpLocks/>
              </p:cNvGrpSpPr>
              <p:nvPr/>
            </p:nvGrpSpPr>
            <p:grpSpPr bwMode="auto">
              <a:xfrm>
                <a:off x="2384" y="802"/>
                <a:ext cx="1769" cy="907"/>
                <a:chOff x="612" y="799"/>
                <a:chExt cx="4544" cy="907"/>
              </a:xfrm>
            </p:grpSpPr>
            <p:sp>
              <p:nvSpPr>
                <p:cNvPr id="80" name="Freeform 64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5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6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67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8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2" name="Rectangle 69"/>
          <p:cNvSpPr>
            <a:spLocks noChangeArrowheads="1"/>
          </p:cNvSpPr>
          <p:nvPr/>
        </p:nvSpPr>
        <p:spPr bwMode="auto">
          <a:xfrm>
            <a:off x="5646738" y="5715000"/>
            <a:ext cx="431800" cy="431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70"/>
          <p:cNvSpPr>
            <a:spLocks noChangeArrowheads="1"/>
          </p:cNvSpPr>
          <p:nvPr/>
        </p:nvSpPr>
        <p:spPr bwMode="auto">
          <a:xfrm rot="5400000">
            <a:off x="7848600" y="1752600"/>
            <a:ext cx="431800" cy="431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Rectangle 71"/>
          <p:cNvSpPr>
            <a:spLocks noChangeArrowheads="1"/>
          </p:cNvSpPr>
          <p:nvPr/>
        </p:nvSpPr>
        <p:spPr bwMode="auto">
          <a:xfrm rot="5400000">
            <a:off x="7848600" y="5064125"/>
            <a:ext cx="431800" cy="431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Rectangle 72"/>
          <p:cNvSpPr>
            <a:spLocks noChangeArrowheads="1"/>
          </p:cNvSpPr>
          <p:nvPr/>
        </p:nvSpPr>
        <p:spPr bwMode="auto">
          <a:xfrm>
            <a:off x="2514600" y="5715000"/>
            <a:ext cx="431800" cy="431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</p:cBhvr>
                                      <p:by x="10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  <p:bldP spid="10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467600" cy="609600"/>
          </a:xfrm>
        </p:spPr>
        <p:txBody>
          <a:bodyPr/>
          <a:lstStyle/>
          <a:p>
            <a:r>
              <a:rPr lang="en-GB" dirty="0" smtClean="0"/>
              <a:t>3. Detection </a:t>
            </a:r>
            <a:r>
              <a:rPr lang="en-GB" dirty="0"/>
              <a:t>and noise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697D-A70B-EF44-810D-8E71E2B59351}" type="slidenum">
              <a:rPr lang="it-IT"/>
              <a:pPr/>
              <a:t>7</a:t>
            </a:fld>
            <a:endParaRPr lang="it-IT">
              <a:latin typeface="Helvetica" charset="0"/>
            </a:endParaRPr>
          </a:p>
        </p:txBody>
      </p:sp>
      <p:pic>
        <p:nvPicPr>
          <p:cNvPr id="166916" name="Picture 4" descr="image-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0325" y="1981200"/>
            <a:ext cx="3943350" cy="661988"/>
          </a:xfrm>
          <a:prstGeom prst="rect">
            <a:avLst/>
          </a:prstGeom>
          <a:noFill/>
        </p:spPr>
      </p:pic>
      <p:pic>
        <p:nvPicPr>
          <p:cNvPr id="166917" name="Picture 5" descr="image-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8300" y="3429000"/>
            <a:ext cx="5867400" cy="665163"/>
          </a:xfrm>
          <a:prstGeom prst="rect">
            <a:avLst/>
          </a:prstGeom>
          <a:noFill/>
        </p:spPr>
      </p:pic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987675" y="4633913"/>
            <a:ext cx="3167063" cy="400050"/>
            <a:chOff x="612" y="793"/>
            <a:chExt cx="4536" cy="324"/>
          </a:xfrm>
        </p:grpSpPr>
        <p:grpSp>
          <p:nvGrpSpPr>
            <p:cNvPr id="3" name="Group 58"/>
            <p:cNvGrpSpPr>
              <a:grpSpLocks/>
            </p:cNvGrpSpPr>
            <p:nvPr/>
          </p:nvGrpSpPr>
          <p:grpSpPr bwMode="auto">
            <a:xfrm>
              <a:off x="612" y="802"/>
              <a:ext cx="2268" cy="315"/>
              <a:chOff x="612" y="802"/>
              <a:chExt cx="3541" cy="907"/>
            </a:xfrm>
          </p:grpSpPr>
          <p:grpSp>
            <p:nvGrpSpPr>
              <p:cNvPr id="4" name="Group 59"/>
              <p:cNvGrpSpPr>
                <a:grpSpLocks/>
              </p:cNvGrpSpPr>
              <p:nvPr/>
            </p:nvGrpSpPr>
            <p:grpSpPr bwMode="auto">
              <a:xfrm>
                <a:off x="612" y="802"/>
                <a:ext cx="1769" cy="907"/>
                <a:chOff x="612" y="799"/>
                <a:chExt cx="4544" cy="907"/>
              </a:xfrm>
            </p:grpSpPr>
            <p:sp>
              <p:nvSpPr>
                <p:cNvPr id="166972" name="Freeform 60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73" name="Freeform 61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74" name="Freeform 62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75" name="Freeform 63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76" name="Freeform 64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" name="Group 65"/>
              <p:cNvGrpSpPr>
                <a:grpSpLocks/>
              </p:cNvGrpSpPr>
              <p:nvPr/>
            </p:nvGrpSpPr>
            <p:grpSpPr bwMode="auto">
              <a:xfrm>
                <a:off x="2384" y="802"/>
                <a:ext cx="1769" cy="907"/>
                <a:chOff x="612" y="799"/>
                <a:chExt cx="4544" cy="907"/>
              </a:xfrm>
            </p:grpSpPr>
            <p:sp>
              <p:nvSpPr>
                <p:cNvPr id="166978" name="Freeform 66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79" name="Freeform 67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0" name="Freeform 68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1" name="Freeform 69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2" name="Freeform 70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" name="Group 71"/>
            <p:cNvGrpSpPr>
              <a:grpSpLocks/>
            </p:cNvGrpSpPr>
            <p:nvPr/>
          </p:nvGrpSpPr>
          <p:grpSpPr bwMode="auto">
            <a:xfrm>
              <a:off x="2880" y="793"/>
              <a:ext cx="2268" cy="315"/>
              <a:chOff x="612" y="802"/>
              <a:chExt cx="3541" cy="907"/>
            </a:xfrm>
          </p:grpSpPr>
          <p:grpSp>
            <p:nvGrpSpPr>
              <p:cNvPr id="7" name="Group 72"/>
              <p:cNvGrpSpPr>
                <a:grpSpLocks/>
              </p:cNvGrpSpPr>
              <p:nvPr/>
            </p:nvGrpSpPr>
            <p:grpSpPr bwMode="auto">
              <a:xfrm>
                <a:off x="612" y="802"/>
                <a:ext cx="1769" cy="907"/>
                <a:chOff x="612" y="799"/>
                <a:chExt cx="4544" cy="907"/>
              </a:xfrm>
            </p:grpSpPr>
            <p:sp>
              <p:nvSpPr>
                <p:cNvPr id="166985" name="Freeform 73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6" name="Freeform 74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7" name="Freeform 75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8" name="Freeform 76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89" name="Freeform 77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78"/>
              <p:cNvGrpSpPr>
                <a:grpSpLocks/>
              </p:cNvGrpSpPr>
              <p:nvPr/>
            </p:nvGrpSpPr>
            <p:grpSpPr bwMode="auto">
              <a:xfrm>
                <a:off x="2384" y="802"/>
                <a:ext cx="1769" cy="907"/>
                <a:chOff x="612" y="799"/>
                <a:chExt cx="4544" cy="907"/>
              </a:xfrm>
            </p:grpSpPr>
            <p:sp>
              <p:nvSpPr>
                <p:cNvPr id="166991" name="Freeform 79"/>
                <p:cNvSpPr>
                  <a:spLocks/>
                </p:cNvSpPr>
                <p:nvPr/>
              </p:nvSpPr>
              <p:spPr bwMode="auto">
                <a:xfrm>
                  <a:off x="612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92" name="Freeform 80"/>
                <p:cNvSpPr>
                  <a:spLocks/>
                </p:cNvSpPr>
                <p:nvPr/>
              </p:nvSpPr>
              <p:spPr bwMode="auto">
                <a:xfrm>
                  <a:off x="1519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93" name="Freeform 81"/>
                <p:cNvSpPr>
                  <a:spLocks/>
                </p:cNvSpPr>
                <p:nvPr/>
              </p:nvSpPr>
              <p:spPr bwMode="auto">
                <a:xfrm>
                  <a:off x="2426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94" name="Freeform 82"/>
                <p:cNvSpPr>
                  <a:spLocks/>
                </p:cNvSpPr>
                <p:nvPr/>
              </p:nvSpPr>
              <p:spPr bwMode="auto">
                <a:xfrm>
                  <a:off x="3333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995" name="Freeform 83"/>
                <p:cNvSpPr>
                  <a:spLocks/>
                </p:cNvSpPr>
                <p:nvPr/>
              </p:nvSpPr>
              <p:spPr bwMode="auto">
                <a:xfrm>
                  <a:off x="4240" y="799"/>
                  <a:ext cx="916" cy="907"/>
                </a:xfrm>
                <a:custGeom>
                  <a:avLst/>
                  <a:gdLst/>
                  <a:ahLst/>
                  <a:cxnLst>
                    <a:cxn ang="0">
                      <a:pos x="0" y="454"/>
                    </a:cxn>
                    <a:cxn ang="0">
                      <a:pos x="199" y="907"/>
                    </a:cxn>
                    <a:cxn ang="0">
                      <a:pos x="438" y="454"/>
                    </a:cxn>
                    <a:cxn ang="0">
                      <a:pos x="638" y="0"/>
                    </a:cxn>
                    <a:cxn ang="0">
                      <a:pos x="916" y="454"/>
                    </a:cxn>
                  </a:cxnLst>
                  <a:rect l="0" t="0" r="r" b="b"/>
                  <a:pathLst>
                    <a:path w="916" h="907">
                      <a:moveTo>
                        <a:pt x="0" y="454"/>
                      </a:moveTo>
                      <a:cubicBezTo>
                        <a:pt x="63" y="680"/>
                        <a:pt x="126" y="907"/>
                        <a:pt x="199" y="907"/>
                      </a:cubicBezTo>
                      <a:cubicBezTo>
                        <a:pt x="272" y="907"/>
                        <a:pt x="389" y="614"/>
                        <a:pt x="438" y="454"/>
                      </a:cubicBezTo>
                      <a:cubicBezTo>
                        <a:pt x="484" y="278"/>
                        <a:pt x="558" y="0"/>
                        <a:pt x="638" y="0"/>
                      </a:cubicBezTo>
                      <a:cubicBezTo>
                        <a:pt x="718" y="0"/>
                        <a:pt x="817" y="227"/>
                        <a:pt x="916" y="454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66996" name="Rectangle 84"/>
          <p:cNvSpPr>
            <a:spLocks noChangeArrowheads="1"/>
          </p:cNvSpPr>
          <p:nvPr/>
        </p:nvSpPr>
        <p:spPr bwMode="auto">
          <a:xfrm>
            <a:off x="2771775" y="4618038"/>
            <a:ext cx="431800" cy="431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97" name="Rectangle 85"/>
          <p:cNvSpPr>
            <a:spLocks noChangeArrowheads="1"/>
          </p:cNvSpPr>
          <p:nvPr/>
        </p:nvSpPr>
        <p:spPr bwMode="auto">
          <a:xfrm>
            <a:off x="5940425" y="4618038"/>
            <a:ext cx="431800" cy="431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98" name="AutoShape 86"/>
          <p:cNvSpPr>
            <a:spLocks noChangeArrowheads="1"/>
          </p:cNvSpPr>
          <p:nvPr/>
        </p:nvSpPr>
        <p:spPr bwMode="auto">
          <a:xfrm flipH="1">
            <a:off x="6551613" y="4706938"/>
            <a:ext cx="755650" cy="25241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99" name="AutoShape 87"/>
          <p:cNvSpPr>
            <a:spLocks noChangeArrowheads="1"/>
          </p:cNvSpPr>
          <p:nvPr/>
        </p:nvSpPr>
        <p:spPr bwMode="auto">
          <a:xfrm>
            <a:off x="1835150" y="4708525"/>
            <a:ext cx="755650" cy="2524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00" name="Rectangle 88"/>
          <p:cNvSpPr>
            <a:spLocks noChangeArrowheads="1"/>
          </p:cNvSpPr>
          <p:nvPr/>
        </p:nvSpPr>
        <p:spPr bwMode="auto">
          <a:xfrm>
            <a:off x="1447800" y="5622925"/>
            <a:ext cx="708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Parasitic force fluctuations change distances and mimic gravitational waves!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0" presetClass="pat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0.01094 -1.11111E-6 L -0.00816 -1.11111E-6 L 0.01198 -1.11111E-6 L 0.00365 -1.11111E-6 L 0.01771 -1.11111E-6 L -0.00781 -1.11111E-6 L -3.88889E-6 -1.11111E-6 Z " pathEditMode="relative" rAng="0" ptsTypes="AAAAAAAA">
                                      <p:cBhvr>
                                        <p:cTn id="14" dur="3000" fill="hold"/>
                                        <p:tgtEl>
                                          <p:spTgt spid="1669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1.11111E-6 L 0.00416 -1.11111E-6 L -0.01094 -1.11111E-6 L -0.01876 -1.11111E-6 L -0.01251 -1.11111E-6 L -0.01876 -1.11111E-6 L -0.00678 -1.11111E-6 L 0.00416 -1.11111E-6 L -6.38889E-6 -1.11111E-6 Z " pathEditMode="relative" ptsTypes="AAAAAAAAA">
                                      <p:cBhvr>
                                        <p:cTn id="16" dur="3000" fill="hold"/>
                                        <p:tgtEl>
                                          <p:spTgt spid="1669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5" presetClass="entr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30" fill="hold"/>
                                        <p:tgtEl>
                                          <p:spTgt spid="166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0" fill="hold"/>
                                        <p:tgtEl>
                                          <p:spTgt spid="166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30"/>
                                        <p:tgtEl>
                                          <p:spTgt spid="166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6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6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6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96" grpId="0" animBg="1"/>
      <p:bldP spid="166997" grpId="0" animBg="1"/>
      <p:bldP spid="166998" grpId="0" animBg="1"/>
      <p:bldP spid="166998" grpId="1" animBg="1"/>
      <p:bldP spid="166999" grpId="0" animBg="1"/>
      <p:bldP spid="16699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848600" cy="685800"/>
          </a:xfrm>
        </p:spPr>
        <p:txBody>
          <a:bodyPr/>
          <a:lstStyle/>
          <a:p>
            <a:r>
              <a:rPr lang="en-US" dirty="0" smtClean="0"/>
              <a:t>Commercial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382000" cy="5715000"/>
          </a:xfrm>
        </p:spPr>
        <p:txBody>
          <a:bodyPr/>
          <a:lstStyle/>
          <a:p>
            <a:r>
              <a:rPr lang="en-US" dirty="0" smtClean="0"/>
              <a:t>Google (type “</a:t>
            </a:r>
            <a:r>
              <a:rPr lang="en-US" dirty="0" err="1" smtClean="0"/>
              <a:t>michele</a:t>
            </a:r>
            <a:r>
              <a:rPr lang="en-US" dirty="0" smtClean="0"/>
              <a:t> </a:t>
            </a:r>
            <a:r>
              <a:rPr lang="en-US" dirty="0" err="1" smtClean="0"/>
              <a:t>armano”)</a:t>
            </a:r>
            <a:r>
              <a:rPr lang="en-US" dirty="0" err="1" smtClean="0">
                <a:hlinkClick r:id="rId2"/>
              </a:rPr>
              <a:t>http://www.science.unitn.it/~armano/michele_armano_phd_thesis.pdf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Spires-HEP website (type “find a </a:t>
            </a:r>
            <a:r>
              <a:rPr lang="en-US" dirty="0" err="1" smtClean="0"/>
              <a:t>armano</a:t>
            </a:r>
            <a:r>
              <a:rPr lang="en-US" dirty="0" smtClean="0"/>
              <a:t> and </a:t>
            </a:r>
            <a:r>
              <a:rPr lang="en-US" dirty="0" err="1" smtClean="0"/>
              <a:t>t</a:t>
            </a:r>
            <a:r>
              <a:rPr lang="en-US" dirty="0" smtClean="0"/>
              <a:t> pathfinder”) </a:t>
            </a:r>
            <a:r>
              <a:rPr lang="en-US" dirty="0" smtClean="0">
                <a:hlinkClick r:id="rId3"/>
              </a:rPr>
              <a:t>http://arXiv.org/pdf/gr-qc/0504062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Minor references... ;-)</a:t>
            </a:r>
          </a:p>
          <a:p>
            <a:pPr lvl="1"/>
            <a:r>
              <a:rPr lang="en-US" dirty="0" err="1" smtClean="0"/>
              <a:t>Misner</a:t>
            </a:r>
            <a:r>
              <a:rPr lang="en-US" dirty="0" smtClean="0"/>
              <a:t>, Thorne, Wheeler, “Gravitation”, Freeman 1973</a:t>
            </a:r>
          </a:p>
          <a:p>
            <a:pPr lvl="1"/>
            <a:r>
              <a:rPr lang="en-US" dirty="0" smtClean="0"/>
              <a:t>Maggiore, “Gravitational Waves”, Oxford 2007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1st IDSW, 28-29/08/2008</a:t>
            </a:r>
            <a:endParaRPr lang="it-IT" dirty="0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2F8C-15ED-F243-B935-FD2ACBF259D6}" type="slidenum">
              <a:rPr lang="it-IT" smtClean="0"/>
              <a:pPr/>
              <a:t>8</a:t>
            </a:fld>
            <a:endParaRPr lang="it-IT"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77200" cy="685800"/>
          </a:xfrm>
        </p:spPr>
        <p:txBody>
          <a:bodyPr/>
          <a:lstStyle/>
          <a:p>
            <a:r>
              <a:rPr lang="en-US" dirty="0" smtClean="0"/>
              <a:t>Geodesy: suppression of disturbances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4495800" cy="3962400"/>
          </a:xfrm>
        </p:spPr>
        <p:txBody>
          <a:bodyPr/>
          <a:lstStyle/>
          <a:p>
            <a:pPr>
              <a:buClrTx/>
              <a:buSzTx/>
              <a:defRPr/>
            </a:pPr>
            <a:r>
              <a:rPr lang="en-US" sz="2200" dirty="0" smtClean="0"/>
              <a:t>Stray </a:t>
            </a:r>
            <a:r>
              <a:rPr lang="en-US" sz="2200" dirty="0"/>
              <a:t>electromagnetic fields</a:t>
            </a:r>
          </a:p>
          <a:p>
            <a:pPr>
              <a:buClrTx/>
              <a:buSzTx/>
              <a:defRPr/>
            </a:pPr>
            <a:r>
              <a:rPr lang="en-US" sz="2200" dirty="0"/>
              <a:t>Thermal radiation pressure</a:t>
            </a:r>
          </a:p>
          <a:p>
            <a:pPr>
              <a:buClrTx/>
              <a:buSzTx/>
              <a:defRPr/>
            </a:pPr>
            <a:r>
              <a:rPr lang="en-US" sz="2200" dirty="0"/>
              <a:t>Impact of molecules</a:t>
            </a:r>
          </a:p>
          <a:p>
            <a:pPr>
              <a:buClrTx/>
              <a:buSzTx/>
              <a:defRPr/>
            </a:pPr>
            <a:r>
              <a:rPr lang="en-US" sz="2200" dirty="0"/>
              <a:t>Coupling to wrong reference frame</a:t>
            </a:r>
          </a:p>
          <a:p>
            <a:pPr>
              <a:buClrTx/>
              <a:buSzTx/>
              <a:defRPr/>
            </a:pPr>
            <a:r>
              <a:rPr lang="en-US" sz="2200" dirty="0"/>
              <a:t>Other surface phenomena</a:t>
            </a:r>
          </a:p>
          <a:p>
            <a:pPr>
              <a:buClrTx/>
              <a:buSzTx/>
              <a:defRPr/>
            </a:pPr>
            <a:r>
              <a:rPr lang="en-US" sz="2200" dirty="0"/>
              <a:t>Fluctuating gravitation</a:t>
            </a:r>
            <a:endParaRPr lang="en-US" sz="2200" dirty="0" smtClean="0"/>
          </a:p>
          <a:p>
            <a:pPr>
              <a:buClrTx/>
              <a:buSzTx/>
              <a:defRPr/>
            </a:pPr>
            <a:r>
              <a:rPr lang="en-US" sz="2200" dirty="0" smtClean="0"/>
              <a:t>...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1st IDSW, 28-29/08/2008</a:t>
            </a:r>
            <a:endParaRPr lang="it-IT">
              <a:latin typeface="Helvetica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M.Armano: LTP, the geodesy lab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2F8C-15ED-F243-B935-FD2ACBF259D6}" type="slidenum">
              <a:rPr lang="it-IT" smtClean="0"/>
              <a:pPr/>
              <a:t>9</a:t>
            </a:fld>
            <a:endParaRPr lang="it-IT">
              <a:latin typeface="Helvetica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990600"/>
            <a:ext cx="3657600" cy="450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3" descr="image-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5562600"/>
            <a:ext cx="7372350" cy="9255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isce grigie">
  <a:themeElements>
    <a:clrScheme name="Strisce grigie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Strisce grig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Strisce grigie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sce grigie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sce grigie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sce grigie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12825</TotalTime>
  <Words>1084</Words>
  <Application>Microsoft PowerPoint</Application>
  <PresentationFormat>On-screen Show (4:3)</PresentationFormat>
  <Paragraphs>165</Paragraphs>
  <Slides>19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Strisce grigie</vt:lpstr>
      <vt:lpstr>Slide 1</vt:lpstr>
      <vt:lpstr>“entia non multiplicanda sunt praeter necessitatem”</vt:lpstr>
      <vt:lpstr>GW distort space-time</vt:lpstr>
      <vt:lpstr>Geodetic motion is the key!</vt:lpstr>
      <vt:lpstr>1. Particles in free-fall as frame markers</vt:lpstr>
      <vt:lpstr>2. Phase of laser light as ruler!</vt:lpstr>
      <vt:lpstr>3. Detection and noise</vt:lpstr>
      <vt:lpstr>Commercial time!</vt:lpstr>
      <vt:lpstr>Geodesy: suppression of disturbances</vt:lpstr>
      <vt:lpstr>Experimental runs</vt:lpstr>
      <vt:lpstr>Experiment main goals</vt:lpstr>
      <vt:lpstr>Experiment main goals</vt:lpstr>
      <vt:lpstr>Experiment main goals</vt:lpstr>
      <vt:lpstr>1. Cross-talk (TT: how slant?)</vt:lpstr>
      <vt:lpstr>Slide 15</vt:lpstr>
      <vt:lpstr>2. Measure of G (maybe)</vt:lpstr>
      <vt:lpstr>G (2)</vt:lpstr>
      <vt:lpstr>Conclusions</vt:lpstr>
      <vt:lpstr>Slide 19</vt:lpstr>
    </vt:vector>
  </TitlesOfParts>
  <Manager/>
  <Company>Michele Armano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Michele Armano</dc:creator>
  <cp:lastModifiedBy>Matt Taylor</cp:lastModifiedBy>
  <cp:revision>262</cp:revision>
  <cp:lastPrinted>2007-12-15T14:34:57Z</cp:lastPrinted>
  <dcterms:created xsi:type="dcterms:W3CDTF">2008-09-16T13:35:24Z</dcterms:created>
  <dcterms:modified xsi:type="dcterms:W3CDTF">2008-09-16T13:35:45Z</dcterms:modified>
</cp:coreProperties>
</file>