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5" r:id="rId4"/>
    <p:sldId id="260" r:id="rId5"/>
    <p:sldId id="266" r:id="rId6"/>
    <p:sldId id="259" r:id="rId7"/>
    <p:sldId id="261" r:id="rId8"/>
    <p:sldId id="267" r:id="rId9"/>
    <p:sldId id="264" r:id="rId10"/>
    <p:sldId id="263" r:id="rId11"/>
    <p:sldId id="262" r:id="rId12"/>
    <p:sldId id="269" r:id="rId13"/>
    <p:sldId id="27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9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D78A-7A3D-1342-A5B9-537B0F55F86B}" type="datetimeFigureOut">
              <a:rPr lang="en-US" smtClean="0"/>
              <a:pPr/>
              <a:t>9/10/09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CCD5-D400-B34D-9C94-C19246A1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1" Type="http://schemas.openxmlformats.org/officeDocument/2006/relationships/video" Target="file://localhost/Users/jfaherty/Documents/faherty3.m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1" Type="http://schemas.openxmlformats.org/officeDocument/2006/relationships/video" Target="file://localhost/Users/jfaherty/Documents/CPM.m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889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Learning from the Motions of </a:t>
            </a:r>
            <a:r>
              <a:rPr lang="en-US" sz="3200" dirty="0" err="1" smtClean="0">
                <a:latin typeface="Baskerville Old Face"/>
                <a:cs typeface="Baskerville Old Face"/>
              </a:rPr>
              <a:t>Ultracool</a:t>
            </a:r>
            <a:r>
              <a:rPr lang="en-US" sz="3200" dirty="0" smtClean="0">
                <a:latin typeface="Baskerville Old Face"/>
                <a:cs typeface="Baskerville Old Face"/>
              </a:rPr>
              <a:t> Dwarfs:</a:t>
            </a:r>
          </a:p>
          <a:p>
            <a:pPr algn="ctr"/>
            <a:r>
              <a:rPr lang="en-US" sz="2800" dirty="0" smtClean="0">
                <a:latin typeface="Baskerville Old Face"/>
                <a:cs typeface="Baskerville Old Face"/>
              </a:rPr>
              <a:t>Companions, Ages, Higher Order Multiplicity</a:t>
            </a:r>
          </a:p>
        </p:txBody>
      </p:sp>
      <p:pic>
        <p:nvPicPr>
          <p:cNvPr id="13" name="faherty3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4400" y="2114550"/>
            <a:ext cx="4826000" cy="3086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172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Collaborators: Adam </a:t>
            </a:r>
            <a:r>
              <a:rPr lang="en-US" dirty="0" err="1" smtClean="0">
                <a:solidFill>
                  <a:srgbClr val="000000"/>
                </a:solidFill>
                <a:latin typeface="Baskerville Old Face"/>
                <a:cs typeface="Baskerville Old Face"/>
              </a:rPr>
              <a:t>Burgasser</a:t>
            </a:r>
            <a:r>
              <a:rPr lang="en-US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/MIT, Michael </a:t>
            </a:r>
            <a:r>
              <a:rPr lang="en-US" dirty="0" err="1" smtClean="0">
                <a:solidFill>
                  <a:srgbClr val="000000"/>
                </a:solidFill>
                <a:latin typeface="Baskerville Old Face"/>
                <a:cs typeface="Baskerville Old Face"/>
              </a:rPr>
              <a:t>Shara</a:t>
            </a:r>
            <a:r>
              <a:rPr lang="en-US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/AMNH, John </a:t>
            </a:r>
            <a:r>
              <a:rPr lang="en-US" dirty="0" err="1" smtClean="0">
                <a:solidFill>
                  <a:srgbClr val="000000"/>
                </a:solidFill>
                <a:latin typeface="Baskerville Old Face"/>
                <a:cs typeface="Baskerville Old Face"/>
              </a:rPr>
              <a:t>Bochanski</a:t>
            </a:r>
            <a:r>
              <a:rPr lang="en-US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/MIT, Andrew West/MIT, </a:t>
            </a:r>
            <a:r>
              <a:rPr lang="en-US" dirty="0" err="1" smtClean="0">
                <a:solidFill>
                  <a:srgbClr val="000000"/>
                </a:solidFill>
                <a:latin typeface="Baskerville Old Face"/>
                <a:cs typeface="Baskerville Old Face"/>
              </a:rPr>
              <a:t>Kelle</a:t>
            </a:r>
            <a:r>
              <a:rPr lang="en-US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Cruz/Hunter, Fred Walter/Stony Brook</a:t>
            </a:r>
            <a:endParaRPr lang="en-US" dirty="0">
              <a:solidFill>
                <a:srgbClr val="000000"/>
              </a:solidFill>
              <a:latin typeface="Baskerville Old Face"/>
              <a:cs typeface="Baskerville Old Fac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334000"/>
            <a:ext cx="909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Baskerville Old Face"/>
                <a:cs typeface="Trajan Pro"/>
              </a:rPr>
              <a:t>By: Jackie Faherty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Baskerville Old Face"/>
                <a:cs typeface="Trajan Pro"/>
              </a:rPr>
              <a:t>Stony Brook University/American Museum of Natural History</a:t>
            </a:r>
            <a:endParaRPr lang="en-US" sz="2400" dirty="0">
              <a:solidFill>
                <a:srgbClr val="000000"/>
              </a:solidFill>
              <a:latin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Binding_Energy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1051560"/>
            <a:ext cx="7168896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-1" y="990600"/>
            <a:ext cx="906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Higher Order Multiplicity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735753"/>
            <a:ext cx="8915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We compiled a list of 44 known companion systems with a UCD at a distance &gt; 100AU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20 of these have been looked at with AO or HST for resolution at projected separations &lt;20AU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379" y="4132183"/>
            <a:ext cx="85410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Frequency						Field				Wide-Field</a:t>
            </a:r>
          </a:p>
          <a:p>
            <a:r>
              <a:rPr lang="en-US" sz="3200" dirty="0" smtClean="0"/>
              <a:t>Binary							10-20%			50+/-11%</a:t>
            </a:r>
          </a:p>
          <a:p>
            <a:r>
              <a:rPr lang="en-US" dirty="0" smtClean="0"/>
              <a:t>(Ref for Field frequency:  </a:t>
            </a:r>
            <a:r>
              <a:rPr lang="en-US" dirty="0" err="1" smtClean="0"/>
              <a:t>Burgasser</a:t>
            </a:r>
            <a:r>
              <a:rPr lang="en-US" dirty="0" smtClean="0"/>
              <a:t> et al. 2003, 2006b; </a:t>
            </a:r>
            <a:r>
              <a:rPr lang="en-US" dirty="0" err="1" smtClean="0"/>
              <a:t>Bouy</a:t>
            </a:r>
            <a:r>
              <a:rPr lang="en-US" dirty="0" smtClean="0"/>
              <a:t> et al. 2003; Close et al. 2003)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-1" y="990600"/>
            <a:ext cx="906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Higher Order Multiplicity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735753"/>
            <a:ext cx="8915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Recent work by Whitworth &amp; </a:t>
            </a:r>
            <a:r>
              <a:rPr lang="en-US" sz="2400" dirty="0" err="1" smtClean="0"/>
              <a:t>Stamatellos</a:t>
            </a:r>
            <a:r>
              <a:rPr lang="en-US" sz="2400" dirty="0" smtClean="0"/>
              <a:t> (2006) suggests that for a low-mass primary fragment formed in the cooler outer parts of a </a:t>
            </a:r>
            <a:r>
              <a:rPr lang="en-US" sz="2400" dirty="0" err="1" smtClean="0"/>
              <a:t>circumstellar</a:t>
            </a:r>
            <a:r>
              <a:rPr lang="en-US" sz="2400" dirty="0" smtClean="0"/>
              <a:t> disk (</a:t>
            </a:r>
            <a:r>
              <a:rPr lang="en-US" sz="2400" dirty="0" err="1" smtClean="0"/>
              <a:t>ρ</a:t>
            </a:r>
            <a:r>
              <a:rPr lang="en-US" sz="2400" dirty="0" smtClean="0"/>
              <a:t> &gt; 100 AU), and spinning at a fast enough rate, H2 dissociation is likely to trigger a Secondary Fragmentation phase, thereby potentially giving rise to a closely-separated (a ∼5 AU (m/0.1M) UCD binary. 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We find 20 binaries; 12 triples; 5 quadruples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379" y="4876800"/>
            <a:ext cx="8167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Ratio						Our Sample		8 pc sample</a:t>
            </a:r>
          </a:p>
          <a:p>
            <a:r>
              <a:rPr lang="en-US" sz="3200" dirty="0" err="1" smtClean="0"/>
              <a:t>Triples:Binaries</a:t>
            </a:r>
            <a:r>
              <a:rPr lang="en-US" sz="3200" dirty="0" smtClean="0"/>
              <a:t>				3:5				1:4</a:t>
            </a:r>
          </a:p>
          <a:p>
            <a:r>
              <a:rPr lang="en-US" sz="3200" dirty="0" err="1" smtClean="0"/>
              <a:t>Quadruples:Binaries</a:t>
            </a:r>
            <a:r>
              <a:rPr lang="en-US" sz="3200" dirty="0" smtClean="0"/>
              <a:t>		1:4				1:26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orbitmass.r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532" y="1524000"/>
            <a:ext cx="4282068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972234"/>
            <a:ext cx="6359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THEORY           vs.       Observation</a:t>
            </a:r>
            <a:endParaRPr lang="en-US" sz="3600" dirty="0"/>
          </a:p>
        </p:txBody>
      </p:sp>
      <p:pic>
        <p:nvPicPr>
          <p:cNvPr id="16" name="Picture 15" descr="Plotth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84852" y="1676400"/>
            <a:ext cx="4354348" cy="3200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1234" y="48006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Courtesty</a:t>
            </a:r>
            <a:r>
              <a:rPr lang="en-US" dirty="0" smtClean="0"/>
              <a:t> of </a:t>
            </a:r>
            <a:r>
              <a:rPr lang="en-US" dirty="0" err="1" smtClean="0"/>
              <a:t>Stamatellos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863024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Conclusions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838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Baskerville Old Face"/>
              <a:cs typeface="Baskerville Old Face"/>
            </a:endParaRPr>
          </a:p>
          <a:p>
            <a:endParaRPr lang="en-US" sz="2400" dirty="0" smtClean="0">
              <a:latin typeface="Baskerville Old Face"/>
              <a:cs typeface="Baskerville Old Face"/>
            </a:endParaRPr>
          </a:p>
          <a:p>
            <a:endParaRPr lang="en-US" sz="2400" dirty="0" smtClean="0">
              <a:latin typeface="Baskerville Old Face"/>
              <a:cs typeface="Baskerville Old Face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New benchmark stellar-UCD companion systems have been discovered with a novel optical to near-IR proper motion search.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Baskerville Old Face"/>
              <a:cs typeface="Baskerville Old Face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Main Sequence stars used to estimate Brown Dwarf ages as well as test UCD age diagnostics</a:t>
            </a:r>
          </a:p>
          <a:p>
            <a:endParaRPr lang="en-US" sz="2400" dirty="0" smtClean="0">
              <a:latin typeface="Baskerville Old Face"/>
              <a:cs typeface="Baskerville Old Face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Higher order multiplicity found amongst wider systems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Baskerville Old Face"/>
              <a:cs typeface="Baskerville Old Face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Model Predictions seem to fit higher frequency of brown dwarf binaries in widely separated systems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Baskerville Old Face"/>
              <a:cs typeface="Baskerville Old Face"/>
            </a:endParaRPr>
          </a:p>
          <a:p>
            <a:pPr algn="ctr"/>
            <a:r>
              <a:rPr lang="en-US" sz="3600" dirty="0" smtClean="0">
                <a:latin typeface="Baskerville Old Face"/>
                <a:cs typeface="Baskerville Old Face"/>
              </a:rPr>
              <a:t>Thank you!!!!!!!!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863024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One Minute Introduction to the BDKP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36217"/>
            <a:ext cx="91439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askerville Old Face"/>
                <a:cs typeface="Baskerville Old Face"/>
              </a:rPr>
              <a:t>Objectives: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To measure the proper motion for all known L and T dwarfs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To measure parallaxes and radial velocities for all dwarfs within 20 pc and a select sample of scientific interest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Baskerville Old Face"/>
              <a:cs typeface="Baskerville Old Face"/>
            </a:endParaRPr>
          </a:p>
          <a:p>
            <a:r>
              <a:rPr lang="en-US" sz="2400" b="1" dirty="0" smtClean="0">
                <a:latin typeface="Baskerville Old Face"/>
                <a:cs typeface="Baskerville Old Face"/>
              </a:rPr>
              <a:t>Status Update: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Proper Motions published for 427 L and T dwarfs combined with previous measurements forms the BDKP catalog of 841 </a:t>
            </a:r>
            <a:r>
              <a:rPr lang="en-US" sz="2400" dirty="0" err="1" smtClean="0">
                <a:latin typeface="Baskerville Old Face"/>
                <a:cs typeface="Baskerville Old Face"/>
              </a:rPr>
              <a:t>UCDs</a:t>
            </a:r>
            <a:r>
              <a:rPr lang="en-US" sz="2400" dirty="0" smtClean="0">
                <a:latin typeface="Baskerville Old Face"/>
                <a:cs typeface="Baskerville Old Face"/>
              </a:rPr>
              <a:t> (see Faherty et al 2009)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Parallax frames underway since January 2007 and March 2008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Radial Velocity data acquired since March of 2009 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863024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Science Motivation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8288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Baskerville Old Face"/>
                <a:cs typeface="Baskerville Old Face"/>
              </a:rPr>
              <a:t>Primary: 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Baskerville Old Face"/>
                <a:cs typeface="Baskerville Old Face"/>
              </a:rPr>
              <a:t>  </a:t>
            </a:r>
            <a:r>
              <a:rPr lang="en-US" sz="2800" dirty="0" smtClean="0">
                <a:latin typeface="Baskerville Old Face"/>
                <a:cs typeface="Baskerville Old Face"/>
              </a:rPr>
              <a:t>Use the main sequence star as an age-calibrator for the brown dwarf secondary</a:t>
            </a:r>
            <a:endParaRPr lang="en-US" sz="3200" dirty="0" smtClean="0">
              <a:latin typeface="Baskerville Old Face"/>
              <a:cs typeface="Baskerville Old Face"/>
            </a:endParaRPr>
          </a:p>
          <a:p>
            <a:endParaRPr lang="en-US" sz="3200" dirty="0" smtClean="0">
              <a:latin typeface="Baskerville Old Face"/>
              <a:cs typeface="Baskerville Old Face"/>
            </a:endParaRPr>
          </a:p>
          <a:p>
            <a:r>
              <a:rPr lang="en-US" sz="3200" u="sng" dirty="0" smtClean="0">
                <a:latin typeface="Baskerville Old Face"/>
                <a:cs typeface="Baskerville Old Face"/>
              </a:rPr>
              <a:t>Secondary: 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Baskerville Old Face"/>
                <a:cs typeface="Baskerville Old Face"/>
              </a:rPr>
              <a:t>  </a:t>
            </a:r>
            <a:r>
              <a:rPr lang="en-US" sz="2800" dirty="0" smtClean="0">
                <a:latin typeface="Baskerville Old Face"/>
                <a:cs typeface="Baskerville Old Face"/>
              </a:rPr>
              <a:t>Use the secondary as a check on age-dating for main sequence stars</a:t>
            </a:r>
            <a:endParaRPr lang="en-US" sz="3200" dirty="0" smtClean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CPM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847850"/>
            <a:ext cx="7281333" cy="4095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863024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Widely Separated Brown Dwarf Companions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38200" y="780158"/>
            <a:ext cx="756226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Requirements for a Match:</a:t>
            </a:r>
          </a:p>
          <a:p>
            <a:pPr algn="ctr"/>
            <a:endParaRPr lang="en-US" sz="3200" dirty="0" smtClean="0">
              <a:latin typeface="Baskerville Old Face"/>
              <a:cs typeface="Baskerville Old Face"/>
            </a:endParaRPr>
          </a:p>
          <a:p>
            <a:pPr marL="514350" indent="-514350">
              <a:buAutoNum type="arabicParenR"/>
            </a:pPr>
            <a:r>
              <a:rPr lang="en-US" sz="3200" dirty="0" err="1" smtClean="0">
                <a:latin typeface="Baskerville Old Face"/>
                <a:cs typeface="Baskerville Old Face"/>
              </a:rPr>
              <a:t>μ</a:t>
            </a:r>
            <a:r>
              <a:rPr lang="en-US" sz="3200" dirty="0" smtClean="0">
                <a:latin typeface="Baskerville Old Face"/>
                <a:cs typeface="Baskerville Old Face"/>
              </a:rPr>
              <a:t> components within 2 sigma:  typically +/-30 </a:t>
            </a:r>
            <a:r>
              <a:rPr lang="en-US" sz="3200" dirty="0" err="1" smtClean="0">
                <a:latin typeface="Baskerville Old Face"/>
                <a:cs typeface="Baskerville Old Face"/>
              </a:rPr>
              <a:t>mas</a:t>
            </a:r>
            <a:r>
              <a:rPr lang="en-US" sz="3200" dirty="0" smtClean="0">
                <a:latin typeface="Baskerville Old Face"/>
                <a:cs typeface="Baskerville Old Face"/>
              </a:rPr>
              <a:t>/yr</a:t>
            </a:r>
          </a:p>
          <a:p>
            <a:pPr marL="514350" indent="-514350"/>
            <a:endParaRPr lang="en-US" sz="3200" dirty="0" smtClean="0">
              <a:latin typeface="Baskerville Old Face"/>
              <a:cs typeface="Baskerville Old Face"/>
            </a:endParaRPr>
          </a:p>
          <a:p>
            <a:pPr marL="514350" indent="-514350">
              <a:buAutoNum type="arabicParenR"/>
            </a:pPr>
            <a:r>
              <a:rPr lang="en-US" sz="3200" dirty="0" smtClean="0">
                <a:latin typeface="Baskerville Old Face"/>
                <a:cs typeface="Baskerville Old Face"/>
              </a:rPr>
              <a:t> Distances within 2 sigma: typically within 10 pc</a:t>
            </a:r>
          </a:p>
          <a:p>
            <a:pPr marL="514350" indent="-514350">
              <a:buAutoNum type="arabicParenR"/>
            </a:pPr>
            <a:endParaRPr lang="en-US" sz="3200" dirty="0" smtClean="0">
              <a:latin typeface="Baskerville Old Face"/>
              <a:cs typeface="Baskerville Old Face"/>
            </a:endParaRPr>
          </a:p>
          <a:p>
            <a:pPr marL="514350" indent="-514350">
              <a:buAutoNum type="arabicParenR"/>
            </a:pPr>
            <a:r>
              <a:rPr lang="en-US" sz="3200" dirty="0" smtClean="0">
                <a:latin typeface="Baskerville Old Face"/>
                <a:cs typeface="Baskerville Old Face"/>
              </a:rPr>
              <a:t> Angular Separation &lt; 10 </a:t>
            </a:r>
            <a:r>
              <a:rPr lang="en-US" sz="3200" dirty="0" err="1" smtClean="0">
                <a:latin typeface="Baskerville Old Face"/>
                <a:cs typeface="Baskerville Old Face"/>
              </a:rPr>
              <a:t>arcminutes</a:t>
            </a:r>
            <a:endParaRPr lang="en-US" sz="3200" dirty="0" smtClean="0">
              <a:latin typeface="Baskerville Old Face"/>
              <a:cs typeface="Baskerville Old Face"/>
            </a:endParaRPr>
          </a:p>
          <a:p>
            <a:pPr marL="514350" indent="-514350">
              <a:buAutoNum type="arabicParenR"/>
            </a:pPr>
            <a:endParaRPr lang="en-US" sz="3200" dirty="0" smtClean="0">
              <a:latin typeface="Baskerville Old Face"/>
              <a:cs typeface="Baskerville Old Face"/>
            </a:endParaRPr>
          </a:p>
          <a:p>
            <a:pPr marL="514350" indent="-514350"/>
            <a:r>
              <a:rPr lang="en-US" sz="3200" dirty="0" smtClean="0">
                <a:latin typeface="Baskerville Old Face"/>
                <a:cs typeface="Baskerville Old Face"/>
              </a:rPr>
              <a:t>4)  Reliability Check performed with a Monte Carlo simulation of the PM catalogs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Fig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8640" y="1143000"/>
            <a:ext cx="768096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7201" y="1701224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Age-Dating Stars: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5108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X-ray activity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Chromospheric</a:t>
            </a:r>
            <a:r>
              <a:rPr lang="en-US" sz="2400" dirty="0" smtClean="0"/>
              <a:t> Activity (using Ca II H &amp; K Lines)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Lithium Abundances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Theoretical Isochrones (using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eff</a:t>
            </a:r>
            <a:r>
              <a:rPr lang="en-US" sz="2400" dirty="0" smtClean="0"/>
              <a:t>,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, and [Fe/H])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Gyrochronology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Kinematics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Metallicity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4385608"/>
            <a:ext cx="3959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Age-Dating </a:t>
            </a:r>
            <a:r>
              <a:rPr lang="en-US" sz="3200" dirty="0" err="1" smtClean="0"/>
              <a:t>UCDs</a:t>
            </a:r>
            <a:r>
              <a:rPr lang="en-US" sz="3200" dirty="0" smtClean="0"/>
              <a:t>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4324" y="4842808"/>
            <a:ext cx="4000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Lithium Absorption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Hα Activity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Surface Gravity Features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Kinematics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J-K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Photometric Color</a:t>
            </a:r>
          </a:p>
          <a:p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03180" y="1295400"/>
            <a:ext cx="421702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Follow-Up:</a:t>
            </a:r>
          </a:p>
          <a:p>
            <a:r>
              <a:rPr lang="en-US" sz="2400" dirty="0" err="1" smtClean="0"/>
              <a:t>Echelle</a:t>
            </a:r>
            <a:r>
              <a:rPr lang="en-US" sz="2400" dirty="0" smtClean="0"/>
              <a:t> Data with 4.0m</a:t>
            </a:r>
          </a:p>
          <a:p>
            <a:r>
              <a:rPr lang="en-US" sz="2400" dirty="0" smtClean="0"/>
              <a:t>Mage data at 6.5m</a:t>
            </a:r>
          </a:p>
          <a:p>
            <a:r>
              <a:rPr lang="en-US" sz="2400" dirty="0" smtClean="0"/>
              <a:t>Near IR data with </a:t>
            </a:r>
            <a:r>
              <a:rPr lang="en-US" sz="2400" dirty="0" err="1" smtClean="0"/>
              <a:t>Spex</a:t>
            </a:r>
            <a:endParaRPr lang="en-US" sz="2400" dirty="0" smtClean="0"/>
          </a:p>
          <a:p>
            <a:r>
              <a:rPr lang="en-US" sz="2400" dirty="0" err="1" smtClean="0"/>
              <a:t>Photomtetric</a:t>
            </a:r>
            <a:r>
              <a:rPr lang="en-US" sz="2400" dirty="0" smtClean="0"/>
              <a:t> Data with SMARTS</a:t>
            </a:r>
          </a:p>
          <a:p>
            <a:r>
              <a:rPr lang="en-US" sz="2400" dirty="0" smtClean="0"/>
              <a:t>Literature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79" y="1066800"/>
            <a:ext cx="4109121" cy="5450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96346" y="1214735"/>
            <a:ext cx="4395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2MASSJ0025+4759 with G 171-58</a:t>
            </a:r>
          </a:p>
          <a:p>
            <a:r>
              <a:rPr lang="en-US" sz="2400" dirty="0" smtClean="0"/>
              <a:t>Separation: 218’’ or 9202 AU  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896493" y="3715893"/>
            <a:ext cx="3845814" cy="914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2209085"/>
            <a:ext cx="4429418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Primary:  </a:t>
            </a:r>
          </a:p>
          <a:p>
            <a:r>
              <a:rPr lang="en-US" dirty="0" smtClean="0"/>
              <a:t>Spectroscopic Binary: F8  </a:t>
            </a:r>
            <a:r>
              <a:rPr lang="en-US" dirty="0" err="1" smtClean="0"/>
              <a:t>Seperation</a:t>
            </a:r>
            <a:r>
              <a:rPr lang="en-US" dirty="0" smtClean="0"/>
              <a:t> 200 </a:t>
            </a:r>
            <a:r>
              <a:rPr lang="en-US" dirty="0" err="1" smtClean="0"/>
              <a:t>mas</a:t>
            </a:r>
            <a:endParaRPr lang="en-US" dirty="0" smtClean="0"/>
          </a:p>
          <a:p>
            <a:r>
              <a:rPr lang="en-US" dirty="0" smtClean="0"/>
              <a:t>Orbital Period &lt; 1 yr</a:t>
            </a:r>
          </a:p>
          <a:p>
            <a:endParaRPr lang="en-US" b="1" dirty="0" smtClean="0"/>
          </a:p>
          <a:p>
            <a:r>
              <a:rPr lang="en-US" b="1" dirty="0" smtClean="0"/>
              <a:t>AGE</a:t>
            </a:r>
          </a:p>
          <a:p>
            <a:r>
              <a:rPr lang="en-US" dirty="0" smtClean="0"/>
              <a:t>Lithium: 0.6&lt;age&lt;2.0</a:t>
            </a:r>
          </a:p>
          <a:p>
            <a:r>
              <a:rPr lang="en-US" dirty="0" smtClean="0"/>
              <a:t>Ca II H &amp; K:  1.5&lt;age&lt;3.5</a:t>
            </a:r>
          </a:p>
          <a:p>
            <a:r>
              <a:rPr lang="en-US" dirty="0" smtClean="0"/>
              <a:t>Theoretical </a:t>
            </a:r>
            <a:r>
              <a:rPr lang="en-US" dirty="0" err="1" smtClean="0"/>
              <a:t>Isochrone</a:t>
            </a:r>
            <a:r>
              <a:rPr lang="en-US" dirty="0" smtClean="0"/>
              <a:t>: 0.2&lt;age&lt;1.5 </a:t>
            </a:r>
            <a:r>
              <a:rPr lang="en-US" dirty="0" err="1" smtClean="0"/>
              <a:t>Gyr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Metallicity</a:t>
            </a:r>
            <a:r>
              <a:rPr lang="en-US" dirty="0" smtClean="0"/>
              <a:t>: ([Fe/H]=0.22)  &lt; 2 </a:t>
            </a:r>
            <a:r>
              <a:rPr lang="en-US" dirty="0" err="1" smtClean="0"/>
              <a:t>Gyr</a:t>
            </a:r>
            <a:endParaRPr lang="en-US" dirty="0" smtClean="0"/>
          </a:p>
          <a:p>
            <a:r>
              <a:rPr lang="en-US" dirty="0" smtClean="0"/>
              <a:t>Kinematics: &lt; 2 </a:t>
            </a:r>
            <a:r>
              <a:rPr lang="en-US" dirty="0" err="1" smtClean="0"/>
              <a:t>Gyr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Secondary: L5/L5 </a:t>
            </a:r>
          </a:p>
          <a:p>
            <a:r>
              <a:rPr lang="en-US" dirty="0" smtClean="0"/>
              <a:t>Close binary: ~10 AU (0.33’’)</a:t>
            </a:r>
          </a:p>
          <a:p>
            <a:endParaRPr lang="en-US" b="1" dirty="0" smtClean="0"/>
          </a:p>
          <a:p>
            <a:r>
              <a:rPr lang="en-US" b="1" dirty="0" smtClean="0"/>
              <a:t>AGE</a:t>
            </a:r>
          </a:p>
          <a:p>
            <a:r>
              <a:rPr lang="en-US" dirty="0" smtClean="0"/>
              <a:t>Lithium: Age&lt;0.5 </a:t>
            </a:r>
            <a:r>
              <a:rPr lang="en-US" dirty="0" err="1" smtClean="0"/>
              <a:t>Gyr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7558"/>
            <a:ext cx="9144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Brown Dwarf Kinematics Project (BDKP)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77200" y="99646"/>
            <a:ext cx="990600" cy="586154"/>
            <a:chOff x="2514600" y="1143000"/>
            <a:chExt cx="1752600" cy="990600"/>
          </a:xfrm>
        </p:grpSpPr>
        <p:sp>
          <p:nvSpPr>
            <p:cNvPr id="8" name="Oval 7"/>
            <p:cNvSpPr/>
            <p:nvPr/>
          </p:nvSpPr>
          <p:spPr>
            <a:xfrm>
              <a:off x="2514600" y="1143000"/>
              <a:ext cx="990600" cy="990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5200" y="11430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1600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5200" y="1828800"/>
              <a:ext cx="762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Burrow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4840" y="990600"/>
            <a:ext cx="768096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863</Words>
  <Application>Microsoft Macintosh PowerPoint</Application>
  <PresentationFormat>On-screen Show (4:3)</PresentationFormat>
  <Paragraphs>113</Paragraphs>
  <Slides>14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American Museum of Natural History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Jackie Faherty</dc:creator>
  <cp:lastModifiedBy>Jackie Faherty</cp:lastModifiedBy>
  <cp:revision>63</cp:revision>
  <dcterms:created xsi:type="dcterms:W3CDTF">2009-09-10T16:29:05Z</dcterms:created>
  <dcterms:modified xsi:type="dcterms:W3CDTF">2009-09-10T16:29:28Z</dcterms:modified>
</cp:coreProperties>
</file>